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22"/>
  </p:notesMasterIdLst>
  <p:sldIdLst>
    <p:sldId id="273" r:id="rId2"/>
    <p:sldId id="480" r:id="rId3"/>
    <p:sldId id="496" r:id="rId4"/>
    <p:sldId id="510" r:id="rId5"/>
    <p:sldId id="511" r:id="rId6"/>
    <p:sldId id="512" r:id="rId7"/>
    <p:sldId id="513" r:id="rId8"/>
    <p:sldId id="523" r:id="rId9"/>
    <p:sldId id="517" r:id="rId10"/>
    <p:sldId id="518" r:id="rId11"/>
    <p:sldId id="524" r:id="rId12"/>
    <p:sldId id="514" r:id="rId13"/>
    <p:sldId id="515" r:id="rId14"/>
    <p:sldId id="516" r:id="rId15"/>
    <p:sldId id="525" r:id="rId16"/>
    <p:sldId id="519" r:id="rId17"/>
    <p:sldId id="520" r:id="rId18"/>
    <p:sldId id="521" r:id="rId19"/>
    <p:sldId id="276" r:id="rId20"/>
    <p:sldId id="522" r:id="rId21"/>
  </p:sldIdLst>
  <p:sldSz cx="12192000" cy="6858000"/>
  <p:notesSz cx="9929813" cy="67992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E2EB1"/>
    <a:srgbClr val="E6EAEE"/>
    <a:srgbClr val="FF0000"/>
    <a:srgbClr val="FF4F4F"/>
    <a:srgbClr val="AD2222"/>
    <a:srgbClr val="37A9FF"/>
    <a:srgbClr val="4A4A4A"/>
    <a:srgbClr val="24AE24"/>
    <a:srgbClr val="FF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09" autoAdjust="0"/>
    <p:restoredTop sz="96242" autoAdjust="0"/>
  </p:normalViewPr>
  <p:slideViewPr>
    <p:cSldViewPr snapToGrid="0">
      <p:cViewPr varScale="1">
        <p:scale>
          <a:sx n="153" d="100"/>
          <a:sy n="153" d="100"/>
        </p:scale>
        <p:origin x="804" y="1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919" cy="341144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4597" y="1"/>
            <a:ext cx="4302919" cy="341144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AF38A842-6FBA-4260-891F-5BFC0B6363BF}" type="datetimeFigureOut">
              <a:rPr lang="ko-KR" altLang="en-US" smtClean="0"/>
              <a:t>2025-03-27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49313"/>
            <a:ext cx="4075113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8" tIns="45729" rIns="91458" bIns="45729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2982" y="3272146"/>
            <a:ext cx="7943850" cy="2677210"/>
          </a:xfrm>
          <a:prstGeom prst="rect">
            <a:avLst/>
          </a:prstGeom>
        </p:spPr>
        <p:txBody>
          <a:bodyPr vert="horz" lIns="91458" tIns="45729" rIns="91458" bIns="45729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458121"/>
            <a:ext cx="4302919" cy="341143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4597" y="6458121"/>
            <a:ext cx="4302919" cy="341143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E4E3F2E2-4D2A-4EF6-8925-E1F7692B18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3776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802771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390314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554018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제목 18">
            <a:extLst>
              <a:ext uri="{FF2B5EF4-FFF2-40B4-BE49-F238E27FC236}">
                <a16:creationId xmlns:a16="http://schemas.microsoft.com/office/drawing/2014/main" id="{3EE194DE-4555-4778-A859-91C2755FF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5140"/>
            <a:ext cx="10515600" cy="1195655"/>
          </a:xfrm>
        </p:spPr>
        <p:txBody>
          <a:bodyPr/>
          <a:lstStyle>
            <a:lvl1pPr algn="ctr">
              <a:defRPr b="1">
                <a:solidFill>
                  <a:srgbClr val="003DA5"/>
                </a:solidFill>
                <a:latin typeface="HelveticaNeue-Bold"/>
              </a:defRPr>
            </a:lvl1pPr>
          </a:lstStyle>
          <a:p>
            <a:r>
              <a:rPr lang="ko-KR" altLang="en-US" dirty="0"/>
              <a:t>마스터 제목</a:t>
            </a:r>
          </a:p>
        </p:txBody>
      </p:sp>
      <p:sp>
        <p:nvSpPr>
          <p:cNvPr id="30" name="텍스트 개체 틀 29">
            <a:extLst>
              <a:ext uri="{FF2B5EF4-FFF2-40B4-BE49-F238E27FC236}">
                <a16:creationId xmlns:a16="http://schemas.microsoft.com/office/drawing/2014/main" id="{99684590-FD7D-4E35-9DCC-27574E6E03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20858" y="4435016"/>
            <a:ext cx="5091929" cy="5354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HelveticaNeue-Bold"/>
              </a:defRPr>
            </a:lvl1pPr>
          </a:lstStyle>
          <a:p>
            <a:pPr lvl="0"/>
            <a:r>
              <a:rPr lang="en-US" altLang="ko-KR" dirty="0"/>
              <a:t>Author, Affiliation</a:t>
            </a:r>
          </a:p>
          <a:p>
            <a:pPr lvl="0"/>
            <a:endParaRPr lang="ko-KR" altLang="en-US" dirty="0"/>
          </a:p>
        </p:txBody>
      </p:sp>
      <p:sp>
        <p:nvSpPr>
          <p:cNvPr id="31" name="텍스트 개체 틀 29">
            <a:extLst>
              <a:ext uri="{FF2B5EF4-FFF2-40B4-BE49-F238E27FC236}">
                <a16:creationId xmlns:a16="http://schemas.microsoft.com/office/drawing/2014/main" id="{08467DB4-0F7E-4EB7-8EC0-41995AD018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110" y="57882"/>
            <a:ext cx="5091929" cy="29324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1">
                <a:solidFill>
                  <a:srgbClr val="003DA5"/>
                </a:solidFill>
                <a:latin typeface="HelveticaNeue-Bold"/>
              </a:defRPr>
            </a:lvl1pPr>
          </a:lstStyle>
          <a:p>
            <a:pPr lvl="0"/>
            <a:r>
              <a:rPr lang="en-US" altLang="ko-KR" dirty="0"/>
              <a:t>Date, City, conference, </a:t>
            </a:r>
            <a:r>
              <a:rPr lang="en-US" altLang="ko-KR" dirty="0" err="1"/>
              <a:t>etc</a:t>
            </a:r>
            <a:r>
              <a:rPr lang="en-US" altLang="ko-KR" dirty="0"/>
              <a:t>…</a:t>
            </a:r>
          </a:p>
        </p:txBody>
      </p:sp>
      <p:pic>
        <p:nvPicPr>
          <p:cNvPr id="4" name="그림 3" descr="그래픽, 폰트, 텍스트, 스크린샷이(가) 표시된 사진&#10;&#10;자동 생성된 설명">
            <a:extLst>
              <a:ext uri="{FF2B5EF4-FFF2-40B4-BE49-F238E27FC236}">
                <a16:creationId xmlns:a16="http://schemas.microsoft.com/office/drawing/2014/main" id="{33FE3625-5646-B347-0C62-1F292680B0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07" y="6216122"/>
            <a:ext cx="1571060" cy="51845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3BCB2FDA-2FB7-8DC8-0224-35B376F25AF4}"/>
              </a:ext>
            </a:extLst>
          </p:cNvPr>
          <p:cNvCxnSpPr>
            <a:cxnSpLocks/>
          </p:cNvCxnSpPr>
          <p:nvPr userDrawn="1"/>
        </p:nvCxnSpPr>
        <p:spPr>
          <a:xfrm>
            <a:off x="516941" y="2936762"/>
            <a:ext cx="11110801" cy="0"/>
          </a:xfrm>
          <a:prstGeom prst="line">
            <a:avLst/>
          </a:prstGeom>
          <a:ln w="38100">
            <a:solidFill>
              <a:srgbClr val="003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71443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6942" y="93339"/>
            <a:ext cx="11110801" cy="574676"/>
          </a:xfrm>
        </p:spPr>
        <p:txBody>
          <a:bodyPr>
            <a:normAutofit/>
          </a:bodyPr>
          <a:lstStyle>
            <a:lvl1pPr>
              <a:defRPr lang="en-US" altLang="ko-KR" sz="2800" b="1" i="0" u="none" strike="noStrike" baseline="0" smtClean="0">
                <a:solidFill>
                  <a:srgbClr val="003DA5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1E01F35-271F-4C4D-B56B-8AD7A7E17B6D}"/>
              </a:ext>
            </a:extLst>
          </p:cNvPr>
          <p:cNvSpPr/>
          <p:nvPr userDrawn="1"/>
        </p:nvSpPr>
        <p:spPr>
          <a:xfrm flipV="1">
            <a:off x="0" y="6766561"/>
            <a:ext cx="12192000" cy="91438"/>
          </a:xfrm>
          <a:prstGeom prst="rect">
            <a:avLst/>
          </a:prstGeom>
          <a:solidFill>
            <a:srgbClr val="003DA5"/>
          </a:solidFill>
          <a:ln>
            <a:solidFill>
              <a:srgbClr val="003DA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solidFill>
                <a:srgbClr val="003DA5"/>
              </a:solidFill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7A7DC5BB-B9FC-48C6-B183-2750ED23BD4D}"/>
              </a:ext>
            </a:extLst>
          </p:cNvPr>
          <p:cNvCxnSpPr>
            <a:cxnSpLocks/>
          </p:cNvCxnSpPr>
          <p:nvPr userDrawn="1"/>
        </p:nvCxnSpPr>
        <p:spPr>
          <a:xfrm>
            <a:off x="516941" y="668015"/>
            <a:ext cx="11110801" cy="0"/>
          </a:xfrm>
          <a:prstGeom prst="line">
            <a:avLst/>
          </a:prstGeom>
          <a:ln w="38100">
            <a:solidFill>
              <a:srgbClr val="003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그림 개체 틀 22">
            <a:extLst>
              <a:ext uri="{FF2B5EF4-FFF2-40B4-BE49-F238E27FC236}">
                <a16:creationId xmlns:a16="http://schemas.microsoft.com/office/drawing/2014/main" id="{63476260-FD7D-4257-847A-D4197991AF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199" y="1574683"/>
            <a:ext cx="4804380" cy="2866186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24" name="그림 개체 틀 22">
            <a:extLst>
              <a:ext uri="{FF2B5EF4-FFF2-40B4-BE49-F238E27FC236}">
                <a16:creationId xmlns:a16="http://schemas.microsoft.com/office/drawing/2014/main" id="{1B70148B-E8A4-4CBE-89AD-CF8912115B9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43614" y="1574697"/>
            <a:ext cx="4804380" cy="2866173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32" name="슬라이드 번호 개체 틀 31">
            <a:extLst>
              <a:ext uri="{FF2B5EF4-FFF2-40B4-BE49-F238E27FC236}">
                <a16:creationId xmlns:a16="http://schemas.microsoft.com/office/drawing/2014/main" id="{4AD7BB5E-74B1-4AFE-9C4E-AC9DEC1FD2C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128702" y="6398441"/>
            <a:ext cx="1944673" cy="365125"/>
          </a:xfrm>
        </p:spPr>
        <p:txBody>
          <a:bodyPr/>
          <a:lstStyle>
            <a:lvl1pPr algn="ctr">
              <a:defRPr sz="1600" b="1">
                <a:solidFill>
                  <a:schemeClr val="tx1"/>
                </a:solidFill>
                <a:latin typeface="HelveticaNeue-Bold"/>
              </a:defRPr>
            </a:lvl1pPr>
          </a:lstStyle>
          <a:p>
            <a:fld id="{1806F870-EF6C-473C-8040-0A831F94B89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38" name="텍스트 개체 틀 37">
            <a:extLst>
              <a:ext uri="{FF2B5EF4-FFF2-40B4-BE49-F238E27FC236}">
                <a16:creationId xmlns:a16="http://schemas.microsoft.com/office/drawing/2014/main" id="{C6E737D4-9044-4D04-BEFF-173E83A825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199" y="861842"/>
            <a:ext cx="5410200" cy="427038"/>
          </a:xfrm>
        </p:spPr>
        <p:txBody>
          <a:bodyPr>
            <a:normAutofit/>
          </a:bodyPr>
          <a:lstStyle>
            <a:lvl1pPr>
              <a:defRPr sz="2400" b="1">
                <a:latin typeface="HelveticaNeue-Bold"/>
              </a:defRPr>
            </a:lvl1pPr>
          </a:lstStyle>
          <a:p>
            <a:pPr lvl="0"/>
            <a:r>
              <a:rPr lang="en-US" altLang="ko-KR" dirty="0"/>
              <a:t>Sub title</a:t>
            </a:r>
            <a:endParaRPr lang="ko-KR" altLang="en-US" dirty="0"/>
          </a:p>
        </p:txBody>
      </p:sp>
      <p:pic>
        <p:nvPicPr>
          <p:cNvPr id="6" name="그림 5" descr="그래픽, 폰트, 텍스트, 스크린샷이(가) 표시된 사진&#10;&#10;자동 생성된 설명">
            <a:extLst>
              <a:ext uri="{FF2B5EF4-FFF2-40B4-BE49-F238E27FC236}">
                <a16:creationId xmlns:a16="http://schemas.microsoft.com/office/drawing/2014/main" id="{F5B0D5BB-DBCC-1443-E12B-1D0EF19E6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07" y="57949"/>
            <a:ext cx="1721765" cy="56818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07448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6942" y="93339"/>
            <a:ext cx="11110801" cy="574676"/>
          </a:xfrm>
        </p:spPr>
        <p:txBody>
          <a:bodyPr>
            <a:normAutofit/>
          </a:bodyPr>
          <a:lstStyle>
            <a:lvl1pPr>
              <a:defRPr lang="en-US" altLang="ko-KR" sz="2800" b="1" i="0" u="none" strike="noStrike" baseline="0" smtClean="0">
                <a:solidFill>
                  <a:srgbClr val="003DA5"/>
                </a:solidFill>
              </a:defRPr>
            </a:lvl1pPr>
          </a:lstStyle>
          <a:p>
            <a:r>
              <a:rPr lang="en-US" dirty="0"/>
              <a:t>Table of Contents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1E01F35-271F-4C4D-B56B-8AD7A7E17B6D}"/>
              </a:ext>
            </a:extLst>
          </p:cNvPr>
          <p:cNvSpPr/>
          <p:nvPr userDrawn="1"/>
        </p:nvSpPr>
        <p:spPr>
          <a:xfrm flipV="1">
            <a:off x="0" y="6766561"/>
            <a:ext cx="12192000" cy="91438"/>
          </a:xfrm>
          <a:prstGeom prst="rect">
            <a:avLst/>
          </a:prstGeom>
          <a:solidFill>
            <a:srgbClr val="003DA5"/>
          </a:solidFill>
          <a:ln>
            <a:solidFill>
              <a:srgbClr val="003DA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solidFill>
                <a:srgbClr val="003DA5"/>
              </a:solidFill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7A7DC5BB-B9FC-48C6-B183-2750ED23BD4D}"/>
              </a:ext>
            </a:extLst>
          </p:cNvPr>
          <p:cNvCxnSpPr>
            <a:cxnSpLocks/>
          </p:cNvCxnSpPr>
          <p:nvPr userDrawn="1"/>
        </p:nvCxnSpPr>
        <p:spPr>
          <a:xfrm>
            <a:off x="516941" y="668015"/>
            <a:ext cx="11110801" cy="0"/>
          </a:xfrm>
          <a:prstGeom prst="line">
            <a:avLst/>
          </a:prstGeom>
          <a:ln w="38100">
            <a:solidFill>
              <a:srgbClr val="003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텍스트 개체 틀 16">
            <a:extLst>
              <a:ext uri="{FF2B5EF4-FFF2-40B4-BE49-F238E27FC236}">
                <a16:creationId xmlns:a16="http://schemas.microsoft.com/office/drawing/2014/main" id="{0F08C87B-0835-4350-827F-E1E910DA18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" y="1615447"/>
            <a:ext cx="12191999" cy="3619494"/>
          </a:xfrm>
          <a:solidFill>
            <a:schemeClr val="bg1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ko-KR" dirty="0"/>
              <a:t>Title</a:t>
            </a:r>
            <a:endParaRPr lang="ko-KR" altLang="en-US" dirty="0"/>
          </a:p>
        </p:txBody>
      </p:sp>
      <p:pic>
        <p:nvPicPr>
          <p:cNvPr id="9" name="그림 8" descr="그래픽, 폰트, 텍스트, 스크린샷이(가) 표시된 사진&#10;&#10;자동 생성된 설명">
            <a:extLst>
              <a:ext uri="{FF2B5EF4-FFF2-40B4-BE49-F238E27FC236}">
                <a16:creationId xmlns:a16="http://schemas.microsoft.com/office/drawing/2014/main" id="{5E50E94C-C675-9635-2144-26AAE269B1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07" y="57949"/>
            <a:ext cx="1721765" cy="56818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27329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포항가속기연구소, 세상에서 가장 밝은 빛 구현 성공 &lt; 정책·사회·종합 &lt; 뉴스 &lt; 기사본문 - 테크월드뉴스 - 조명의 기자">
            <a:extLst>
              <a:ext uri="{FF2B5EF4-FFF2-40B4-BE49-F238E27FC236}">
                <a16:creationId xmlns:a16="http://schemas.microsoft.com/office/drawing/2014/main" id="{8C4805CD-4A06-4516-8993-ECCF474016F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3000"/>
                    </a14:imgEffect>
                    <a14:imgEffect>
                      <a14:colorTemperature colorTemp="4005"/>
                    </a14:imgEffect>
                    <a14:imgEffect>
                      <a14:brightnessContrast brigh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105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제목 4">
            <a:extLst>
              <a:ext uri="{FF2B5EF4-FFF2-40B4-BE49-F238E27FC236}">
                <a16:creationId xmlns:a16="http://schemas.microsoft.com/office/drawing/2014/main" id="{D8F161E4-CC17-43BC-A2C1-87EC2F89F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069" y="2412460"/>
            <a:ext cx="7667860" cy="1095768"/>
          </a:xfrm>
        </p:spPr>
        <p:txBody>
          <a:bodyPr>
            <a:normAutofit/>
          </a:bodyPr>
          <a:lstStyle>
            <a:lvl1pPr algn="ctr">
              <a:defRPr sz="3600" b="1">
                <a:latin typeface="HelveticaNeue-Bold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pic>
        <p:nvPicPr>
          <p:cNvPr id="6" name="그림 5" descr="그래픽, 폰트, 텍스트, 스크린샷이(가) 표시된 사진&#10;&#10;자동 생성된 설명">
            <a:extLst>
              <a:ext uri="{FF2B5EF4-FFF2-40B4-BE49-F238E27FC236}">
                <a16:creationId xmlns:a16="http://schemas.microsoft.com/office/drawing/2014/main" id="{BA45AD12-D64E-40F6-6E17-DF7DFB007E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97707" y="57949"/>
            <a:ext cx="1721765" cy="56818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53672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926F3D52-ED44-49B6-96D9-3B44D30CA3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3560" cy="34290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E0057378-928A-4B05-ADAE-582E74D48C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560" y="0"/>
            <a:ext cx="6098440" cy="34290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BF6C517A-6A73-4531-9608-4F45CB70A4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29000"/>
            <a:ext cx="6093559" cy="3429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7EF9799-E0D4-4007-AAB6-BEF09997032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557" y="3428858"/>
            <a:ext cx="6098443" cy="3429142"/>
          </a:xfrm>
          <a:prstGeom prst="rect">
            <a:avLst/>
          </a:prstGeom>
        </p:spPr>
      </p:pic>
      <p:sp>
        <p:nvSpPr>
          <p:cNvPr id="13" name="제목 4">
            <a:extLst>
              <a:ext uri="{FF2B5EF4-FFF2-40B4-BE49-F238E27FC236}">
                <a16:creationId xmlns:a16="http://schemas.microsoft.com/office/drawing/2014/main" id="{E09353C5-6A4A-47A5-BD32-6740ACE70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069" y="2412460"/>
            <a:ext cx="7667860" cy="1095768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HelveticaNeue-Bold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pic>
        <p:nvPicPr>
          <p:cNvPr id="4" name="그림 3" descr="그래픽, 폰트, 텍스트, 스크린샷이(가) 표시된 사진&#10;&#10;자동 생성된 설명">
            <a:extLst>
              <a:ext uri="{FF2B5EF4-FFF2-40B4-BE49-F238E27FC236}">
                <a16:creationId xmlns:a16="http://schemas.microsoft.com/office/drawing/2014/main" id="{61790175-4458-53C9-C4C9-0F6772351BB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297707" y="6216122"/>
            <a:ext cx="1571060" cy="51845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D072B406-CBD6-118B-22FA-9E91EDB74DA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011838" y="6280572"/>
            <a:ext cx="1285869" cy="45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68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386131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424108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655161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136987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45388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419802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080730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551180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775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75" r:id="rId16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Relationship Id="rId9" Type="http://schemas.openxmlformats.org/officeDocument/2006/relationships/image" Target="../media/image8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0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12.png"/><Relationship Id="rId7" Type="http://schemas.openxmlformats.org/officeDocument/2006/relationships/image" Target="../media/image230.png"/><Relationship Id="rId12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0.png"/><Relationship Id="rId11" Type="http://schemas.openxmlformats.org/officeDocument/2006/relationships/image" Target="../media/image10.png"/><Relationship Id="rId5" Type="http://schemas.openxmlformats.org/officeDocument/2006/relationships/image" Target="../media/image210.png"/><Relationship Id="rId10" Type="http://schemas.openxmlformats.org/officeDocument/2006/relationships/image" Target="../media/image9.png"/><Relationship Id="rId4" Type="http://schemas.openxmlformats.org/officeDocument/2006/relationships/image" Target="../media/image200.png"/><Relationship Id="rId9" Type="http://schemas.openxmlformats.org/officeDocument/2006/relationships/image" Target="../media/image25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제목 54">
            <a:extLst>
              <a:ext uri="{FF2B5EF4-FFF2-40B4-BE49-F238E27FC236}">
                <a16:creationId xmlns:a16="http://schemas.microsoft.com/office/drawing/2014/main" id="{953D9ED4-1A2C-4DE8-93BB-A45B17538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3751" y="1627769"/>
            <a:ext cx="8544492" cy="1195655"/>
          </a:xfrm>
        </p:spPr>
        <p:txBody>
          <a:bodyPr>
            <a:noAutofit/>
          </a:bodyPr>
          <a:lstStyle/>
          <a:p>
            <a:r>
              <a:rPr lang="en-US" altLang="ko-KR" sz="4000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Analysis of Korea-4GSR NC-HHC</a:t>
            </a:r>
            <a:endParaRPr lang="ko-KR" altLang="en-US" sz="4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849282-3436-4D30-A386-0D385E2B2E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47812" y="3678102"/>
            <a:ext cx="6296373" cy="1345525"/>
          </a:xfrm>
        </p:spPr>
        <p:txBody>
          <a:bodyPr>
            <a:normAutofit/>
          </a:bodyPr>
          <a:lstStyle/>
          <a:p>
            <a:pPr algn="ctr"/>
            <a:r>
              <a:rPr lang="en-US" altLang="ko-KR" sz="2400" b="1" dirty="0">
                <a:latin typeface="+mj-lt"/>
                <a:cs typeface="Times New Roman" panose="02020603050405020304" pitchFamily="18" charset="0"/>
              </a:rPr>
              <a:t>Young Min Park</a:t>
            </a:r>
          </a:p>
          <a:p>
            <a:pPr algn="ctr"/>
            <a:br>
              <a:rPr lang="en-US" altLang="ko-KR" sz="2400" baseline="30000" dirty="0">
                <a:latin typeface="+mj-lt"/>
                <a:cs typeface="Times New Roman" panose="02020603050405020304" pitchFamily="18" charset="0"/>
              </a:rPr>
            </a:br>
            <a:r>
              <a:rPr lang="en-US" altLang="ko-KR" sz="1800" dirty="0">
                <a:latin typeface="+mj-lt"/>
                <a:cs typeface="Times New Roman" panose="02020603050405020304" pitchFamily="18" charset="0"/>
              </a:rPr>
              <a:t>Division of Advanced Nuclear Engineering (DANE), POSTECH</a:t>
            </a:r>
            <a:endParaRPr lang="en-US" altLang="ko-KR" sz="1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F306EBC-E9DB-4325-83CB-44F372C64D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>
                <a:latin typeface="+mj-lt"/>
                <a:cs typeface="Times New Roman" panose="02020603050405020304" pitchFamily="18" charset="0"/>
              </a:rPr>
              <a:t>2025-03-28, Pohang, South Korea</a:t>
            </a:r>
            <a:endParaRPr lang="ko-KR" altLang="en-US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741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70B28-77A9-3F68-DB6B-E05147A9A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7DF75D-E1BF-9BF4-6AAC-AB0F79A06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b="1" dirty="0">
                <a:cs typeface="Times New Roman" panose="02020603050405020304" pitchFamily="18" charset="0"/>
              </a:rPr>
              <a:t>Near flat potential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표 6">
                <a:extLst>
                  <a:ext uri="{FF2B5EF4-FFF2-40B4-BE49-F238E27FC236}">
                    <a16:creationId xmlns:a16="http://schemas.microsoft.com/office/drawing/2014/main" id="{7EEB9FB1-71E1-2178-1660-65D2C1DBD6B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4135736"/>
                  </p:ext>
                </p:extLst>
              </p:nvPr>
            </p:nvGraphicFramePr>
            <p:xfrm>
              <a:off x="310710" y="779093"/>
              <a:ext cx="4637071" cy="2942463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2113076">
                      <a:extLst>
                        <a:ext uri="{9D8B030D-6E8A-4147-A177-3AD203B41FA5}">
                          <a16:colId xmlns:a16="http://schemas.microsoft.com/office/drawing/2014/main" val="1339284395"/>
                        </a:ext>
                      </a:extLst>
                    </a:gridCol>
                    <a:gridCol w="1228985">
                      <a:extLst>
                        <a:ext uri="{9D8B030D-6E8A-4147-A177-3AD203B41FA5}">
                          <a16:colId xmlns:a16="http://schemas.microsoft.com/office/drawing/2014/main" val="3176276723"/>
                        </a:ext>
                      </a:extLst>
                    </a:gridCol>
                    <a:gridCol w="1295010">
                      <a:extLst>
                        <a:ext uri="{9D8B030D-6E8A-4147-A177-3AD203B41FA5}">
                          <a16:colId xmlns:a16="http://schemas.microsoft.com/office/drawing/2014/main" val="1224450239"/>
                        </a:ext>
                      </a:extLst>
                    </a:gridCol>
                  </a:tblGrid>
                  <a:tr h="232042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Name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Main RF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HHC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0905309"/>
                      </a:ext>
                    </a:extLst>
                  </a:tr>
                  <a:tr h="232042">
                    <a:tc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Total voltage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4.24 MV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0.87 MV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0413280"/>
                      </a:ext>
                    </a:extLst>
                  </a:tr>
                  <a:tr h="232042">
                    <a:tc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Phase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147.33 degree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343.01 degree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2629979"/>
                      </a:ext>
                    </a:extLst>
                  </a:tr>
                  <a:tr h="232042">
                    <a:tc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Number of cavity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12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3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55474994"/>
                      </a:ext>
                    </a:extLst>
                  </a:tr>
                  <a:tr h="232042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 xmlns:m="http://schemas.openxmlformats.org/officeDocument/2006/math"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oMath>
                          </a14:m>
                          <a:r>
                            <a:rPr lang="ko-KR" altLang="en-US" sz="1200" dirty="0"/>
                            <a:t> </a:t>
                          </a:r>
                          <a:r>
                            <a:rPr lang="en-US" altLang="ko-KR" sz="1200" dirty="0"/>
                            <a:t>(Coupling beta)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4.58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6226777"/>
                      </a:ext>
                    </a:extLst>
                  </a:tr>
                  <a:tr h="232042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ko-KR" sz="12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200" b="0" i="0" smtClean="0"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ko-KR" sz="1200" b="0" i="0" smtClean="0">
                                      <a:latin typeface="Cambria Math" panose="02040503050406030204" pitchFamily="18" charset="0"/>
                                    </a:rPr>
                                    <m:t>opt</m:t>
                                  </m:r>
                                </m:sub>
                              </m:sSub>
                            </m:oMath>
                          </a14:m>
                          <a:r>
                            <a:rPr lang="ko-KR" altLang="en-US" sz="1200" i="0" dirty="0"/>
                            <a:t> </a:t>
                          </a:r>
                          <a:r>
                            <a:rPr lang="en-US" altLang="ko-KR" sz="1200" dirty="0"/>
                            <a:t>(Optimal detuning freq.)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-54.23 kHz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169.89 kHz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3848758"/>
                      </a:ext>
                    </a:extLst>
                  </a:tr>
                  <a:tr h="232042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Feasible operation detuning freq. range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-104.5 ~ -8.3 kHz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110.7 ~ 229.1 kHz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7338143"/>
                      </a:ext>
                    </a:extLst>
                  </a:tr>
                  <a:tr h="232042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Beam current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400 mA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6682001"/>
                      </a:ext>
                    </a:extLst>
                  </a:tr>
                  <a:tr h="232042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Longitudinal damping rate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147.5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200" b="0" i="0" smtClean="0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en-US" altLang="ko-KR" sz="1200" b="0" i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ko-KR" altLang="en-US" sz="1200" i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4387518"/>
                      </a:ext>
                    </a:extLst>
                  </a:tr>
                  <a:tr h="232042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Bunch lengthening factor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1.86</m:t>
                                </m:r>
                              </m:oMath>
                            </m:oMathPara>
                          </a14:m>
                          <a:endParaRPr lang="ko-KR" altLang="en-US" sz="1200" i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19950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표 6">
                <a:extLst>
                  <a:ext uri="{FF2B5EF4-FFF2-40B4-BE49-F238E27FC236}">
                    <a16:creationId xmlns:a16="http://schemas.microsoft.com/office/drawing/2014/main" id="{7EEB9FB1-71E1-2178-1660-65D2C1DBD6B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4135736"/>
                  </p:ext>
                </p:extLst>
              </p:nvPr>
            </p:nvGraphicFramePr>
            <p:xfrm>
              <a:off x="310710" y="779093"/>
              <a:ext cx="4637071" cy="2942463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2113076">
                      <a:extLst>
                        <a:ext uri="{9D8B030D-6E8A-4147-A177-3AD203B41FA5}">
                          <a16:colId xmlns:a16="http://schemas.microsoft.com/office/drawing/2014/main" val="1339284395"/>
                        </a:ext>
                      </a:extLst>
                    </a:gridCol>
                    <a:gridCol w="1228985">
                      <a:extLst>
                        <a:ext uri="{9D8B030D-6E8A-4147-A177-3AD203B41FA5}">
                          <a16:colId xmlns:a16="http://schemas.microsoft.com/office/drawing/2014/main" val="3176276723"/>
                        </a:ext>
                      </a:extLst>
                    </a:gridCol>
                    <a:gridCol w="1295010">
                      <a:extLst>
                        <a:ext uri="{9D8B030D-6E8A-4147-A177-3AD203B41FA5}">
                          <a16:colId xmlns:a16="http://schemas.microsoft.com/office/drawing/2014/main" val="1224450239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Name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Main RF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HHC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090530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Total voltage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4.24 MV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0.87 MV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041328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Phase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147.33 degree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343.01 degree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262997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Number of cavity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12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3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5547499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t="-393478" r="-119885" b="-57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4.58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6226777"/>
                      </a:ext>
                    </a:extLst>
                  </a:tr>
                  <a:tr h="290703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t="-482979" r="-119885" b="-4638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-54.23 kHz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169.89 kHz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384875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Feasible operation detuning freq. range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-104.5 ~ -8.3 kHz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110.7 ~ 229.1 kHz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733814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Beam current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400 mA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668200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Longitudinal damping rate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l="-83614" t="-877778" r="-241" b="-11555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4387518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Bunch lengthening factor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l="-83614" t="-977778" r="-241" b="-1555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199505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FBCBE33-CDD9-711C-5A1E-E741B504E8E9}"/>
                  </a:ext>
                </a:extLst>
              </p:cNvPr>
              <p:cNvSpPr txBox="1"/>
              <p:nvPr/>
            </p:nvSpPr>
            <p:spPr>
              <a:xfrm>
                <a:off x="140532" y="3827111"/>
                <a:ext cx="4711873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=0.7</m:t>
                      </m:r>
                      <m: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case</m:t>
                      </m:r>
                    </m:oMath>
                  </m:oMathPara>
                </a14:m>
                <a:endParaRPr lang="en-US" altLang="ko-KR" sz="1400" dirty="0"/>
              </a:p>
              <a:p>
                <a:endParaRPr lang="en-US" altLang="ko-KR" sz="1400" dirty="0"/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ko-KR" sz="1400" dirty="0"/>
                  <a:t>Due to the lower detuning frequency and total shunt impedance, growth rate can be reduced.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en-US" altLang="ko-KR" sz="1400" dirty="0"/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ko-KR" sz="1400" dirty="0"/>
                  <a:t>But still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=1,2</m:t>
                    </m:r>
                  </m:oMath>
                </a14:m>
                <a:r>
                  <a:rPr lang="en-US" altLang="ko-KR" sz="1400" dirty="0"/>
                  <a:t> instability occurs, because of the large value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400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400" b="0" i="0" smtClean="0">
                            <a:latin typeface="Cambria Math" panose="02040503050406030204" pitchFamily="18" charset="0"/>
                          </a:rPr>
                          <m:t>HHC</m:t>
                        </m:r>
                      </m:sub>
                    </m:sSub>
                  </m:oMath>
                </a14:m>
                <a:r>
                  <a:rPr lang="en-US" altLang="ko-KR" sz="1400" dirty="0"/>
                  <a:t>.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en-US" altLang="ko-KR" sz="1400" dirty="0"/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ko-KR" sz="1400" dirty="0"/>
                  <a:t>Additionally, we considered that a bunch lengthening factor of 1.86 would not be useful.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FBCBE33-CDD9-711C-5A1E-E741B504E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32" y="3827111"/>
                <a:ext cx="4711873" cy="2246769"/>
              </a:xfrm>
              <a:prstGeom prst="rect">
                <a:avLst/>
              </a:prstGeom>
              <a:blipFill>
                <a:blip r:embed="rId3"/>
                <a:stretch>
                  <a:fillRect l="-129" b="-190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그림 3">
            <a:extLst>
              <a:ext uri="{FF2B5EF4-FFF2-40B4-BE49-F238E27FC236}">
                <a16:creationId xmlns:a16="http://schemas.microsoft.com/office/drawing/2014/main" id="{F0C4889F-9F5B-862F-3FB9-6F28BCE228F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904892" y="908131"/>
            <a:ext cx="3495026" cy="2789942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31F0B354-4876-A17F-389D-0C78F29BA4D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469426" y="823564"/>
            <a:ext cx="3599999" cy="2919434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72B3C89C-0F3B-F574-B8F4-62DE76C01BE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916628" y="3736949"/>
            <a:ext cx="3505595" cy="2858025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8BECA977-B72D-CA3E-F5E8-EF597CF38EA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517383" y="3743016"/>
            <a:ext cx="3504086" cy="290320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11A31DD-2928-87A8-9CA1-BEF061E35504}"/>
              </a:ext>
            </a:extLst>
          </p:cNvPr>
          <p:cNvSpPr txBox="1"/>
          <p:nvPr/>
        </p:nvSpPr>
        <p:spPr>
          <a:xfrm rot="20036231">
            <a:off x="4955046" y="2862289"/>
            <a:ext cx="178131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accent4">
                    <a:lumMod val="60000"/>
                    <a:lumOff val="4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STABLE!!</a:t>
            </a:r>
            <a:endParaRPr lang="ko-KR" altLang="en-US" dirty="0">
              <a:solidFill>
                <a:schemeClr val="accent4">
                  <a:lumMod val="60000"/>
                  <a:lumOff val="4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2F39CF-91A4-9EFE-4203-5167E13C2825}"/>
              </a:ext>
            </a:extLst>
          </p:cNvPr>
          <p:cNvSpPr txBox="1"/>
          <p:nvPr/>
        </p:nvSpPr>
        <p:spPr>
          <a:xfrm rot="20036231">
            <a:off x="9879243" y="1455152"/>
            <a:ext cx="178131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accent4">
                    <a:lumMod val="60000"/>
                    <a:lumOff val="4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STABLE!!</a:t>
            </a:r>
            <a:endParaRPr lang="ko-KR" altLang="en-US" dirty="0">
              <a:solidFill>
                <a:schemeClr val="accent4">
                  <a:lumMod val="60000"/>
                  <a:lumOff val="4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4">
            <a:extLst>
              <a:ext uri="{FF2B5EF4-FFF2-40B4-BE49-F238E27FC236}">
                <a16:creationId xmlns:a16="http://schemas.microsoft.com/office/drawing/2014/main" id="{134C3001-A9F8-7A79-9349-BF3C3DC9979D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10</a:t>
            </a:fld>
            <a:endParaRPr lang="ko-KR" altLang="en-US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111DD04-6C32-2186-9388-D7BB782EECEB}"/>
                  </a:ext>
                </a:extLst>
              </p:cNvPr>
              <p:cNvSpPr txBox="1"/>
              <p:nvPr/>
            </p:nvSpPr>
            <p:spPr>
              <a:xfrm>
                <a:off x="4740543" y="624893"/>
                <a:ext cx="74237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/>
                  <a:t>AC Robinson instability growth rate with different mode number (</a:t>
                </a:r>
                <a14:m>
                  <m:oMath xmlns:m="http://schemas.openxmlformats.org/officeDocument/2006/math">
                    <m:r>
                      <a:rPr lang="ko-KR" altLang="en-US" sz="1600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ko-KR" sz="1600" b="1" dirty="0"/>
                  <a:t>)</a:t>
                </a:r>
                <a:endParaRPr lang="ko-KR" altLang="en-US" sz="16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111DD04-6C32-2186-9388-D7BB782EE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543" y="624893"/>
                <a:ext cx="7423724" cy="338554"/>
              </a:xfrm>
              <a:prstGeom prst="rect">
                <a:avLst/>
              </a:prstGeom>
              <a:blipFill>
                <a:blip r:embed="rId8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직사각형 7">
            <a:extLst>
              <a:ext uri="{FF2B5EF4-FFF2-40B4-BE49-F238E27FC236}">
                <a16:creationId xmlns:a16="http://schemas.microsoft.com/office/drawing/2014/main" id="{E6BBBAB0-3FCC-1C23-D586-143152168BAE}"/>
              </a:ext>
            </a:extLst>
          </p:cNvPr>
          <p:cNvSpPr/>
          <p:nvPr/>
        </p:nvSpPr>
        <p:spPr>
          <a:xfrm>
            <a:off x="4874298" y="3778178"/>
            <a:ext cx="7168819" cy="2883936"/>
          </a:xfrm>
          <a:prstGeom prst="rect">
            <a:avLst/>
          </a:prstGeom>
          <a:noFill/>
          <a:ln w="571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50E7F9-C69E-7F51-C6AB-956D0558B73F}"/>
              </a:ext>
            </a:extLst>
          </p:cNvPr>
          <p:cNvSpPr txBox="1"/>
          <p:nvPr/>
        </p:nvSpPr>
        <p:spPr>
          <a:xfrm rot="20036231">
            <a:off x="5205345" y="5563635"/>
            <a:ext cx="178131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UNSTABLE!!</a:t>
            </a:r>
            <a:endParaRPr lang="ko-KR" altLang="en-US" dirty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6A9349-7B0C-D72E-389A-529ADF1C765F}"/>
              </a:ext>
            </a:extLst>
          </p:cNvPr>
          <p:cNvSpPr txBox="1"/>
          <p:nvPr/>
        </p:nvSpPr>
        <p:spPr>
          <a:xfrm rot="20036231">
            <a:off x="8892273" y="5534977"/>
            <a:ext cx="178131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UNSTABLE!!</a:t>
            </a:r>
            <a:endParaRPr lang="ko-KR" altLang="en-US" dirty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54949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A52A2-09F5-2B88-36F7-9C4304A5F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8E904E3-9F52-E1D4-02E0-7B62366A7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+mj-lt"/>
                <a:cs typeface="Times New Roman" panose="02020603050405020304" pitchFamily="18" charset="0"/>
              </a:rPr>
              <a:t>Index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5F06D0-6125-55DD-3E80-EFE809BF0FEC}"/>
              </a:ext>
            </a:extLst>
          </p:cNvPr>
          <p:cNvSpPr txBox="1"/>
          <p:nvPr/>
        </p:nvSpPr>
        <p:spPr>
          <a:xfrm>
            <a:off x="516942" y="930368"/>
            <a:ext cx="8333101" cy="4649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7208" indent="-42720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b="1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Robinson instability with HHC</a:t>
            </a:r>
          </a:p>
          <a:p>
            <a:pPr marL="884408" lvl="1" indent="-42720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Theory</a:t>
            </a:r>
          </a:p>
          <a:p>
            <a:pPr marL="884408" lvl="1" indent="-42720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Analysis</a:t>
            </a:r>
          </a:p>
          <a:p>
            <a:pPr marL="884408" lvl="1" indent="-427208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600" dirty="0">
              <a:cs typeface="Times New Roman" panose="02020603050405020304" pitchFamily="18" charset="0"/>
            </a:endParaRPr>
          </a:p>
          <a:p>
            <a:pPr marL="427208" indent="-427208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Times New Roman" panose="02020603050405020304" pitchFamily="18" charset="0"/>
              </a:rPr>
              <a:t>Near Flat Potential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27208" marR="0" lvl="0" indent="-427208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altLang="ko-KR" sz="2400" b="1" dirty="0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27208" indent="-427208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Times New Roman" panose="02020603050405020304" pitchFamily="18" charset="0"/>
              </a:rPr>
              <a:t>High Q cavity</a:t>
            </a:r>
          </a:p>
          <a:p>
            <a:pPr marL="427208" marR="0" lvl="0" indent="-427208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altLang="ko-KR" sz="2400" dirty="0">
              <a:solidFill>
                <a:schemeClr val="bg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427208" indent="-42720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b="1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Passive cavity</a:t>
            </a:r>
            <a:endParaRPr lang="en-US" altLang="ko-KR" sz="1600" dirty="0">
              <a:solidFill>
                <a:schemeClr val="bg1">
                  <a:lumMod val="75000"/>
                </a:schemeClr>
              </a:solidFill>
              <a:latin typeface="Arial"/>
              <a:ea typeface="Microsoft Sans Serif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56DB91A3-51B5-7DFD-ED89-DB36AA96CD52}"/>
              </a:ext>
            </a:extLst>
          </p:cNvPr>
          <p:cNvSpPr txBox="1">
            <a:spLocks/>
          </p:cNvSpPr>
          <p:nvPr/>
        </p:nvSpPr>
        <p:spPr>
          <a:xfrm>
            <a:off x="9686184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11</a:t>
            </a:fld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081116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2B015-9358-2F0A-4236-E244A0310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434A908-57B2-113D-AE39-AA9CE0AC3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b="1" dirty="0">
                <a:cs typeface="Times New Roman" panose="02020603050405020304" pitchFamily="18" charset="0"/>
              </a:rPr>
              <a:t>High Q cavity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074E46E8-1000-1E42-66AC-9212471089F1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12</a:t>
            </a:fld>
            <a:endParaRPr lang="ko-KR" altLang="en-US" sz="1600" b="1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49FF53A-AF93-C613-3643-CD5F17FE5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7341" y="1337204"/>
            <a:ext cx="3891683" cy="21517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920343-6FF4-F181-BD4D-DF22499867A1}"/>
              </a:ext>
            </a:extLst>
          </p:cNvPr>
          <p:cNvSpPr txBox="1"/>
          <p:nvPr/>
        </p:nvSpPr>
        <p:spPr>
          <a:xfrm>
            <a:off x="3339589" y="3784508"/>
            <a:ext cx="47713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altLang="ko-KR" sz="1000" dirty="0">
                <a:effectLst/>
                <a:ea typeface="함초롬바탕" panose="02030604000101010101" pitchFamily="18" charset="-127"/>
                <a:cs typeface="굴림" panose="020B0600000101010101" pitchFamily="50" charset="-127"/>
              </a:rPr>
              <a:t>A. D’Elia et al., “Design of 4</a:t>
            </a:r>
            <a:r>
              <a:rPr lang="en-US" altLang="ko-KR" sz="1000" baseline="30000" dirty="0">
                <a:effectLst/>
                <a:ea typeface="함초롬바탕" panose="02030604000101010101" pitchFamily="18" charset="-127"/>
                <a:cs typeface="굴림" panose="020B0600000101010101" pitchFamily="50" charset="-127"/>
              </a:rPr>
              <a:t>th</a:t>
            </a:r>
            <a:r>
              <a:rPr lang="en-US" altLang="ko-KR" sz="1000" dirty="0">
                <a:effectLst/>
                <a:ea typeface="함초롬바탕" panose="02030604000101010101" pitchFamily="18" charset="-127"/>
                <a:cs typeface="굴림" panose="020B0600000101010101" pitchFamily="50" charset="-127"/>
              </a:rPr>
              <a:t> Harmonic RF Cavities for ESRF-EBS”, IPAC2021, (2021)</a:t>
            </a:r>
          </a:p>
          <a:p>
            <a:pPr lvl="0" algn="just"/>
            <a:endParaRPr lang="ko-KR" altLang="ko-KR" sz="1000" dirty="0">
              <a:effectLst/>
              <a:ea typeface="굴림" panose="020B0600000101010101" pitchFamily="50" charset="-127"/>
              <a:cs typeface="굴림" panose="020B0600000101010101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71190CB-A542-B65C-29C2-DFF5C8CDE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179" y="1289534"/>
            <a:ext cx="4982820" cy="23662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176FB8B-F4C2-D26F-4205-D588D3D0CEA3}"/>
                  </a:ext>
                </a:extLst>
              </p:cNvPr>
              <p:cNvSpPr txBox="1"/>
              <p:nvPr/>
            </p:nvSpPr>
            <p:spPr>
              <a:xfrm>
                <a:off x="636991" y="4277325"/>
                <a:ext cx="10456459" cy="20414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ko-KR" sz="1400" dirty="0"/>
                  <a:t>In the case of ESRF-EBS, the cavity exhibits a higher quality factor compared to the ALBA type, which is expected to help reduce the detuning frequency.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ko-KR" sz="1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ko-KR" sz="1400" dirty="0"/>
                  <a:t>Although the HHC in ESRF-EBS operates at 1.41 GHz, which is different from the 1.5 GHz in our design, we do same analysis on the 4GSR lattice using only the cavity parameters.</a:t>
                </a:r>
              </a:p>
              <a:p>
                <a:endParaRPr lang="en-US" altLang="ko-KR" sz="1400" dirty="0"/>
              </a:p>
              <a:p>
                <a:pPr marL="457200" indent="-457200">
                  <a:buAutoNum type="arabicPeriod"/>
                </a:pPr>
                <a:r>
                  <a:rPr lang="en-US" altLang="ko-KR" sz="1400" dirty="0"/>
                  <a:t>2X5-CELL with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=24944,  </m:t>
                    </m:r>
                    <m:r>
                      <m:rPr>
                        <m:sty m:val="p"/>
                      </m:rPr>
                      <a:rPr lang="en-US" altLang="ko-KR" sz="1400" b="0" i="0" smtClean="0">
                        <a:latin typeface="Cambria Math" panose="02040503050406030204" pitchFamily="18" charset="0"/>
                      </a:rPr>
                      <m:t>total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=43.8⋅5=219</m:t>
                    </m:r>
                    <m:r>
                      <a:rPr lang="en-US" altLang="ko-KR" sz="1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4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altLang="ko-KR" sz="1400" b="0" i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ko-KR" sz="1400" dirty="0"/>
              </a:p>
              <a:p>
                <a:pPr marL="457200" indent="-457200">
                  <a:buAutoNum type="arabicPeriod"/>
                </a:pPr>
                <a:r>
                  <a:rPr lang="en-US" altLang="ko-KR" sz="1400" dirty="0"/>
                  <a:t>2X4-CELL with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=27191,</m:t>
                    </m:r>
                    <m:r>
                      <a:rPr lang="en-US" altLang="ko-KR" sz="14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altLang="ko-KR" sz="1400">
                        <a:latin typeface="Cambria Math" panose="02040503050406030204" pitchFamily="18" charset="0"/>
                      </a:rPr>
                      <m:t>total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=44.85⋅4=</m:t>
                    </m:r>
                    <m:r>
                      <a:rPr lang="en-US" altLang="ko-KR" sz="1400" b="0" i="0" smtClean="0">
                        <a:latin typeface="Cambria Math" panose="02040503050406030204" pitchFamily="18" charset="0"/>
                      </a:rPr>
                      <m:t>179.4 </m:t>
                    </m:r>
                    <m:r>
                      <m:rPr>
                        <m:sty m:val="p"/>
                      </m:rPr>
                      <a:rPr lang="en-US" altLang="ko-KR" sz="14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altLang="ko-KR" sz="1400" b="0" i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ko-KR" sz="1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176FB8B-F4C2-D26F-4205-D588D3D0C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991" y="4277325"/>
                <a:ext cx="10456459" cy="2041456"/>
              </a:xfrm>
              <a:prstGeom prst="rect">
                <a:avLst/>
              </a:prstGeom>
              <a:blipFill>
                <a:blip r:embed="rId4"/>
                <a:stretch>
                  <a:fillRect l="-175" t="-59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7695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C71DC-ECE0-DDFD-015B-D601BB913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C1FECE-F032-7411-D50F-760774782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b="1" dirty="0">
                <a:cs typeface="Times New Roman" panose="02020603050405020304" pitchFamily="18" charset="0"/>
              </a:rPr>
              <a:t>High Q cavity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표 6">
                <a:extLst>
                  <a:ext uri="{FF2B5EF4-FFF2-40B4-BE49-F238E27FC236}">
                    <a16:creationId xmlns:a16="http://schemas.microsoft.com/office/drawing/2014/main" id="{AB4BFE9B-8AF5-7B5B-FCC0-0C410E0B0A5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10710" y="779093"/>
              <a:ext cx="4637071" cy="2942463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2113076">
                      <a:extLst>
                        <a:ext uri="{9D8B030D-6E8A-4147-A177-3AD203B41FA5}">
                          <a16:colId xmlns:a16="http://schemas.microsoft.com/office/drawing/2014/main" val="1339284395"/>
                        </a:ext>
                      </a:extLst>
                    </a:gridCol>
                    <a:gridCol w="1228985">
                      <a:extLst>
                        <a:ext uri="{9D8B030D-6E8A-4147-A177-3AD203B41FA5}">
                          <a16:colId xmlns:a16="http://schemas.microsoft.com/office/drawing/2014/main" val="3176276723"/>
                        </a:ext>
                      </a:extLst>
                    </a:gridCol>
                    <a:gridCol w="1295010">
                      <a:extLst>
                        <a:ext uri="{9D8B030D-6E8A-4147-A177-3AD203B41FA5}">
                          <a16:colId xmlns:a16="http://schemas.microsoft.com/office/drawing/2014/main" val="1224450239"/>
                        </a:ext>
                      </a:extLst>
                    </a:gridCol>
                  </a:tblGrid>
                  <a:tr h="232042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Name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Main RF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HHC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0905309"/>
                      </a:ext>
                    </a:extLst>
                  </a:tr>
                  <a:tr h="232042">
                    <a:tc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Total voltage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4.24 MV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1.22 MV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0413280"/>
                      </a:ext>
                    </a:extLst>
                  </a:tr>
                  <a:tr h="232042">
                    <a:tc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Phase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147.33 degree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347.93 degree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2629979"/>
                      </a:ext>
                    </a:extLst>
                  </a:tr>
                  <a:tr h="232042">
                    <a:tc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Number of cavity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12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5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55474994"/>
                      </a:ext>
                    </a:extLst>
                  </a:tr>
                  <a:tr h="232042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 xmlns:m="http://schemas.openxmlformats.org/officeDocument/2006/math"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oMath>
                          </a14:m>
                          <a:r>
                            <a:rPr lang="ko-KR" altLang="en-US" sz="1200" dirty="0"/>
                            <a:t> </a:t>
                          </a:r>
                          <a:r>
                            <a:rPr lang="en-US" altLang="ko-KR" sz="1200" dirty="0"/>
                            <a:t>(Coupling beta)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4.58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6226777"/>
                      </a:ext>
                    </a:extLst>
                  </a:tr>
                  <a:tr h="232042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ko-KR" sz="12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200" b="0" i="0" smtClean="0"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ko-KR" sz="1200" b="0" i="0" smtClean="0">
                                      <a:latin typeface="Cambria Math" panose="02040503050406030204" pitchFamily="18" charset="0"/>
                                    </a:rPr>
                                    <m:t>opt</m:t>
                                  </m:r>
                                </m:sub>
                              </m:sSub>
                            </m:oMath>
                          </a14:m>
                          <a:r>
                            <a:rPr lang="ko-KR" altLang="en-US" sz="1200" i="0" dirty="0"/>
                            <a:t> </a:t>
                          </a:r>
                          <a:r>
                            <a:rPr lang="en-US" altLang="ko-KR" sz="1200" dirty="0"/>
                            <a:t>(Optimal detuning freq.)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-54.23 kHz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105.54 kHz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3848758"/>
                      </a:ext>
                    </a:extLst>
                  </a:tr>
                  <a:tr h="232042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Feasible operation detuning freq. range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-104.5 ~ -8.3 kHz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70.1 ~ 141.0 kHz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7338143"/>
                      </a:ext>
                    </a:extLst>
                  </a:tr>
                  <a:tr h="232042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Beam current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400 mA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6682001"/>
                      </a:ext>
                    </a:extLst>
                  </a:tr>
                  <a:tr h="232042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Longitudinal damping rate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147.5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200" b="0" i="0" smtClean="0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en-US" altLang="ko-KR" sz="1200" b="0" i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ko-KR" altLang="en-US" sz="1200" i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4387518"/>
                      </a:ext>
                    </a:extLst>
                  </a:tr>
                  <a:tr h="232042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Ideal bunch lengthening factor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i="0" dirty="0"/>
                            <a:t>4</a:t>
                          </a:r>
                          <a:endParaRPr lang="ko-KR" altLang="en-US" sz="1200" i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19950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표 6">
                <a:extLst>
                  <a:ext uri="{FF2B5EF4-FFF2-40B4-BE49-F238E27FC236}">
                    <a16:creationId xmlns:a16="http://schemas.microsoft.com/office/drawing/2014/main" id="{AB4BFE9B-8AF5-7B5B-FCC0-0C410E0B0A5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10710" y="779093"/>
              <a:ext cx="4637071" cy="2942463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2113076">
                      <a:extLst>
                        <a:ext uri="{9D8B030D-6E8A-4147-A177-3AD203B41FA5}">
                          <a16:colId xmlns:a16="http://schemas.microsoft.com/office/drawing/2014/main" val="1339284395"/>
                        </a:ext>
                      </a:extLst>
                    </a:gridCol>
                    <a:gridCol w="1228985">
                      <a:extLst>
                        <a:ext uri="{9D8B030D-6E8A-4147-A177-3AD203B41FA5}">
                          <a16:colId xmlns:a16="http://schemas.microsoft.com/office/drawing/2014/main" val="3176276723"/>
                        </a:ext>
                      </a:extLst>
                    </a:gridCol>
                    <a:gridCol w="1295010">
                      <a:extLst>
                        <a:ext uri="{9D8B030D-6E8A-4147-A177-3AD203B41FA5}">
                          <a16:colId xmlns:a16="http://schemas.microsoft.com/office/drawing/2014/main" val="1224450239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Name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Main RF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HHC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090530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Total voltage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4.24 MV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1.22 MV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041328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Phase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147.33 degree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347.93 degree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262997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Number of cavity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12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5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5547499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t="-393478" r="-119885" b="-57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4.58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6226777"/>
                      </a:ext>
                    </a:extLst>
                  </a:tr>
                  <a:tr h="290703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t="-482979" r="-119885" b="-4638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-54.23 kHz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105.54 kHz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384875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Feasible operation detuning freq. range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-104.5 ~ -8.3 kHz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70.1 ~ 141.0 kHz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733814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Beam current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400 mA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668200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Longitudinal damping rate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l="-83614" t="-877778" r="-241" b="-11555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4387518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Ideal bunch lengthening factor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i="0" dirty="0"/>
                            <a:t>4</a:t>
                          </a:r>
                          <a:endParaRPr lang="ko-KR" altLang="en-US" sz="1200" i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199505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13BC522-A920-BB0A-5A98-293A07A48857}"/>
                  </a:ext>
                </a:extLst>
              </p:cNvPr>
              <p:cNvSpPr txBox="1"/>
              <p:nvPr/>
            </p:nvSpPr>
            <p:spPr>
              <a:xfrm>
                <a:off x="140532" y="3827111"/>
                <a:ext cx="4711873" cy="2682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=24944,  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=43.8⋅5=219</m:t>
                      </m:r>
                      <m: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altLang="ko-KR" sz="1400" dirty="0"/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en-US" altLang="ko-KR" sz="1400" dirty="0"/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ko-KR" sz="1400" dirty="0"/>
                  <a:t>The high Q of the HHC allows for a reduction in the optimal detuning frequency.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ko-KR" sz="1400" dirty="0"/>
                  <a:t>This plays a significant role in mitigating both </a:t>
                </a:r>
                <a:r>
                  <a:rPr lang="ko-KR" altLang="en-US" sz="1400" dirty="0"/>
                  <a:t>𝜇</a:t>
                </a:r>
                <a:r>
                  <a:rPr lang="en-US" altLang="ko-KR" sz="1400" dirty="0"/>
                  <a:t>=1 and </a:t>
                </a:r>
                <a:r>
                  <a:rPr lang="ko-KR" altLang="en-US" sz="1400" dirty="0"/>
                  <a:t>𝜇</a:t>
                </a:r>
                <a:r>
                  <a:rPr lang="en-US" altLang="ko-KR" sz="1400" dirty="0"/>
                  <a:t>=2 instabilities.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en-US" altLang="ko-KR" sz="1400" dirty="0"/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ko-KR" sz="1400" dirty="0"/>
                  <a:t>The black dot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ko-KR" sz="1400" dirty="0"/>
                  <a:t> optimal points.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ko-KR" sz="1400" dirty="0"/>
                  <a:t>The green dot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ko-KR" sz="1400" dirty="0"/>
                  <a:t> a location within the feasible detuning range where the </a:t>
                </a:r>
                <a:r>
                  <a:rPr lang="ko-KR" altLang="en-US" sz="1400" dirty="0"/>
                  <a:t>𝜇</a:t>
                </a:r>
                <a:r>
                  <a:rPr lang="en-US" altLang="ko-KR" sz="1400" dirty="0"/>
                  <a:t>=1 instability does not occur.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en-US" altLang="ko-KR" sz="1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13BC522-A920-BB0A-5A98-293A07A48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32" y="3827111"/>
                <a:ext cx="4711873" cy="2682145"/>
              </a:xfrm>
              <a:prstGeom prst="rect">
                <a:avLst/>
              </a:prstGeom>
              <a:blipFill>
                <a:blip r:embed="rId3"/>
                <a:stretch>
                  <a:fillRect l="-1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그림 3">
            <a:extLst>
              <a:ext uri="{FF2B5EF4-FFF2-40B4-BE49-F238E27FC236}">
                <a16:creationId xmlns:a16="http://schemas.microsoft.com/office/drawing/2014/main" id="{9A67E6A9-ABEF-2A1C-458C-150F2079EEC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904892" y="885949"/>
            <a:ext cx="3495026" cy="2834306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BB868A8-5653-9771-29BF-B4D85AC13A6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469426" y="823564"/>
            <a:ext cx="3600000" cy="2919434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7E6EBD1B-220F-C76F-370E-3C143C72575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916628" y="3721556"/>
            <a:ext cx="3505595" cy="2888812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FAF9CA3A-0E5E-9DAD-77C4-7F7245AE124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517383" y="3727122"/>
            <a:ext cx="3504086" cy="293499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BFD4818-41FD-53E7-6676-2E197B1CDCE2}"/>
              </a:ext>
            </a:extLst>
          </p:cNvPr>
          <p:cNvSpPr txBox="1"/>
          <p:nvPr/>
        </p:nvSpPr>
        <p:spPr>
          <a:xfrm rot="20036231">
            <a:off x="4955046" y="2862289"/>
            <a:ext cx="178131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accent4">
                    <a:lumMod val="60000"/>
                    <a:lumOff val="4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STABLE!!</a:t>
            </a:r>
            <a:endParaRPr lang="ko-KR" altLang="en-US" dirty="0">
              <a:solidFill>
                <a:schemeClr val="accent4">
                  <a:lumMod val="60000"/>
                  <a:lumOff val="4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26949D6-B7E4-3328-B50F-40B2A570E7E6}"/>
              </a:ext>
            </a:extLst>
          </p:cNvPr>
          <p:cNvSpPr txBox="1"/>
          <p:nvPr/>
        </p:nvSpPr>
        <p:spPr>
          <a:xfrm rot="20036231">
            <a:off x="9879243" y="1455152"/>
            <a:ext cx="178131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accent4">
                    <a:lumMod val="60000"/>
                    <a:lumOff val="4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STABLE!!</a:t>
            </a:r>
            <a:endParaRPr lang="ko-KR" altLang="en-US" dirty="0">
              <a:solidFill>
                <a:schemeClr val="accent4">
                  <a:lumMod val="60000"/>
                  <a:lumOff val="4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983CFC-81D2-354D-A7BD-DFC052C65867}"/>
              </a:ext>
            </a:extLst>
          </p:cNvPr>
          <p:cNvSpPr txBox="1"/>
          <p:nvPr/>
        </p:nvSpPr>
        <p:spPr>
          <a:xfrm rot="20036231">
            <a:off x="6380911" y="4040203"/>
            <a:ext cx="178131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accent4">
                    <a:lumMod val="60000"/>
                    <a:lumOff val="4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STABLE!!</a:t>
            </a:r>
            <a:endParaRPr lang="ko-KR" altLang="en-US" dirty="0">
              <a:solidFill>
                <a:schemeClr val="accent4">
                  <a:lumMod val="60000"/>
                  <a:lumOff val="4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8FD560B-6160-B5D7-072E-8E001E279A5B}"/>
              </a:ext>
            </a:extLst>
          </p:cNvPr>
          <p:cNvSpPr txBox="1"/>
          <p:nvPr/>
        </p:nvSpPr>
        <p:spPr>
          <a:xfrm rot="20036231">
            <a:off x="10076892" y="4114247"/>
            <a:ext cx="178131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accent4">
                    <a:lumMod val="60000"/>
                    <a:lumOff val="4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STABLE!!</a:t>
            </a:r>
            <a:endParaRPr lang="ko-KR" altLang="en-US" dirty="0">
              <a:solidFill>
                <a:schemeClr val="accent4">
                  <a:lumMod val="60000"/>
                  <a:lumOff val="4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64CF75BA-8EE2-5EE6-5F55-2D4B8864EAC2}"/>
              </a:ext>
            </a:extLst>
          </p:cNvPr>
          <p:cNvCxnSpPr>
            <a:cxnSpLocks/>
          </p:cNvCxnSpPr>
          <p:nvPr/>
        </p:nvCxnSpPr>
        <p:spPr>
          <a:xfrm flipV="1">
            <a:off x="4672424" y="5974046"/>
            <a:ext cx="1759309" cy="29707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8B93567-3271-F740-7D9E-E36BFBD6057D}"/>
              </a:ext>
            </a:extLst>
          </p:cNvPr>
          <p:cNvSpPr txBox="1"/>
          <p:nvPr/>
        </p:nvSpPr>
        <p:spPr>
          <a:xfrm>
            <a:off x="7340530" y="6445121"/>
            <a:ext cx="1195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Optimal point</a:t>
            </a:r>
            <a:endParaRPr lang="ko-KR" altLang="en-US" sz="1400" dirty="0"/>
          </a:p>
        </p:txBody>
      </p:sp>
      <p:sp>
        <p:nvSpPr>
          <p:cNvPr id="3" name="슬라이드 번호 개체 틀 4">
            <a:extLst>
              <a:ext uri="{FF2B5EF4-FFF2-40B4-BE49-F238E27FC236}">
                <a16:creationId xmlns:a16="http://schemas.microsoft.com/office/drawing/2014/main" id="{0DFAE715-CFD0-8E2F-FFFF-0E8BA1C4CCCA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13</a:t>
            </a:fld>
            <a:endParaRPr lang="ko-KR" altLang="en-US" sz="1600" b="1" dirty="0"/>
          </a:p>
        </p:txBody>
      </p: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20B0A515-2224-0F93-1222-FC17CBFE16DE}"/>
              </a:ext>
            </a:extLst>
          </p:cNvPr>
          <p:cNvCxnSpPr>
            <a:cxnSpLocks/>
            <a:stCxn id="26" idx="0"/>
          </p:cNvCxnSpPr>
          <p:nvPr/>
        </p:nvCxnSpPr>
        <p:spPr>
          <a:xfrm flipH="1" flipV="1">
            <a:off x="6494745" y="5254668"/>
            <a:ext cx="1443449" cy="11904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E7B5C84-9115-DE7C-BE32-1DDF44C186E4}"/>
                  </a:ext>
                </a:extLst>
              </p:cNvPr>
              <p:cNvSpPr txBox="1"/>
              <p:nvPr/>
            </p:nvSpPr>
            <p:spPr>
              <a:xfrm>
                <a:off x="3621242" y="6256771"/>
                <a:ext cx="15130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400" dirty="0">
                    <a:solidFill>
                      <a:schemeClr val="accent6">
                        <a:lumMod val="50000"/>
                      </a:schemeClr>
                    </a:solidFill>
                  </a:rPr>
                  <a:t>Detuned point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HHC</m:t>
                          </m:r>
                        </m:sub>
                      </m:sSub>
                      <m:r>
                        <a:rPr lang="en-US" altLang="ko-KR" sz="1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=80 </m:t>
                      </m:r>
                      <m:r>
                        <m:rPr>
                          <m:sty m:val="p"/>
                        </m:rPr>
                        <a:rPr lang="en-US" altLang="ko-KR" sz="1400" b="0" i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kHz</m:t>
                      </m:r>
                      <m:r>
                        <a:rPr lang="en-US" altLang="ko-KR" sz="1400" b="0" i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14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E7B5C84-9115-DE7C-BE32-1DDF44C18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242" y="6256771"/>
                <a:ext cx="1513043" cy="523220"/>
              </a:xfrm>
              <a:prstGeom prst="rect">
                <a:avLst/>
              </a:prstGeom>
              <a:blipFill>
                <a:blip r:embed="rId8"/>
                <a:stretch>
                  <a:fillRect t="-1163" b="-348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60EA438-A418-8D40-1D40-C823B9DE6688}"/>
                  </a:ext>
                </a:extLst>
              </p:cNvPr>
              <p:cNvSpPr txBox="1"/>
              <p:nvPr/>
            </p:nvSpPr>
            <p:spPr>
              <a:xfrm>
                <a:off x="4740543" y="624893"/>
                <a:ext cx="74237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/>
                  <a:t>AC Robinson instability growth rate with different mode number (</a:t>
                </a:r>
                <a14:m>
                  <m:oMath xmlns:m="http://schemas.openxmlformats.org/officeDocument/2006/math">
                    <m:r>
                      <a:rPr lang="ko-KR" altLang="en-US" sz="1600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ko-KR" sz="1600" b="1" dirty="0"/>
                  <a:t>)</a:t>
                </a:r>
                <a:endParaRPr lang="ko-KR" altLang="en-US" sz="16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60EA438-A418-8D40-1D40-C823B9DE66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543" y="624893"/>
                <a:ext cx="7423724" cy="338554"/>
              </a:xfrm>
              <a:prstGeom prst="rect">
                <a:avLst/>
              </a:prstGeom>
              <a:blipFill>
                <a:blip r:embed="rId9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0072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C97B4-8E17-2F8C-6EE1-4987F39C4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64D137-FABE-593A-E93B-7B6CFDF54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b="1" dirty="0">
                <a:cs typeface="Times New Roman" panose="02020603050405020304" pitchFamily="18" charset="0"/>
              </a:rPr>
              <a:t>High Q cavity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EC3E7C79-1B09-CA60-746E-C0F43689C45D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14</a:t>
            </a:fld>
            <a:endParaRPr lang="ko-KR" altLang="en-US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표 6">
                <a:extLst>
                  <a:ext uri="{FF2B5EF4-FFF2-40B4-BE49-F238E27FC236}">
                    <a16:creationId xmlns:a16="http://schemas.microsoft.com/office/drawing/2014/main" id="{5B30829E-D4D3-0A14-FD0C-259307D6BD8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10710" y="779093"/>
              <a:ext cx="4637071" cy="2942463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2113076">
                      <a:extLst>
                        <a:ext uri="{9D8B030D-6E8A-4147-A177-3AD203B41FA5}">
                          <a16:colId xmlns:a16="http://schemas.microsoft.com/office/drawing/2014/main" val="1339284395"/>
                        </a:ext>
                      </a:extLst>
                    </a:gridCol>
                    <a:gridCol w="1228985">
                      <a:extLst>
                        <a:ext uri="{9D8B030D-6E8A-4147-A177-3AD203B41FA5}">
                          <a16:colId xmlns:a16="http://schemas.microsoft.com/office/drawing/2014/main" val="3176276723"/>
                        </a:ext>
                      </a:extLst>
                    </a:gridCol>
                    <a:gridCol w="1295010">
                      <a:extLst>
                        <a:ext uri="{9D8B030D-6E8A-4147-A177-3AD203B41FA5}">
                          <a16:colId xmlns:a16="http://schemas.microsoft.com/office/drawing/2014/main" val="1224450239"/>
                        </a:ext>
                      </a:extLst>
                    </a:gridCol>
                  </a:tblGrid>
                  <a:tr h="232042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Name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Main RF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HHC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0905309"/>
                      </a:ext>
                    </a:extLst>
                  </a:tr>
                  <a:tr h="232042">
                    <a:tc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Total voltage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4.24 MV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1.22 MV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0413280"/>
                      </a:ext>
                    </a:extLst>
                  </a:tr>
                  <a:tr h="232042">
                    <a:tc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Phase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147.33 degree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347.93 degree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2629979"/>
                      </a:ext>
                    </a:extLst>
                  </a:tr>
                  <a:tr h="232042">
                    <a:tc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Number of cavity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12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4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55474994"/>
                      </a:ext>
                    </a:extLst>
                  </a:tr>
                  <a:tr h="232042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 xmlns:m="http://schemas.openxmlformats.org/officeDocument/2006/math"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oMath>
                          </a14:m>
                          <a:r>
                            <a:rPr lang="ko-KR" altLang="en-US" sz="1200" dirty="0"/>
                            <a:t> </a:t>
                          </a:r>
                          <a:r>
                            <a:rPr lang="en-US" altLang="ko-KR" sz="1200" dirty="0"/>
                            <a:t>(Coupling beta)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4.58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6226777"/>
                      </a:ext>
                    </a:extLst>
                  </a:tr>
                  <a:tr h="232042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ko-KR" sz="12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200" b="0" i="0" smtClean="0"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ko-KR" sz="1200" b="0" i="0" smtClean="0">
                                      <a:latin typeface="Cambria Math" panose="02040503050406030204" pitchFamily="18" charset="0"/>
                                    </a:rPr>
                                    <m:t>opt</m:t>
                                  </m:r>
                                </m:sub>
                              </m:sSub>
                            </m:oMath>
                          </a14:m>
                          <a:r>
                            <a:rPr lang="ko-KR" altLang="en-US" sz="1200" i="0" dirty="0"/>
                            <a:t> </a:t>
                          </a:r>
                          <a:r>
                            <a:rPr lang="en-US" altLang="ko-KR" sz="1200" dirty="0"/>
                            <a:t>(Optimal detuning freq.)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-54.23 kHz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85.86 kHz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3848758"/>
                      </a:ext>
                    </a:extLst>
                  </a:tr>
                  <a:tr h="232042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Feasible operation detuning freq. range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-104.5 ~ -8.3 kHz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70.4 ~ 101.3 kHz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7338143"/>
                      </a:ext>
                    </a:extLst>
                  </a:tr>
                  <a:tr h="232042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Beam current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400 mA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6682001"/>
                      </a:ext>
                    </a:extLst>
                  </a:tr>
                  <a:tr h="232042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Longitudinal damping rate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147.5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200" b="0" i="0" smtClean="0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en-US" altLang="ko-KR" sz="1200" b="0" i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ko-KR" altLang="en-US" sz="1200" i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4387518"/>
                      </a:ext>
                    </a:extLst>
                  </a:tr>
                  <a:tr h="232042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Ideal bunch lengthening factor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i="0" dirty="0"/>
                            <a:t>4</a:t>
                          </a:r>
                          <a:endParaRPr lang="ko-KR" altLang="en-US" sz="1200" i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19950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표 6">
                <a:extLst>
                  <a:ext uri="{FF2B5EF4-FFF2-40B4-BE49-F238E27FC236}">
                    <a16:creationId xmlns:a16="http://schemas.microsoft.com/office/drawing/2014/main" id="{5B30829E-D4D3-0A14-FD0C-259307D6BD8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10710" y="779093"/>
              <a:ext cx="4637071" cy="2942463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2113076">
                      <a:extLst>
                        <a:ext uri="{9D8B030D-6E8A-4147-A177-3AD203B41FA5}">
                          <a16:colId xmlns:a16="http://schemas.microsoft.com/office/drawing/2014/main" val="1339284395"/>
                        </a:ext>
                      </a:extLst>
                    </a:gridCol>
                    <a:gridCol w="1228985">
                      <a:extLst>
                        <a:ext uri="{9D8B030D-6E8A-4147-A177-3AD203B41FA5}">
                          <a16:colId xmlns:a16="http://schemas.microsoft.com/office/drawing/2014/main" val="3176276723"/>
                        </a:ext>
                      </a:extLst>
                    </a:gridCol>
                    <a:gridCol w="1295010">
                      <a:extLst>
                        <a:ext uri="{9D8B030D-6E8A-4147-A177-3AD203B41FA5}">
                          <a16:colId xmlns:a16="http://schemas.microsoft.com/office/drawing/2014/main" val="1224450239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Name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Main RF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HHC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090530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Total voltage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4.24 MV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1.22 MV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041328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Phase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147.33 degree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347.93 degree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262997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Number of cavity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12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4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5547499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t="-393478" r="-119885" b="-57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4.58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6226777"/>
                      </a:ext>
                    </a:extLst>
                  </a:tr>
                  <a:tr h="290703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t="-482979" r="-119885" b="-4638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-54.23 kHz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85.86 kHz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384875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Feasible operation detuning freq. range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-104.5 ~ -8.3 kHz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70.4 ~ 101.3 kHz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733814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Beam current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400 mA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668200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Longitudinal damping rate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l="-83614" t="-877778" r="-241" b="-11555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4387518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Ideal bunch lengthening factor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i="0" dirty="0"/>
                            <a:t>4</a:t>
                          </a:r>
                          <a:endParaRPr lang="ko-KR" altLang="en-US" sz="1200" i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199505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2BD8B2A-0496-0BD7-8FF0-CC8EE1C9E67E}"/>
                  </a:ext>
                </a:extLst>
              </p:cNvPr>
              <p:cNvSpPr txBox="1"/>
              <p:nvPr/>
            </p:nvSpPr>
            <p:spPr>
              <a:xfrm>
                <a:off x="140532" y="3835391"/>
                <a:ext cx="4977425" cy="2466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ko-KR" sz="1400" i="1" smtClean="0">
                          <a:latin typeface="Cambria Math" panose="02040503050406030204" pitchFamily="18" charset="0"/>
                        </a:rPr>
                        <m:t>=27191,  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=43.85⋅4=</m:t>
                      </m:r>
                      <m: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179.4 </m:t>
                      </m:r>
                      <m:r>
                        <m:rPr>
                          <m:sty m:val="p"/>
                        </m:rP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altLang="ko-KR" sz="1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ko-KR" sz="1400" dirty="0"/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ko-KR" sz="1400" dirty="0"/>
                  <a:t>Due to its higher quality factor the optimal detuning frequency is more reduced.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en-US" altLang="ko-KR" sz="1400" dirty="0"/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ko-KR" sz="1400" dirty="0"/>
                  <a:t>The growth rate from the μ=1 instability is found to be comparable to the longitudinal damping rate.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en-US" altLang="ko-KR" sz="1400" dirty="0"/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ko-KR" sz="1400" dirty="0"/>
                  <a:t>We need 17 kW of generator power per cavity, this is considered achievable with SSPA.</a:t>
                </a:r>
                <a:endParaRPr lang="ko-KR" altLang="en-US" sz="1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2BD8B2A-0496-0BD7-8FF0-CC8EE1C9E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32" y="3835391"/>
                <a:ext cx="4977425" cy="2466701"/>
              </a:xfrm>
              <a:prstGeom prst="rect">
                <a:avLst/>
              </a:prstGeom>
              <a:blipFill>
                <a:blip r:embed="rId3"/>
                <a:stretch>
                  <a:fillRect l="-122" b="-172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그림 9">
            <a:extLst>
              <a:ext uri="{FF2B5EF4-FFF2-40B4-BE49-F238E27FC236}">
                <a16:creationId xmlns:a16="http://schemas.microsoft.com/office/drawing/2014/main" id="{90BBDDF2-217E-AEEE-EDAD-C4152598102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913498" y="892928"/>
            <a:ext cx="3477814" cy="282034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3B1421FF-4FB6-65C5-7884-CF3CA028297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504399" y="851925"/>
            <a:ext cx="3530053" cy="2862711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6485A0E3-7825-54C0-6A17-1FE9FE1DA3F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958272" y="3755873"/>
            <a:ext cx="3422307" cy="2820178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4F849CC3-DF83-B4D6-549C-FCC273EAA0E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560414" y="3763164"/>
            <a:ext cx="3418024" cy="286290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EC94D63-5FA2-4D13-21CC-C72577A19321}"/>
              </a:ext>
            </a:extLst>
          </p:cNvPr>
          <p:cNvSpPr txBox="1"/>
          <p:nvPr/>
        </p:nvSpPr>
        <p:spPr>
          <a:xfrm rot="20036231">
            <a:off x="6462331" y="1261944"/>
            <a:ext cx="178131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accent4">
                    <a:lumMod val="60000"/>
                    <a:lumOff val="4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STABLE!!</a:t>
            </a:r>
            <a:endParaRPr lang="ko-KR" altLang="en-US" dirty="0">
              <a:solidFill>
                <a:schemeClr val="accent4">
                  <a:lumMod val="60000"/>
                  <a:lumOff val="4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F6DF6F-4D3C-0D27-DE00-D521C22D67C0}"/>
              </a:ext>
            </a:extLst>
          </p:cNvPr>
          <p:cNvSpPr txBox="1"/>
          <p:nvPr/>
        </p:nvSpPr>
        <p:spPr>
          <a:xfrm rot="20036231">
            <a:off x="9763970" y="1297204"/>
            <a:ext cx="178131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accent4">
                    <a:lumMod val="60000"/>
                    <a:lumOff val="4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STABLE!!</a:t>
            </a:r>
            <a:endParaRPr lang="ko-KR" altLang="en-US" dirty="0">
              <a:solidFill>
                <a:schemeClr val="accent4">
                  <a:lumMod val="60000"/>
                  <a:lumOff val="4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11FFD58-B30F-A902-846E-98F14E70E03E}"/>
                  </a:ext>
                </a:extLst>
              </p:cNvPr>
              <p:cNvSpPr txBox="1"/>
              <p:nvPr/>
            </p:nvSpPr>
            <p:spPr>
              <a:xfrm>
                <a:off x="4740543" y="624893"/>
                <a:ext cx="74237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/>
                  <a:t>AC Robinson instability growth rate with different mode number (</a:t>
                </a:r>
                <a14:m>
                  <m:oMath xmlns:m="http://schemas.openxmlformats.org/officeDocument/2006/math">
                    <m:r>
                      <a:rPr lang="ko-KR" altLang="en-US" sz="1600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ko-KR" sz="1600" b="1" dirty="0"/>
                  <a:t>)</a:t>
                </a:r>
                <a:endParaRPr lang="ko-KR" altLang="en-US" sz="16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11FFD58-B30F-A902-846E-98F14E70E0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543" y="624893"/>
                <a:ext cx="7423724" cy="338554"/>
              </a:xfrm>
              <a:prstGeom prst="rect">
                <a:avLst/>
              </a:prstGeom>
              <a:blipFill>
                <a:blip r:embed="rId8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3206AC7-0930-404A-AC07-3B24885089BB}"/>
              </a:ext>
            </a:extLst>
          </p:cNvPr>
          <p:cNvSpPr txBox="1"/>
          <p:nvPr/>
        </p:nvSpPr>
        <p:spPr>
          <a:xfrm rot="20036231">
            <a:off x="6380911" y="4040203"/>
            <a:ext cx="178131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accent4">
                    <a:lumMod val="60000"/>
                    <a:lumOff val="4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STABLE!!</a:t>
            </a:r>
            <a:endParaRPr lang="ko-KR" altLang="en-US" dirty="0">
              <a:solidFill>
                <a:schemeClr val="accent4">
                  <a:lumMod val="60000"/>
                  <a:lumOff val="4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9912FE-12C5-5A2E-28CF-053BAA6643A7}"/>
              </a:ext>
            </a:extLst>
          </p:cNvPr>
          <p:cNvSpPr txBox="1"/>
          <p:nvPr/>
        </p:nvSpPr>
        <p:spPr>
          <a:xfrm rot="20036231">
            <a:off x="10139522" y="4090571"/>
            <a:ext cx="178131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accent4">
                    <a:lumMod val="60000"/>
                    <a:lumOff val="4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STABLE!!</a:t>
            </a:r>
            <a:endParaRPr lang="ko-KR" altLang="en-US" dirty="0">
              <a:solidFill>
                <a:schemeClr val="accent4">
                  <a:lumMod val="60000"/>
                  <a:lumOff val="4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49688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96C29-7BDC-BBAB-9CD3-4847602A2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F41174-FC4F-0DCC-FA85-249BAABFA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+mj-lt"/>
                <a:cs typeface="Times New Roman" panose="02020603050405020304" pitchFamily="18" charset="0"/>
              </a:rPr>
              <a:t>Index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D4ABD6-0E4C-C994-DF30-8945BE0DDE13}"/>
              </a:ext>
            </a:extLst>
          </p:cNvPr>
          <p:cNvSpPr txBox="1"/>
          <p:nvPr/>
        </p:nvSpPr>
        <p:spPr>
          <a:xfrm>
            <a:off x="516942" y="930368"/>
            <a:ext cx="8333101" cy="4649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7208" indent="-42720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b="1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Robinson instability with HHC</a:t>
            </a:r>
          </a:p>
          <a:p>
            <a:pPr marL="884408" lvl="1" indent="-42720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Theory</a:t>
            </a:r>
          </a:p>
          <a:p>
            <a:pPr marL="884408" lvl="1" indent="-42720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Analysis</a:t>
            </a:r>
          </a:p>
          <a:p>
            <a:pPr marL="884408" lvl="1" indent="-427208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600" dirty="0">
              <a:cs typeface="Times New Roman" panose="02020603050405020304" pitchFamily="18" charset="0"/>
            </a:endParaRPr>
          </a:p>
          <a:p>
            <a:pPr marL="427208" indent="-427208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Times New Roman" panose="02020603050405020304" pitchFamily="18" charset="0"/>
              </a:rPr>
              <a:t>Near Flat Potential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27208" marR="0" lvl="0" indent="-427208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altLang="ko-KR" sz="2400" b="1" dirty="0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27208" indent="-427208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Times New Roman" panose="02020603050405020304" pitchFamily="18" charset="0"/>
              </a:rPr>
              <a:t>High Q cavity</a:t>
            </a:r>
          </a:p>
          <a:p>
            <a:pPr marL="427208" marR="0" lvl="0" indent="-427208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altLang="ko-KR" sz="2400" dirty="0">
              <a:solidFill>
                <a:schemeClr val="bg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427208" indent="-42720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b="1" dirty="0">
                <a:cs typeface="Times New Roman" panose="02020603050405020304" pitchFamily="18" charset="0"/>
              </a:rPr>
              <a:t>Passive cavity</a:t>
            </a:r>
            <a:endParaRPr lang="en-US" altLang="ko-KR" sz="1600" dirty="0">
              <a:latin typeface="Arial"/>
              <a:ea typeface="Microsoft Sans Serif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A8860A14-C759-62F4-37FC-A8B55E76B3E5}"/>
              </a:ext>
            </a:extLst>
          </p:cNvPr>
          <p:cNvSpPr txBox="1">
            <a:spLocks/>
          </p:cNvSpPr>
          <p:nvPr/>
        </p:nvSpPr>
        <p:spPr>
          <a:xfrm>
            <a:off x="9686184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15</a:t>
            </a:fld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239096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F9ABD6-551B-6A56-AE46-C1BFF767D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8FBB055-7487-0B04-24DB-CFF1949FA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b="1" dirty="0">
                <a:cs typeface="Times New Roman" panose="02020603050405020304" pitchFamily="18" charset="0"/>
              </a:rPr>
              <a:t>Passive cavity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1533C2C9-3310-AA43-F111-F37DF6239440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16</a:t>
            </a:fld>
            <a:endParaRPr lang="ko-KR" altLang="en-US" sz="1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DA2FBC-CEA8-70B2-B91D-18CB5DC4DE24}"/>
              </a:ext>
            </a:extLst>
          </p:cNvPr>
          <p:cNvSpPr txBox="1"/>
          <p:nvPr/>
        </p:nvSpPr>
        <p:spPr>
          <a:xfrm>
            <a:off x="389442" y="1058171"/>
            <a:ext cx="10018141" cy="311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400" b="0" dirty="0">
                <a:cs typeface="Times New Roman" panose="02020603050405020304" pitchFamily="18" charset="0"/>
              </a:rPr>
              <a:t>The voltage of Passive Harmonic Cavity induced by </a:t>
            </a:r>
            <a:r>
              <a:rPr lang="en-US" altLang="ko-KR" sz="1400" b="1" dirty="0">
                <a:cs typeface="Times New Roman" panose="02020603050405020304" pitchFamily="18" charset="0"/>
              </a:rPr>
              <a:t>wake field of rf-cavity</a:t>
            </a:r>
            <a:r>
              <a:rPr lang="en-US" altLang="ko-KR" sz="1400" b="0" dirty="0">
                <a:cs typeface="Times New Roman" panose="02020603050405020304" pitchFamily="18" charset="0"/>
              </a:rPr>
              <a:t>.</a:t>
            </a:r>
            <a:endParaRPr lang="ko-KR" altLang="en-US" sz="14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15D757F-EF82-060F-A289-7D1196854908}"/>
                  </a:ext>
                </a:extLst>
              </p:cNvPr>
              <p:cNvSpPr txBox="1"/>
              <p:nvPr/>
            </p:nvSpPr>
            <p:spPr>
              <a:xfrm>
                <a:off x="944923" y="1476038"/>
                <a:ext cx="10254838" cy="9098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m:rPr>
                          <m:aln/>
                        </m:rP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𝑁𝑒</m:t>
                      </m:r>
                      <m:nary>
                        <m:naryPr>
                          <m:chr m:val="∑"/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−∞</m:t>
                              </m:r>
                            </m:sub>
                            <m:sup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p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sSubSup>
                                <m:sSubSup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p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sSub>
                                    <m:sSubPr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  <m:r>
                        <m:rPr>
                          <m:aln/>
                        </m:rP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altLang="ko-KR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avg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func>
                        <m:funcPr>
                          <m:ctrlPr>
                            <a:rPr lang="en-US" altLang="ko-KR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ko-KR" alt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func>
                      <m:func>
                        <m:funcPr>
                          <m:ctrlPr>
                            <a:rPr lang="en-US" altLang="ko-KR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1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sSub>
                                <m:sSubPr>
                                  <m:ctrlPr>
                                    <a:rPr lang="en-US" altLang="ko-KR" sz="1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ko-KR" sz="1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altLang="ko-KR" sz="1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ko-KR" sz="1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ko-KR" sz="1400" b="0" dirty="0"/>
              </a:p>
              <a:p>
                <a:endParaRPr lang="en-US" altLang="ko-KR" sz="1000" b="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altLang="ko-KR" sz="1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ko-KR" sz="1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ko-KR" sz="1000" dirty="0"/>
                  <a:t> number of electrons in a one bunch,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ko-KR" sz="1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100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ko-KR" sz="1000" dirty="0"/>
                  <a:t> bunch spacing,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000" b="0" i="0" smtClean="0">
                            <a:latin typeface="Cambria Math" panose="02040503050406030204" pitchFamily="18" charset="0"/>
                          </a:rPr>
                          <m:t>avg</m:t>
                        </m:r>
                      </m:sub>
                    </m:sSub>
                    <m:r>
                      <a:rPr lang="en-US" altLang="ko-KR" sz="1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ko-KR" sz="1000" dirty="0"/>
                  <a:t> average current, </a:t>
                </a:r>
                <a14:m>
                  <m:oMath xmlns:m="http://schemas.openxmlformats.org/officeDocument/2006/math">
                    <m:r>
                      <a:rPr lang="en-US" altLang="ko-KR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ko-KR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ko-KR" sz="1000" b="0" dirty="0"/>
                  <a:t> tuning angle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15D757F-EF82-060F-A289-7D11968549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923" y="1476038"/>
                <a:ext cx="10254838" cy="909801"/>
              </a:xfrm>
              <a:prstGeom prst="rect">
                <a:avLst/>
              </a:prstGeom>
              <a:blipFill>
                <a:blip r:embed="rId2"/>
                <a:stretch>
                  <a:fillRect b="-67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728D3585-3B02-5EB8-62A5-11A14CA4D8AB}"/>
              </a:ext>
            </a:extLst>
          </p:cNvPr>
          <p:cNvSpPr txBox="1"/>
          <p:nvPr/>
        </p:nvSpPr>
        <p:spPr>
          <a:xfrm>
            <a:off x="389442" y="2655240"/>
            <a:ext cx="100181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400" b="0" dirty="0">
                <a:cs typeface="Times New Roman" panose="02020603050405020304" pitchFamily="18" charset="0"/>
              </a:rPr>
              <a:t>Once installed, the </a:t>
            </a:r>
            <a:r>
              <a:rPr lang="en-US" altLang="ko-KR" sz="1400" b="1" dirty="0">
                <a:cs typeface="Times New Roman" panose="02020603050405020304" pitchFamily="18" charset="0"/>
              </a:rPr>
              <a:t>flat potential condition </a:t>
            </a:r>
            <a:r>
              <a:rPr lang="en-US" altLang="ko-KR" sz="1400" b="0" dirty="0">
                <a:cs typeface="Times New Roman" panose="02020603050405020304" pitchFamily="18" charset="0"/>
              </a:rPr>
              <a:t>is satisfied only at </a:t>
            </a:r>
            <a:r>
              <a:rPr lang="en-US" altLang="ko-KR" sz="1400" b="1" dirty="0">
                <a:cs typeface="Times New Roman" panose="02020603050405020304" pitchFamily="18" charset="0"/>
              </a:rPr>
              <a:t>a specific beam current</a:t>
            </a:r>
            <a:r>
              <a:rPr lang="en-US" altLang="ko-KR" sz="1400" b="0" dirty="0">
                <a:cs typeface="Times New Roman" panose="02020603050405020304" pitchFamily="18" charset="0"/>
              </a:rPr>
              <a:t>, and not at other operating points.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400" dirty="0"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400" b="0" dirty="0">
                <a:cs typeface="Times New Roman" panose="02020603050405020304" pitchFamily="18" charset="0"/>
              </a:rPr>
              <a:t>Since it is not externally coupled, </a:t>
            </a:r>
            <a:r>
              <a:rPr lang="en-US" altLang="ko-KR" sz="1400" b="1" dirty="0">
                <a:cs typeface="Times New Roman" panose="02020603050405020304" pitchFamily="18" charset="0"/>
              </a:rPr>
              <a:t>the quality factor is higher</a:t>
            </a:r>
            <a:r>
              <a:rPr lang="en-US" altLang="ko-KR" sz="1400" b="0" dirty="0">
                <a:cs typeface="Times New Roman" panose="02020603050405020304" pitchFamily="18" charset="0"/>
              </a:rPr>
              <a:t> than that of an active cavity, meaning that a large detuning frequency is not required.</a:t>
            </a:r>
            <a:endParaRPr lang="ko-KR" altLang="en-US" sz="1400" dirty="0">
              <a:cs typeface="Times New Roman" panose="02020603050405020304" pitchFamily="18" charset="0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88492DCA-8AA1-B9EA-C1D1-72288F60B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789" y="3609347"/>
            <a:ext cx="3138551" cy="225909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959FE1C0-B8F3-E5D7-BDD8-19F3D2303E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5381" y="3747030"/>
            <a:ext cx="3607275" cy="18397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4DA85EA-DBDC-DF4F-C008-D8AB7AAFBEFE}"/>
                  </a:ext>
                </a:extLst>
              </p:cNvPr>
              <p:cNvSpPr txBox="1"/>
              <p:nvPr/>
            </p:nvSpPr>
            <p:spPr>
              <a:xfrm>
                <a:off x="3096848" y="6121442"/>
                <a:ext cx="59509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𝟐𝟕</m:t>
                    </m:r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b="1" i="0" smtClean="0">
                        <a:latin typeface="Cambria Math" panose="02040503050406030204" pitchFamily="18" charset="0"/>
                      </a:rPr>
                      <m:t>𝐌</m:t>
                    </m:r>
                    <m:r>
                      <a:rPr lang="en-US" altLang="ko-KR" b="1" i="0" smtClean="0">
                        <a:latin typeface="Cambria Math" panose="02040503050406030204" pitchFamily="18" charset="0"/>
                      </a:rPr>
                      <m:t>𝛀</m:t>
                    </m:r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𝝍</m:t>
                    </m:r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𝟕𝟕</m:t>
                    </m:r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𝟗𝟑</m:t>
                    </m:r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ko-KR" altLang="en-US" b="1" dirty="0"/>
                  <a:t> </a:t>
                </a:r>
                <a:r>
                  <a:rPr lang="en-US" altLang="ko-KR" dirty="0"/>
                  <a:t>for flat potential at </a:t>
                </a:r>
                <a14:m>
                  <m:oMath xmlns:m="http://schemas.openxmlformats.org/officeDocument/2006/math"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𝟒𝟎𝟎</m:t>
                    </m:r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b="1" i="0" smtClean="0">
                        <a:latin typeface="Cambria Math" panose="02040503050406030204" pitchFamily="18" charset="0"/>
                      </a:rPr>
                      <m:t>𝐦𝐀</m:t>
                    </m:r>
                  </m:oMath>
                </a14:m>
                <a:endParaRPr lang="ko-KR" altLang="en-US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4DA85EA-DBDC-DF4F-C008-D8AB7AAFB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848" y="6121442"/>
                <a:ext cx="5950988" cy="276999"/>
              </a:xfrm>
              <a:prstGeom prst="rect">
                <a:avLst/>
              </a:prstGeom>
              <a:blipFill>
                <a:blip r:embed="rId5"/>
                <a:stretch>
                  <a:fillRect l="-1332" t="-28261" r="-512" b="-5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7508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C8C43E-0351-E302-F5EF-27CBB2EE9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7958AF8-2E0D-BBFB-123E-64782BBCD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b="1" dirty="0">
                <a:cs typeface="Times New Roman" panose="02020603050405020304" pitchFamily="18" charset="0"/>
              </a:rPr>
              <a:t>Passive cavity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04AC8B1-7BF1-B7BD-FE6D-3CDCDC26AB08}"/>
                  </a:ext>
                </a:extLst>
              </p:cNvPr>
              <p:cNvSpPr txBox="1"/>
              <p:nvPr/>
            </p:nvSpPr>
            <p:spPr>
              <a:xfrm>
                <a:off x="131523" y="3371392"/>
                <a:ext cx="4946351" cy="2682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=37468,  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194 </m:t>
                      </m:r>
                      <m:r>
                        <m:rPr>
                          <m:sty m:val="p"/>
                        </m:rP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latin typeface="Cambria Math" panose="02040503050406030204" pitchFamily="18" charset="0"/>
                            </a:rPr>
                            <m:t>cav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altLang="ko-KR" sz="1400" dirty="0"/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en-US" altLang="ko-KR" sz="1400" dirty="0"/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ko-KR" sz="1400" dirty="0"/>
                  <a:t>Due to the high quality factor, only a small detuning frequency is required.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en-US" altLang="ko-KR" sz="1400" dirty="0"/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ko-KR" sz="1400" dirty="0"/>
                  <a:t>The detuning of the harmonic cavity (HHC) must be adjusted depending on the beam current.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en-US" altLang="ko-KR" sz="1400" dirty="0"/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ko-KR" sz="1400" dirty="0"/>
                  <a:t>Although a perfectly flat potential cannot be achieved, the resulting potential approximately satisfies the near-flat-potential (NFP) condition.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04AC8B1-7BF1-B7BD-FE6D-3CDCDC26A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23" y="3371392"/>
                <a:ext cx="4946351" cy="2682145"/>
              </a:xfrm>
              <a:prstGeom prst="rect">
                <a:avLst/>
              </a:prstGeom>
              <a:blipFill>
                <a:blip r:embed="rId2"/>
                <a:stretch>
                  <a:fillRect l="-247" r="-123" b="-159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슬라이드 번호 개체 틀 4">
            <a:extLst>
              <a:ext uri="{FF2B5EF4-FFF2-40B4-BE49-F238E27FC236}">
                <a16:creationId xmlns:a16="http://schemas.microsoft.com/office/drawing/2014/main" id="{D8198AE1-0A0E-9000-853C-5B48C3DD4FFD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17</a:t>
            </a:fld>
            <a:endParaRPr lang="ko-KR" altLang="en-US" sz="16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127C92-BDA3-CD77-C4F7-DE609C41C478}"/>
              </a:ext>
            </a:extLst>
          </p:cNvPr>
          <p:cNvSpPr txBox="1"/>
          <p:nvPr/>
        </p:nvSpPr>
        <p:spPr>
          <a:xfrm>
            <a:off x="4740543" y="624893"/>
            <a:ext cx="7423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/>
              <a:t>Bunch lengthening factor with different currents</a:t>
            </a:r>
            <a:endParaRPr lang="ko-KR" altLang="en-US" sz="1600" b="1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82B561A7-F95C-41DD-7F96-02D019E88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5995" y="1008688"/>
            <a:ext cx="3923342" cy="332424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4D597108-2BBE-7C9A-6A50-A11A4C724B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7402" y="4628368"/>
            <a:ext cx="1949689" cy="142517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01DE14C1-26AF-3FA8-818B-DEA55A8672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7396" y="4628367"/>
            <a:ext cx="1949689" cy="1425171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86CD8853-4D55-E4FC-A1A9-D5CDE9129BA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678054" y="4628367"/>
            <a:ext cx="1949689" cy="142517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4296907-CE28-C1AE-D904-A5C683A82AA9}"/>
                  </a:ext>
                </a:extLst>
              </p:cNvPr>
              <p:cNvSpPr txBox="1"/>
              <p:nvPr/>
            </p:nvSpPr>
            <p:spPr>
              <a:xfrm>
                <a:off x="5886380" y="6233107"/>
                <a:ext cx="139922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=200 </m:t>
                      </m:r>
                      <m:r>
                        <m:rPr>
                          <m:sty m:val="p"/>
                        </m:rP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mA</m:t>
                      </m:r>
                      <m: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altLang="ko-KR" sz="1400" b="0" i="0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altLang="ko-KR" sz="1400" b="0" i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latin typeface="Cambria Math" panose="02040503050406030204" pitchFamily="18" charset="0"/>
                            </a:rPr>
                            <m:t>HHC</m:t>
                          </m:r>
                        </m:sub>
                      </m:sSub>
                      <m: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=43.3 </m:t>
                      </m:r>
                      <m:r>
                        <m:rPr>
                          <m:sty m:val="p"/>
                        </m:rP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kHz</m:t>
                      </m:r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4296907-CE28-C1AE-D904-A5C683A82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380" y="6233107"/>
                <a:ext cx="1399229" cy="430887"/>
              </a:xfrm>
              <a:prstGeom prst="rect">
                <a:avLst/>
              </a:prstGeom>
              <a:blipFill>
                <a:blip r:embed="rId7"/>
                <a:stretch>
                  <a:fillRect l="-2620" r="-2183" b="-704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C04481-86FB-F5EB-B119-0A6D9F1FE916}"/>
                  </a:ext>
                </a:extLst>
              </p:cNvPr>
              <p:cNvSpPr txBox="1"/>
              <p:nvPr/>
            </p:nvSpPr>
            <p:spPr>
              <a:xfrm>
                <a:off x="7842625" y="6233107"/>
                <a:ext cx="139922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=300 </m:t>
                      </m:r>
                      <m:r>
                        <m:rPr>
                          <m:sty m:val="p"/>
                        </m:rP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mA</m:t>
                      </m:r>
                      <m: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altLang="ko-KR" sz="1400" b="0" i="0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altLang="ko-KR" sz="1400" b="0" i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latin typeface="Cambria Math" panose="02040503050406030204" pitchFamily="18" charset="0"/>
                            </a:rPr>
                            <m:t>HHC</m:t>
                          </m:r>
                        </m:sub>
                      </m:sSub>
                      <m: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=68.4 </m:t>
                      </m:r>
                      <m:r>
                        <m:rPr>
                          <m:sty m:val="p"/>
                        </m:rP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kHz</m:t>
                      </m:r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C04481-86FB-F5EB-B119-0A6D9F1FE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2625" y="6233107"/>
                <a:ext cx="1399229" cy="430887"/>
              </a:xfrm>
              <a:prstGeom prst="rect">
                <a:avLst/>
              </a:prstGeom>
              <a:blipFill>
                <a:blip r:embed="rId8"/>
                <a:stretch>
                  <a:fillRect l="-2620" r="-2183" b="-704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685EA9E-DB1E-7AEE-F53C-B313D824FE95}"/>
                  </a:ext>
                </a:extLst>
              </p:cNvPr>
              <p:cNvSpPr txBox="1"/>
              <p:nvPr/>
            </p:nvSpPr>
            <p:spPr>
              <a:xfrm>
                <a:off x="9953283" y="6233107"/>
                <a:ext cx="139922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=400 </m:t>
                      </m:r>
                      <m:r>
                        <m:rPr>
                          <m:sty m:val="p"/>
                        </m:rP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mA</m:t>
                      </m:r>
                      <m: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altLang="ko-KR" sz="1400" b="0" i="0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altLang="ko-KR" sz="1400" b="0" i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latin typeface="Cambria Math" panose="02040503050406030204" pitchFamily="18" charset="0"/>
                            </a:rPr>
                            <m:t>HHC</m:t>
                          </m:r>
                        </m:sub>
                      </m:sSub>
                      <m: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=93.5 </m:t>
                      </m:r>
                      <m:r>
                        <m:rPr>
                          <m:sty m:val="p"/>
                        </m:rP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kHz</m:t>
                      </m:r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685EA9E-DB1E-7AEE-F53C-B313D824F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3283" y="6233107"/>
                <a:ext cx="1399229" cy="430887"/>
              </a:xfrm>
              <a:prstGeom prst="rect">
                <a:avLst/>
              </a:prstGeom>
              <a:blipFill>
                <a:blip r:embed="rId9"/>
                <a:stretch>
                  <a:fillRect l="-2620" r="-2183" b="-704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별: 꼭짓점 5개 10">
            <a:extLst>
              <a:ext uri="{FF2B5EF4-FFF2-40B4-BE49-F238E27FC236}">
                <a16:creationId xmlns:a16="http://schemas.microsoft.com/office/drawing/2014/main" id="{03147A22-91AE-4BD2-791F-7C8B93D7A17A}"/>
              </a:ext>
            </a:extLst>
          </p:cNvPr>
          <p:cNvSpPr/>
          <p:nvPr/>
        </p:nvSpPr>
        <p:spPr>
          <a:xfrm>
            <a:off x="7997631" y="3300581"/>
            <a:ext cx="84201" cy="84201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별: 꼭짓점 5개 12">
            <a:extLst>
              <a:ext uri="{FF2B5EF4-FFF2-40B4-BE49-F238E27FC236}">
                <a16:creationId xmlns:a16="http://schemas.microsoft.com/office/drawing/2014/main" id="{7DC6C6C5-7B26-72BA-5E16-D45848855F88}"/>
              </a:ext>
            </a:extLst>
          </p:cNvPr>
          <p:cNvSpPr/>
          <p:nvPr/>
        </p:nvSpPr>
        <p:spPr>
          <a:xfrm>
            <a:off x="8969181" y="2964825"/>
            <a:ext cx="84201" cy="84201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별: 꼭짓점 5개 13">
            <a:extLst>
              <a:ext uri="{FF2B5EF4-FFF2-40B4-BE49-F238E27FC236}">
                <a16:creationId xmlns:a16="http://schemas.microsoft.com/office/drawing/2014/main" id="{3EF9DA8B-8366-4DAD-19C5-DEB60B4453F4}"/>
              </a:ext>
            </a:extLst>
          </p:cNvPr>
          <p:cNvSpPr/>
          <p:nvPr/>
        </p:nvSpPr>
        <p:spPr>
          <a:xfrm>
            <a:off x="9933587" y="2645737"/>
            <a:ext cx="84201" cy="84201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DE4B1B56-01E3-7D6E-C99C-0A069E213233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 flipH="1">
            <a:off x="6502247" y="3384782"/>
            <a:ext cx="1511465" cy="124358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DC4F7390-8729-E63E-977C-1CE33FEB9744}"/>
              </a:ext>
            </a:extLst>
          </p:cNvPr>
          <p:cNvCxnSpPr>
            <a:cxnSpLocks/>
            <a:stCxn id="13" idx="2"/>
            <a:endCxn id="15" idx="0"/>
          </p:cNvCxnSpPr>
          <p:nvPr/>
        </p:nvCxnSpPr>
        <p:spPr>
          <a:xfrm flipH="1">
            <a:off x="8542241" y="3049026"/>
            <a:ext cx="443021" cy="157934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FFCB7CEB-1415-F8D8-D9F2-7700F8BA2B3A}"/>
              </a:ext>
            </a:extLst>
          </p:cNvPr>
          <p:cNvCxnSpPr>
            <a:cxnSpLocks/>
            <a:stCxn id="14" idx="3"/>
            <a:endCxn id="16" idx="0"/>
          </p:cNvCxnSpPr>
          <p:nvPr/>
        </p:nvCxnSpPr>
        <p:spPr>
          <a:xfrm>
            <a:off x="10001707" y="2729938"/>
            <a:ext cx="651192" cy="189842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8" name="표 27">
                <a:extLst>
                  <a:ext uri="{FF2B5EF4-FFF2-40B4-BE49-F238E27FC236}">
                    <a16:creationId xmlns:a16="http://schemas.microsoft.com/office/drawing/2014/main" id="{A15D2F1B-7485-098E-8173-333135FD6F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8282527"/>
                  </p:ext>
                </p:extLst>
              </p:nvPr>
            </p:nvGraphicFramePr>
            <p:xfrm>
              <a:off x="310710" y="1199569"/>
              <a:ext cx="4637071" cy="164592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2113076">
                      <a:extLst>
                        <a:ext uri="{9D8B030D-6E8A-4147-A177-3AD203B41FA5}">
                          <a16:colId xmlns:a16="http://schemas.microsoft.com/office/drawing/2014/main" val="1339284395"/>
                        </a:ext>
                      </a:extLst>
                    </a:gridCol>
                    <a:gridCol w="1228985">
                      <a:extLst>
                        <a:ext uri="{9D8B030D-6E8A-4147-A177-3AD203B41FA5}">
                          <a16:colId xmlns:a16="http://schemas.microsoft.com/office/drawing/2014/main" val="3176276723"/>
                        </a:ext>
                      </a:extLst>
                    </a:gridCol>
                    <a:gridCol w="1295010">
                      <a:extLst>
                        <a:ext uri="{9D8B030D-6E8A-4147-A177-3AD203B41FA5}">
                          <a16:colId xmlns:a16="http://schemas.microsoft.com/office/drawing/2014/main" val="1224450239"/>
                        </a:ext>
                      </a:extLst>
                    </a:gridCol>
                  </a:tblGrid>
                  <a:tr h="232042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Name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Main RF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HHC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0905309"/>
                      </a:ext>
                    </a:extLst>
                  </a:tr>
                  <a:tr h="232042">
                    <a:tc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Total voltage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4.24 MV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1.22 MV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6226777"/>
                      </a:ext>
                    </a:extLst>
                  </a:tr>
                  <a:tr h="232042">
                    <a:tc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Phase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147.33 degree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347.93 degree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3848758"/>
                      </a:ext>
                    </a:extLst>
                  </a:tr>
                  <a:tr h="232042">
                    <a:tc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Number of cavity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12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5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7338143"/>
                      </a:ext>
                    </a:extLst>
                  </a:tr>
                  <a:tr h="232042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Beam current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100 mA - 400 mA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6682001"/>
                      </a:ext>
                    </a:extLst>
                  </a:tr>
                  <a:tr h="232042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Longitudinal damping rate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147.5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200" b="0" i="0" smtClean="0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en-US" altLang="ko-KR" sz="1200" b="0" i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ko-KR" altLang="en-US" sz="1200" i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438751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8" name="표 27">
                <a:extLst>
                  <a:ext uri="{FF2B5EF4-FFF2-40B4-BE49-F238E27FC236}">
                    <a16:creationId xmlns:a16="http://schemas.microsoft.com/office/drawing/2014/main" id="{A15D2F1B-7485-098E-8173-333135FD6F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8282527"/>
                  </p:ext>
                </p:extLst>
              </p:nvPr>
            </p:nvGraphicFramePr>
            <p:xfrm>
              <a:off x="310710" y="1199569"/>
              <a:ext cx="4637071" cy="164592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2113076">
                      <a:extLst>
                        <a:ext uri="{9D8B030D-6E8A-4147-A177-3AD203B41FA5}">
                          <a16:colId xmlns:a16="http://schemas.microsoft.com/office/drawing/2014/main" val="1339284395"/>
                        </a:ext>
                      </a:extLst>
                    </a:gridCol>
                    <a:gridCol w="1228985">
                      <a:extLst>
                        <a:ext uri="{9D8B030D-6E8A-4147-A177-3AD203B41FA5}">
                          <a16:colId xmlns:a16="http://schemas.microsoft.com/office/drawing/2014/main" val="3176276723"/>
                        </a:ext>
                      </a:extLst>
                    </a:gridCol>
                    <a:gridCol w="1295010">
                      <a:extLst>
                        <a:ext uri="{9D8B030D-6E8A-4147-A177-3AD203B41FA5}">
                          <a16:colId xmlns:a16="http://schemas.microsoft.com/office/drawing/2014/main" val="1224450239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Name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Main RF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HHC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090530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Total voltage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4.24 MV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1.22 MV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6226777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Phase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147.33 degree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347.93 degree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3848758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Number of cavity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12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5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733814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Beam current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100 mA - 400 mA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668200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Longitudinal damping rate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10"/>
                          <a:stretch>
                            <a:fillRect l="-83614" t="-504444" r="-241" b="-20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438751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17183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DEC94-6B9A-B04E-8027-8220A6483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BD3E33-7A80-A235-A0A0-FC8C6C67A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b="1" dirty="0">
                <a:cs typeface="Times New Roman" panose="02020603050405020304" pitchFamily="18" charset="0"/>
              </a:rPr>
              <a:t>Passive cavity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FA475087-491E-5FCB-4593-839FEADD1DED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18</a:t>
            </a:fld>
            <a:endParaRPr lang="ko-KR" altLang="en-US" sz="16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표 6">
                <a:extLst>
                  <a:ext uri="{FF2B5EF4-FFF2-40B4-BE49-F238E27FC236}">
                    <a16:creationId xmlns:a16="http://schemas.microsoft.com/office/drawing/2014/main" id="{66BC06A8-9C89-A3B4-737B-133ABE9B0C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372979"/>
                  </p:ext>
                </p:extLst>
              </p:nvPr>
            </p:nvGraphicFramePr>
            <p:xfrm>
              <a:off x="310710" y="1199569"/>
              <a:ext cx="4637071" cy="164592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2113076">
                      <a:extLst>
                        <a:ext uri="{9D8B030D-6E8A-4147-A177-3AD203B41FA5}">
                          <a16:colId xmlns:a16="http://schemas.microsoft.com/office/drawing/2014/main" val="1339284395"/>
                        </a:ext>
                      </a:extLst>
                    </a:gridCol>
                    <a:gridCol w="1228985">
                      <a:extLst>
                        <a:ext uri="{9D8B030D-6E8A-4147-A177-3AD203B41FA5}">
                          <a16:colId xmlns:a16="http://schemas.microsoft.com/office/drawing/2014/main" val="3176276723"/>
                        </a:ext>
                      </a:extLst>
                    </a:gridCol>
                    <a:gridCol w="1295010">
                      <a:extLst>
                        <a:ext uri="{9D8B030D-6E8A-4147-A177-3AD203B41FA5}">
                          <a16:colId xmlns:a16="http://schemas.microsoft.com/office/drawing/2014/main" val="1224450239"/>
                        </a:ext>
                      </a:extLst>
                    </a:gridCol>
                  </a:tblGrid>
                  <a:tr h="232042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Name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Main RF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HHC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0905309"/>
                      </a:ext>
                    </a:extLst>
                  </a:tr>
                  <a:tr h="232042">
                    <a:tc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Total voltage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4.24 MV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1.22 MV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6226777"/>
                      </a:ext>
                    </a:extLst>
                  </a:tr>
                  <a:tr h="232042">
                    <a:tc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Phase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147.33 degree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347.93 degree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3848758"/>
                      </a:ext>
                    </a:extLst>
                  </a:tr>
                  <a:tr h="232042">
                    <a:tc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Number of cavity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12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5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7338143"/>
                      </a:ext>
                    </a:extLst>
                  </a:tr>
                  <a:tr h="232042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Beam current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100 mA - 400 mA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6682001"/>
                      </a:ext>
                    </a:extLst>
                  </a:tr>
                  <a:tr h="232042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Longitudinal damping rate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147.5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200" b="0" i="0" smtClean="0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en-US" altLang="ko-KR" sz="1200" b="0" i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ko-KR" altLang="en-US" sz="1200" i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438751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표 6">
                <a:extLst>
                  <a:ext uri="{FF2B5EF4-FFF2-40B4-BE49-F238E27FC236}">
                    <a16:creationId xmlns:a16="http://schemas.microsoft.com/office/drawing/2014/main" id="{66BC06A8-9C89-A3B4-737B-133ABE9B0C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372979"/>
                  </p:ext>
                </p:extLst>
              </p:nvPr>
            </p:nvGraphicFramePr>
            <p:xfrm>
              <a:off x="310710" y="1199569"/>
              <a:ext cx="4637071" cy="164592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2113076">
                      <a:extLst>
                        <a:ext uri="{9D8B030D-6E8A-4147-A177-3AD203B41FA5}">
                          <a16:colId xmlns:a16="http://schemas.microsoft.com/office/drawing/2014/main" val="1339284395"/>
                        </a:ext>
                      </a:extLst>
                    </a:gridCol>
                    <a:gridCol w="1228985">
                      <a:extLst>
                        <a:ext uri="{9D8B030D-6E8A-4147-A177-3AD203B41FA5}">
                          <a16:colId xmlns:a16="http://schemas.microsoft.com/office/drawing/2014/main" val="3176276723"/>
                        </a:ext>
                      </a:extLst>
                    </a:gridCol>
                    <a:gridCol w="1295010">
                      <a:extLst>
                        <a:ext uri="{9D8B030D-6E8A-4147-A177-3AD203B41FA5}">
                          <a16:colId xmlns:a16="http://schemas.microsoft.com/office/drawing/2014/main" val="1224450239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Name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Main RF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HHC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090530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Total voltage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4.24 MV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1.22 MV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6226777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Phase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147.33 degree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347.93 degree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3848758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Number of cavity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12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5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733814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Beam current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100 mA - 400 mA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668200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Longitudinal damping rate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l="-83614" t="-504444" r="-241" b="-20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438751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" name="그림 9">
            <a:extLst>
              <a:ext uri="{FF2B5EF4-FFF2-40B4-BE49-F238E27FC236}">
                <a16:creationId xmlns:a16="http://schemas.microsoft.com/office/drawing/2014/main" id="{FA826BDC-E9EE-174A-C6E8-A281833C99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913498" y="902145"/>
            <a:ext cx="3477814" cy="2801913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E4282455-D5DF-9F9F-A20D-2B2E3B5B770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504399" y="861280"/>
            <a:ext cx="3530053" cy="284400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E4938EC5-A50C-7322-104C-CB9CEAF8E39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958272" y="3765089"/>
            <a:ext cx="3422307" cy="280174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DD74D466-D5AC-BBE9-4EC4-F513DA88604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560414" y="3772520"/>
            <a:ext cx="3418024" cy="284419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E8ADCF1-A094-F448-87D8-DEEC3A62DB90}"/>
              </a:ext>
            </a:extLst>
          </p:cNvPr>
          <p:cNvSpPr txBox="1"/>
          <p:nvPr/>
        </p:nvSpPr>
        <p:spPr>
          <a:xfrm rot="20036231">
            <a:off x="6334192" y="2220782"/>
            <a:ext cx="178131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accent4">
                    <a:lumMod val="60000"/>
                    <a:lumOff val="4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STABLE!!</a:t>
            </a:r>
            <a:endParaRPr lang="ko-KR" altLang="en-US" dirty="0">
              <a:solidFill>
                <a:schemeClr val="accent4">
                  <a:lumMod val="60000"/>
                  <a:lumOff val="4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5C6C55-6BA6-67E5-F305-D610741746A6}"/>
              </a:ext>
            </a:extLst>
          </p:cNvPr>
          <p:cNvSpPr txBox="1"/>
          <p:nvPr/>
        </p:nvSpPr>
        <p:spPr>
          <a:xfrm rot="20036231">
            <a:off x="9990666" y="2240268"/>
            <a:ext cx="178131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accent4">
                    <a:lumMod val="60000"/>
                    <a:lumOff val="4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STABLE!!</a:t>
            </a:r>
            <a:endParaRPr lang="ko-KR" altLang="en-US" dirty="0">
              <a:solidFill>
                <a:schemeClr val="accent4">
                  <a:lumMod val="60000"/>
                  <a:lumOff val="4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D39A2F9-8A12-736B-8BA8-A35C732B2347}"/>
                  </a:ext>
                </a:extLst>
              </p:cNvPr>
              <p:cNvSpPr txBox="1"/>
              <p:nvPr/>
            </p:nvSpPr>
            <p:spPr>
              <a:xfrm>
                <a:off x="4740543" y="624893"/>
                <a:ext cx="74237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/>
                  <a:t>AC Robinson instability growth rate with different mode number (</a:t>
                </a:r>
                <a14:m>
                  <m:oMath xmlns:m="http://schemas.openxmlformats.org/officeDocument/2006/math">
                    <m:r>
                      <a:rPr lang="ko-KR" altLang="en-US" sz="1600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ko-KR" sz="1600" b="1" dirty="0"/>
                  <a:t>)</a:t>
                </a:r>
                <a:endParaRPr lang="ko-KR" altLang="en-US" sz="16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D39A2F9-8A12-736B-8BA8-A35C732B2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543" y="624893"/>
                <a:ext cx="7423724" cy="338554"/>
              </a:xfrm>
              <a:prstGeom prst="rect">
                <a:avLst/>
              </a:prstGeom>
              <a:blipFill>
                <a:blip r:embed="rId8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480DE10-93F6-31AF-4F1C-53E4B8B6A24D}"/>
              </a:ext>
            </a:extLst>
          </p:cNvPr>
          <p:cNvSpPr txBox="1"/>
          <p:nvPr/>
        </p:nvSpPr>
        <p:spPr>
          <a:xfrm rot="20036231">
            <a:off x="5103884" y="5317857"/>
            <a:ext cx="178131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accent4">
                    <a:lumMod val="60000"/>
                    <a:lumOff val="4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STABLE!!</a:t>
            </a:r>
            <a:endParaRPr lang="ko-KR" altLang="en-US" dirty="0">
              <a:solidFill>
                <a:schemeClr val="accent4">
                  <a:lumMod val="60000"/>
                  <a:lumOff val="4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C16A0E-4DBF-26E5-2FE5-5E6D6E6929DC}"/>
              </a:ext>
            </a:extLst>
          </p:cNvPr>
          <p:cNvSpPr txBox="1"/>
          <p:nvPr/>
        </p:nvSpPr>
        <p:spPr>
          <a:xfrm rot="20036231">
            <a:off x="10013591" y="5400061"/>
            <a:ext cx="178131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accent4">
                    <a:lumMod val="60000"/>
                    <a:lumOff val="4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STABLE!!</a:t>
            </a:r>
            <a:endParaRPr lang="ko-KR" altLang="en-US" dirty="0">
              <a:solidFill>
                <a:schemeClr val="accent4">
                  <a:lumMod val="60000"/>
                  <a:lumOff val="4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별: 꼭짓점 5개 3">
            <a:extLst>
              <a:ext uri="{FF2B5EF4-FFF2-40B4-BE49-F238E27FC236}">
                <a16:creationId xmlns:a16="http://schemas.microsoft.com/office/drawing/2014/main" id="{2AE4A968-14EE-2C52-D7AA-2E7A30B91EB4}"/>
              </a:ext>
            </a:extLst>
          </p:cNvPr>
          <p:cNvSpPr/>
          <p:nvPr/>
        </p:nvSpPr>
        <p:spPr>
          <a:xfrm>
            <a:off x="7716480" y="2269660"/>
            <a:ext cx="84201" cy="84201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별: 꼭짓점 5개 4">
            <a:extLst>
              <a:ext uri="{FF2B5EF4-FFF2-40B4-BE49-F238E27FC236}">
                <a16:creationId xmlns:a16="http://schemas.microsoft.com/office/drawing/2014/main" id="{9CBD63E0-6B0A-343C-0036-7D61BAC702A6}"/>
              </a:ext>
            </a:extLst>
          </p:cNvPr>
          <p:cNvSpPr/>
          <p:nvPr/>
        </p:nvSpPr>
        <p:spPr>
          <a:xfrm>
            <a:off x="7754058" y="5127464"/>
            <a:ext cx="84201" cy="84201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별: 꼭짓점 5개 13">
            <a:extLst>
              <a:ext uri="{FF2B5EF4-FFF2-40B4-BE49-F238E27FC236}">
                <a16:creationId xmlns:a16="http://schemas.microsoft.com/office/drawing/2014/main" id="{1C91A954-D0FB-64FB-78D4-9EA05CC5D72F}"/>
              </a:ext>
            </a:extLst>
          </p:cNvPr>
          <p:cNvSpPr/>
          <p:nvPr/>
        </p:nvSpPr>
        <p:spPr>
          <a:xfrm>
            <a:off x="11409360" y="5165042"/>
            <a:ext cx="84201" cy="84201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별: 꼭짓점 5개 16">
            <a:extLst>
              <a:ext uri="{FF2B5EF4-FFF2-40B4-BE49-F238E27FC236}">
                <a16:creationId xmlns:a16="http://schemas.microsoft.com/office/drawing/2014/main" id="{B0E80A83-CF18-F6E8-60CB-78A2C0AD6780}"/>
              </a:ext>
            </a:extLst>
          </p:cNvPr>
          <p:cNvSpPr/>
          <p:nvPr/>
        </p:nvSpPr>
        <p:spPr>
          <a:xfrm>
            <a:off x="11365519" y="2257515"/>
            <a:ext cx="84201" cy="84201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57E005-B2E9-EB3E-102F-F866175F9210}"/>
                  </a:ext>
                </a:extLst>
              </p:cNvPr>
              <p:cNvSpPr txBox="1"/>
              <p:nvPr/>
            </p:nvSpPr>
            <p:spPr>
              <a:xfrm>
                <a:off x="131523" y="3371392"/>
                <a:ext cx="4946351" cy="2251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=37468,  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194 </m:t>
                      </m:r>
                      <m:r>
                        <m:rPr>
                          <m:sty m:val="p"/>
                        </m:rP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latin typeface="Cambria Math" panose="02040503050406030204" pitchFamily="18" charset="0"/>
                            </a:rPr>
                            <m:t>cav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altLang="ko-KR" sz="1400" dirty="0"/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en-US" altLang="ko-KR" sz="1400" dirty="0"/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ko-KR" sz="1400" dirty="0"/>
                  <a:t>Since the growth rates of the μ=1\mu = 1μ=1 and μ=2\mu = 2μ=2 instabilities are smaller than the damping rate, the beam can remain stable.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en-US" altLang="ko-KR" sz="1400" dirty="0"/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ko-KR" sz="1400" dirty="0"/>
                  <a:t>Reducing the total shunt impedance (i.e., num of cavities) allows for a lower detuned frequency, which could be a more effective approach to mitigating the instability.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57E005-B2E9-EB3E-102F-F866175F9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23" y="3371392"/>
                <a:ext cx="4946351" cy="2251257"/>
              </a:xfrm>
              <a:prstGeom prst="rect">
                <a:avLst/>
              </a:prstGeom>
              <a:blipFill>
                <a:blip r:embed="rId9"/>
                <a:stretch>
                  <a:fillRect l="-247" r="-863" b="-216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4889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8EC9FB-7C2F-426F-9130-1879569A2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Thank you for your attention!</a:t>
            </a:r>
            <a:endParaRPr lang="ko-KR" altLang="en-US" dirty="0"/>
          </a:p>
        </p:txBody>
      </p:sp>
      <p:sp>
        <p:nvSpPr>
          <p:cNvPr id="3" name="슬라이드 번호 개체 틀 4">
            <a:extLst>
              <a:ext uri="{FF2B5EF4-FFF2-40B4-BE49-F238E27FC236}">
                <a16:creationId xmlns:a16="http://schemas.microsoft.com/office/drawing/2014/main" id="{23F76B91-1903-2EAC-AD74-C25C2A090DA0}"/>
              </a:ext>
            </a:extLst>
          </p:cNvPr>
          <p:cNvSpPr txBox="1">
            <a:spLocks/>
          </p:cNvSpPr>
          <p:nvPr/>
        </p:nvSpPr>
        <p:spPr>
          <a:xfrm>
            <a:off x="9686184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19</a:t>
            </a:fld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967314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C2B11-41FB-5AC2-2D1C-516F13B43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E4068A-E96F-6956-A7A3-C0B31888D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+mj-lt"/>
                <a:cs typeface="Times New Roman" panose="02020603050405020304" pitchFamily="18" charset="0"/>
              </a:rPr>
              <a:t>Index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230F46-B6DD-9050-79DE-639B3F02F37F}"/>
              </a:ext>
            </a:extLst>
          </p:cNvPr>
          <p:cNvSpPr txBox="1"/>
          <p:nvPr/>
        </p:nvSpPr>
        <p:spPr>
          <a:xfrm>
            <a:off x="516942" y="930368"/>
            <a:ext cx="8333101" cy="4649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7208" indent="-42720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b="1" dirty="0">
                <a:cs typeface="Times New Roman" panose="02020603050405020304" pitchFamily="18" charset="0"/>
              </a:rPr>
              <a:t>Robinson instability with HHC</a:t>
            </a:r>
          </a:p>
          <a:p>
            <a:pPr marL="884408" lvl="1" indent="-42720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>
                <a:cs typeface="Times New Roman" panose="02020603050405020304" pitchFamily="18" charset="0"/>
              </a:rPr>
              <a:t>Theory</a:t>
            </a:r>
          </a:p>
          <a:p>
            <a:pPr marL="884408" lvl="1" indent="-42720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>
                <a:cs typeface="Times New Roman" panose="02020603050405020304" pitchFamily="18" charset="0"/>
              </a:rPr>
              <a:t>Analysis</a:t>
            </a:r>
          </a:p>
          <a:p>
            <a:pPr marL="884408" lvl="1" indent="-427208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600" dirty="0">
              <a:cs typeface="Times New Roman" panose="02020603050405020304" pitchFamily="18" charset="0"/>
            </a:endParaRPr>
          </a:p>
          <a:p>
            <a:pPr marL="427208" indent="-427208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Times New Roman" panose="02020603050405020304" pitchFamily="18" charset="0"/>
              </a:rPr>
              <a:t>Near Flat Potential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27208" marR="0" lvl="0" indent="-427208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altLang="ko-KR" sz="2400" b="1" dirty="0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27208" indent="-427208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Times New Roman" panose="02020603050405020304" pitchFamily="18" charset="0"/>
              </a:rPr>
              <a:t>High Q cavity</a:t>
            </a:r>
          </a:p>
          <a:p>
            <a:pPr marL="427208" marR="0" lvl="0" indent="-427208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altLang="ko-KR" sz="2400" dirty="0">
              <a:cs typeface="Times New Roman" panose="02020603050405020304" pitchFamily="18" charset="0"/>
            </a:endParaRPr>
          </a:p>
          <a:p>
            <a:pPr marL="427208" indent="-42720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b="1" dirty="0">
                <a:cs typeface="Times New Roman" panose="02020603050405020304" pitchFamily="18" charset="0"/>
              </a:rPr>
              <a:t>Passive cavity</a:t>
            </a:r>
            <a:endParaRPr lang="en-US" altLang="ko-KR" sz="1600" dirty="0">
              <a:solidFill>
                <a:srgbClr val="FF0000"/>
              </a:solidFill>
              <a:latin typeface="Arial"/>
              <a:ea typeface="Microsoft Sans Serif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0EC7973F-73E4-4C11-97E8-F180EF8CF347}"/>
              </a:ext>
            </a:extLst>
          </p:cNvPr>
          <p:cNvSpPr txBox="1">
            <a:spLocks/>
          </p:cNvSpPr>
          <p:nvPr/>
        </p:nvSpPr>
        <p:spPr>
          <a:xfrm>
            <a:off x="9686184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2</a:t>
            </a:fld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164891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3D2E8-6998-3AEF-2E4C-380D748BC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C0AB09-234A-CEEF-7607-2DD1EFEFF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b="1" dirty="0">
                <a:cs typeface="Times New Roman" panose="02020603050405020304" pitchFamily="18" charset="0"/>
              </a:rPr>
              <a:t>Appendix. HHC in 4GSR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DF90D260-BCED-BB08-58E9-644BED97490A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20</a:t>
            </a:fld>
            <a:endParaRPr lang="ko-KR" altLang="en-US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표 4">
                <a:extLst>
                  <a:ext uri="{FF2B5EF4-FFF2-40B4-BE49-F238E27FC236}">
                    <a16:creationId xmlns:a16="http://schemas.microsoft.com/office/drawing/2014/main" id="{2BACC0D2-A5CB-1911-BBA9-7DC2C44634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9366897"/>
                  </p:ext>
                </p:extLst>
              </p:nvPr>
            </p:nvGraphicFramePr>
            <p:xfrm>
              <a:off x="2308270" y="1768649"/>
              <a:ext cx="7528143" cy="3684653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1866622">
                      <a:extLst>
                        <a:ext uri="{9D8B030D-6E8A-4147-A177-3AD203B41FA5}">
                          <a16:colId xmlns:a16="http://schemas.microsoft.com/office/drawing/2014/main" val="1339284395"/>
                        </a:ext>
                      </a:extLst>
                    </a:gridCol>
                    <a:gridCol w="775962">
                      <a:extLst>
                        <a:ext uri="{9D8B030D-6E8A-4147-A177-3AD203B41FA5}">
                          <a16:colId xmlns:a16="http://schemas.microsoft.com/office/drawing/2014/main" val="3176276723"/>
                        </a:ext>
                      </a:extLst>
                    </a:gridCol>
                    <a:gridCol w="1453652">
                      <a:extLst>
                        <a:ext uri="{9D8B030D-6E8A-4147-A177-3AD203B41FA5}">
                          <a16:colId xmlns:a16="http://schemas.microsoft.com/office/drawing/2014/main" val="1224450239"/>
                        </a:ext>
                      </a:extLst>
                    </a:gridCol>
                    <a:gridCol w="770125">
                      <a:extLst>
                        <a:ext uri="{9D8B030D-6E8A-4147-A177-3AD203B41FA5}">
                          <a16:colId xmlns:a16="http://schemas.microsoft.com/office/drawing/2014/main" val="3420499666"/>
                        </a:ext>
                      </a:extLst>
                    </a:gridCol>
                    <a:gridCol w="1108553">
                      <a:extLst>
                        <a:ext uri="{9D8B030D-6E8A-4147-A177-3AD203B41FA5}">
                          <a16:colId xmlns:a16="http://schemas.microsoft.com/office/drawing/2014/main" val="3336972429"/>
                        </a:ext>
                      </a:extLst>
                    </a:gridCol>
                    <a:gridCol w="1553229">
                      <a:extLst>
                        <a:ext uri="{9D8B030D-6E8A-4147-A177-3AD203B41FA5}">
                          <a16:colId xmlns:a16="http://schemas.microsoft.com/office/drawing/2014/main" val="3277444660"/>
                        </a:ext>
                      </a:extLst>
                    </a:gridCol>
                  </a:tblGrid>
                  <a:tr h="232042"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Institute</a:t>
                          </a:r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Mode</a:t>
                          </a:r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Active/Passive</a:t>
                          </a:r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NC/SC</a:t>
                          </a:r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Freq. (GHz)</a:t>
                          </a:r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Q, R/Q</a:t>
                          </a:r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60905309"/>
                      </a:ext>
                    </a:extLst>
                  </a:tr>
                  <a:tr h="232042"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MAX-IV(1)</a:t>
                          </a:r>
                          <a:endParaRPr lang="ko-KR" sz="1400" kern="100" dirty="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Passive</a:t>
                          </a:r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NC</a:t>
                          </a:r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0.3</a:t>
                          </a:r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21600, 109.25</a:t>
                          </a:r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660413280"/>
                      </a:ext>
                    </a:extLst>
                  </a:tr>
                  <a:tr h="232042"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ESRF-EBS(2,study)</a:t>
                          </a:r>
                          <a:endParaRPr lang="ko-KR" sz="1400" kern="100" dirty="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Active</a:t>
                          </a:r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NC</a:t>
                          </a:r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1.41</a:t>
                          </a:r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29735, 86.8</a:t>
                          </a:r>
                          <a:endParaRPr lang="ko-KR" sz="1400" kern="100" dirty="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322629979"/>
                      </a:ext>
                    </a:extLst>
                  </a:tr>
                  <a:tr h="232042"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SIRIUS(3,plan)</a:t>
                          </a:r>
                          <a:endParaRPr lang="ko-KR" sz="1400" kern="100" dirty="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Passive</a:t>
                          </a:r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SC</a:t>
                          </a:r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1.5</a:t>
                          </a:r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kern="100">
                                    <a:effectLst/>
                                    <a:latin typeface="Cambria Math" panose="02040503050406030204" pitchFamily="18" charset="0"/>
                                    <a:ea typeface="함초롬바탕" panose="02030604000101010101" pitchFamily="18" charset="-127"/>
                                    <a:cs typeface="Times New Roman" panose="02020603050405020304" pitchFamily="18" charset="0"/>
                                  </a:rPr>
                                  <m:t>2×</m:t>
                                </m:r>
                                <m:sSup>
                                  <m:sSupPr>
                                    <m:ctrlPr>
                                      <a:rPr lang="ko-KR" sz="1400" i="1" kern="10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i="1" kern="100">
                                        <a:effectLst/>
                                        <a:latin typeface="Cambria Math" panose="02040503050406030204" pitchFamily="18" charset="0"/>
                                        <a:ea typeface="함초롬바탕" panose="02030604000101010101" pitchFamily="18" charset="-127"/>
                                        <a:cs typeface="Times New Roman" panose="020206030504050203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400" i="1" kern="100">
                                        <a:effectLst/>
                                        <a:latin typeface="Cambria Math" panose="02040503050406030204" pitchFamily="18" charset="0"/>
                                        <a:ea typeface="함초롬바탕" panose="02030604000101010101" pitchFamily="18" charset="-127"/>
                                        <a:cs typeface="Times New Roman" panose="02020603050405020304" pitchFamily="18" charset="0"/>
                                      </a:rPr>
                                      <m:t>8</m:t>
                                    </m:r>
                                  </m:sup>
                                </m:sSup>
                                <m:r>
                                  <a:rPr lang="en-US" sz="1400" i="1" kern="100">
                                    <a:effectLst/>
                                    <a:latin typeface="Cambria Math" panose="02040503050406030204" pitchFamily="18" charset="0"/>
                                    <a:ea typeface="함초롬바탕" panose="02030604000101010101" pitchFamily="18" charset="-127"/>
                                    <a:cs typeface="Times New Roman" panose="02020603050405020304" pitchFamily="18" charset="0"/>
                                  </a:rPr>
                                  <m:t>, 90</m:t>
                                </m:r>
                              </m:oMath>
                            </m:oMathPara>
                          </a14:m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155474994"/>
                      </a:ext>
                    </a:extLst>
                  </a:tr>
                  <a:tr h="232042"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APS-U(4,plan)</a:t>
                          </a:r>
                          <a:endParaRPr lang="ko-KR" sz="1400" kern="100" dirty="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Passive</a:t>
                          </a:r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SC</a:t>
                          </a:r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1.41</a:t>
                          </a:r>
                          <a:endParaRPr lang="ko-KR" sz="1400" kern="100" dirty="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kern="100" smtClean="0">
                                    <a:effectLst/>
                                    <a:latin typeface="Cambria Math" panose="02040503050406030204" pitchFamily="18" charset="0"/>
                                    <a:ea typeface="함초롬바탕" panose="02030604000101010101" pitchFamily="18" charset="-127"/>
                                    <a:cs typeface="Times New Roman" panose="02020603050405020304" pitchFamily="18" charset="0"/>
                                  </a:rPr>
                                  <m:t>2×</m:t>
                                </m:r>
                                <m:sSup>
                                  <m:sSupPr>
                                    <m:ctrlPr>
                                      <a:rPr lang="ko-KR" sz="1400" i="1" kern="10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i="1" kern="100">
                                        <a:effectLst/>
                                        <a:latin typeface="Cambria Math" panose="02040503050406030204" pitchFamily="18" charset="0"/>
                                        <a:ea typeface="함초롬바탕" panose="02030604000101010101" pitchFamily="18" charset="-127"/>
                                        <a:cs typeface="Times New Roman" panose="020206030504050203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400" b="0" i="1" kern="100" smtClean="0">
                                        <a:effectLst/>
                                        <a:latin typeface="Cambria Math" panose="02040503050406030204" pitchFamily="18" charset="0"/>
                                        <a:ea typeface="함초롬바탕" panose="02030604000101010101" pitchFamily="18" charset="-127"/>
                                        <a:cs typeface="Times New Roman" panose="02020603050405020304" pitchFamily="18" charset="0"/>
                                      </a:rPr>
                                      <m:t>10</m:t>
                                    </m:r>
                                  </m:sup>
                                </m:sSup>
                                <m:r>
                                  <a:rPr lang="en-US" sz="1400" i="1" kern="100">
                                    <a:effectLst/>
                                    <a:latin typeface="Cambria Math" panose="02040503050406030204" pitchFamily="18" charset="0"/>
                                    <a:ea typeface="함초롬바탕" panose="02030604000101010101" pitchFamily="18" charset="-127"/>
                                    <a:cs typeface="Times New Roman" panose="02020603050405020304" pitchFamily="18" charset="0"/>
                                  </a:rPr>
                                  <m:t>, 10</m:t>
                                </m:r>
                                <m:r>
                                  <a:rPr lang="en-US" sz="1400" b="0" i="1" kern="100" smtClean="0">
                                    <a:effectLst/>
                                    <a:latin typeface="Cambria Math" panose="02040503050406030204" pitchFamily="18" charset="0"/>
                                    <a:ea typeface="함초롬바탕" panose="02030604000101010101" pitchFamily="18" charset="-127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ko-KR" sz="1400" kern="100" dirty="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6226777"/>
                      </a:ext>
                    </a:extLst>
                  </a:tr>
                  <a:tr h="232042"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PETRA-IV(5,study)</a:t>
                          </a:r>
                          <a:endParaRPr lang="ko-KR" sz="1400" kern="100" dirty="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ko-KR" sz="1400" kern="100" dirty="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Active</a:t>
                          </a:r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NC</a:t>
                          </a:r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1.5</a:t>
                          </a:r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kern="100">
                                    <a:effectLst/>
                                    <a:latin typeface="Cambria Math" panose="02040503050406030204" pitchFamily="18" charset="0"/>
                                    <a:ea typeface="함초롬바탕" panose="02030604000101010101" pitchFamily="18" charset="-127"/>
                                    <a:cs typeface="Times New Roman" panose="02020603050405020304" pitchFamily="18" charset="0"/>
                                  </a:rPr>
                                  <m:t>23247, 99</m:t>
                                </m:r>
                              </m:oMath>
                            </m:oMathPara>
                          </a14:m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053848758"/>
                      </a:ext>
                    </a:extLst>
                  </a:tr>
                  <a:tr h="232042"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SOLEIL-II(6,7,study)</a:t>
                          </a:r>
                          <a:endParaRPr lang="ko-KR" sz="1400" kern="100" dirty="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3/4</a:t>
                          </a:r>
                          <a:endParaRPr lang="ko-KR" sz="1400" kern="100" dirty="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b="1" kern="100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Passive</a:t>
                          </a:r>
                          <a:endParaRPr lang="ko-KR" sz="1400" kern="100" dirty="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Passive</a:t>
                          </a:r>
                          <a:endParaRPr lang="ko-KR" sz="1400" kern="100" dirty="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Active</a:t>
                          </a:r>
                          <a:endParaRPr lang="ko-KR" sz="1400" kern="100" dirty="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b="1" kern="10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SC</a:t>
                          </a:r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NC</a:t>
                          </a:r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NC</a:t>
                          </a:r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1.06/1.41</a:t>
                          </a:r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ko-KR" sz="1400" b="1" i="1" kern="10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1" kern="100">
                                        <a:effectLst/>
                                        <a:latin typeface="Cambria Math" panose="02040503050406030204" pitchFamily="18" charset="0"/>
                                        <a:ea typeface="함초롬바탕" panose="02030604000101010101" pitchFamily="18" charset="-127"/>
                                        <a:cs typeface="Times New Roman" panose="020206030504050203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sz="1400" b="1" i="1" kern="100">
                                        <a:effectLst/>
                                        <a:latin typeface="Cambria Math" panose="02040503050406030204" pitchFamily="18" charset="0"/>
                                        <a:ea typeface="함초롬바탕" panose="02030604000101010101" pitchFamily="18" charset="-127"/>
                                        <a:cs typeface="Times New Roman" panose="02020603050405020304" pitchFamily="18" charset="0"/>
                                      </a:rPr>
                                      <m:t>𝟖</m:t>
                                    </m:r>
                                  </m:sup>
                                </m:sSup>
                                <m:r>
                                  <a:rPr lang="en-US" sz="1400" b="1" i="1" kern="100">
                                    <a:effectLst/>
                                    <a:latin typeface="Cambria Math" panose="02040503050406030204" pitchFamily="18" charset="0"/>
                                    <a:ea typeface="함초롬바탕" panose="02030604000101010101" pitchFamily="18" charset="-127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sz="1400" b="1" i="1" kern="100">
                                    <a:effectLst/>
                                    <a:latin typeface="Cambria Math" panose="02040503050406030204" pitchFamily="18" charset="0"/>
                                    <a:ea typeface="함초롬바탕" panose="02030604000101010101" pitchFamily="18" charset="-127"/>
                                    <a:cs typeface="Times New Roman" panose="02020603050405020304" pitchFamily="18" charset="0"/>
                                  </a:rPr>
                                  <m:t>𝟒𝟓</m:t>
                                </m:r>
                              </m:oMath>
                            </m:oMathPara>
                          </a14:m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kern="100">
                                    <a:effectLst/>
                                    <a:latin typeface="Cambria Math" panose="02040503050406030204" pitchFamily="18" charset="0"/>
                                    <a:ea typeface="함초롬바탕" panose="02030604000101010101" pitchFamily="18" charset="-127"/>
                                    <a:cs typeface="Times New Roman" panose="02020603050405020304" pitchFamily="18" charset="0"/>
                                  </a:rPr>
                                  <m:t>27000, 88.8</m:t>
                                </m:r>
                              </m:oMath>
                            </m:oMathPara>
                          </a14:m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kern="100">
                                    <a:effectLst/>
                                    <a:latin typeface="Cambria Math" panose="02040503050406030204" pitchFamily="18" charset="0"/>
                                    <a:ea typeface="함초롬바탕" panose="02030604000101010101" pitchFamily="18" charset="-127"/>
                                    <a:cs typeface="Times New Roman" panose="02020603050405020304" pitchFamily="18" charset="0"/>
                                  </a:rPr>
                                  <m:t>27000, 88.8</m:t>
                                </m:r>
                              </m:oMath>
                            </m:oMathPara>
                          </a14:m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67338143"/>
                      </a:ext>
                    </a:extLst>
                  </a:tr>
                  <a:tr h="232042"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HEPS(8)</a:t>
                          </a:r>
                          <a:endParaRPr lang="ko-KR" sz="1400" kern="100" dirty="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Active</a:t>
                          </a:r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SC</a:t>
                          </a:r>
                          <a:endParaRPr lang="ko-KR" sz="1400" kern="100" dirty="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0.5</a:t>
                          </a:r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ko-KR" sz="1400" i="1" kern="10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i="1" kern="100">
                                        <a:effectLst/>
                                        <a:latin typeface="Cambria Math" panose="02040503050406030204" pitchFamily="18" charset="0"/>
                                        <a:ea typeface="함초롬바탕" panose="02030604000101010101" pitchFamily="18" charset="-127"/>
                                        <a:cs typeface="Times New Roman" panose="020206030504050203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400" i="1" kern="100">
                                        <a:effectLst/>
                                        <a:latin typeface="Cambria Math" panose="02040503050406030204" pitchFamily="18" charset="0"/>
                                        <a:ea typeface="함초롬바탕" panose="02030604000101010101" pitchFamily="18" charset="-127"/>
                                        <a:cs typeface="Times New Roman" panose="02020603050405020304" pitchFamily="18" charset="0"/>
                                      </a:rPr>
                                      <m:t>9</m:t>
                                    </m:r>
                                  </m:sup>
                                </m:sSup>
                                <m:r>
                                  <a:rPr lang="en-US" sz="1400" i="1" kern="100">
                                    <a:effectLst/>
                                    <a:latin typeface="Cambria Math" panose="02040503050406030204" pitchFamily="18" charset="0"/>
                                    <a:ea typeface="함초롬바탕" panose="02030604000101010101" pitchFamily="18" charset="-127"/>
                                    <a:cs typeface="Times New Roman" panose="02020603050405020304" pitchFamily="18" charset="0"/>
                                  </a:rPr>
                                  <m:t>, 93.5</m:t>
                                </m:r>
                              </m:oMath>
                            </m:oMathPara>
                          </a14:m>
                          <a:endParaRPr lang="ko-KR" sz="1400" kern="100" dirty="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66682001"/>
                      </a:ext>
                    </a:extLst>
                  </a:tr>
                  <a:tr h="232042"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Diamond-II(9, study)</a:t>
                          </a:r>
                          <a:endParaRPr lang="ko-KR" sz="1400" kern="100" dirty="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Passive</a:t>
                          </a:r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SC</a:t>
                          </a:r>
                          <a:endParaRPr lang="ko-KR" sz="1400" kern="100" dirty="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1.5</a:t>
                          </a:r>
                          <a:endParaRPr lang="ko-KR" sz="1400" kern="100" dirty="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ko-KR" sz="1400" i="1" kern="10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i="1" kern="100">
                                        <a:effectLst/>
                                        <a:latin typeface="Cambria Math" panose="02040503050406030204" pitchFamily="18" charset="0"/>
                                        <a:ea typeface="함초롬바탕" panose="02030604000101010101" pitchFamily="18" charset="-127"/>
                                        <a:cs typeface="Times New Roman" panose="02020603050405020304" pitchFamily="18" charset="0"/>
                                      </a:rPr>
                                      <m:t>2⋅10</m:t>
                                    </m:r>
                                  </m:e>
                                  <m:sup>
                                    <m:r>
                                      <a:rPr lang="en-US" sz="1400" i="1" kern="100">
                                        <a:effectLst/>
                                        <a:latin typeface="Cambria Math" panose="02040503050406030204" pitchFamily="18" charset="0"/>
                                        <a:ea typeface="함초롬바탕" panose="02030604000101010101" pitchFamily="18" charset="-127"/>
                                        <a:cs typeface="Times New Roman" panose="02020603050405020304" pitchFamily="18" charset="0"/>
                                      </a:rPr>
                                      <m:t>8</m:t>
                                    </m:r>
                                  </m:sup>
                                </m:sSup>
                                <m:r>
                                  <a:rPr lang="en-US" sz="1400" i="1" kern="100">
                                    <a:effectLst/>
                                    <a:latin typeface="Cambria Math" panose="02040503050406030204" pitchFamily="18" charset="0"/>
                                    <a:ea typeface="함초롬바탕" panose="02030604000101010101" pitchFamily="18" charset="-127"/>
                                    <a:cs typeface="Times New Roman" panose="02020603050405020304" pitchFamily="18" charset="0"/>
                                  </a:rPr>
                                  <m:t>, 88.4</m:t>
                                </m:r>
                              </m:oMath>
                            </m:oMathPara>
                          </a14:m>
                          <a:endParaRPr lang="ko-KR" sz="1400" kern="100" dirty="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44387518"/>
                      </a:ext>
                    </a:extLst>
                  </a:tr>
                  <a:tr h="232042"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ALS-U(10, </a:t>
                          </a:r>
                          <a:r>
                            <a:rPr lang="en-US" altLang="ko-KR" sz="1400" kern="100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study</a:t>
                          </a:r>
                          <a:r>
                            <a:rPr lang="en-US" sz="1400" kern="100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ko-KR" sz="1400" kern="100" dirty="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Passive</a:t>
                          </a:r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NC</a:t>
                          </a:r>
                          <a:endParaRPr lang="ko-KR" sz="1400" kern="100" dirty="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1.5</a:t>
                          </a:r>
                          <a:endParaRPr lang="ko-KR" sz="1400" kern="100" dirty="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37468, 20(study)</a:t>
                          </a:r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821995052"/>
                      </a:ext>
                    </a:extLst>
                  </a:tr>
                  <a:tr h="232042"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ALBA-II (11, </a:t>
                          </a:r>
                          <a:r>
                            <a:rPr lang="en-US" altLang="ko-KR" sz="1400" kern="100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study</a:t>
                          </a:r>
                          <a:r>
                            <a:rPr lang="en-US" sz="1400" kern="100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ko-KR" sz="1400" kern="100" dirty="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Active</a:t>
                          </a:r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NC</a:t>
                          </a:r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1.5</a:t>
                          </a:r>
                          <a:endParaRPr lang="ko-KR" sz="1400" kern="100" dirty="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14000, 86</a:t>
                          </a:r>
                          <a:endParaRPr lang="ko-KR" sz="1400" kern="100" dirty="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1979728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표 4">
                <a:extLst>
                  <a:ext uri="{FF2B5EF4-FFF2-40B4-BE49-F238E27FC236}">
                    <a16:creationId xmlns:a16="http://schemas.microsoft.com/office/drawing/2014/main" id="{2BACC0D2-A5CB-1911-BBA9-7DC2C44634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9366897"/>
                  </p:ext>
                </p:extLst>
              </p:nvPr>
            </p:nvGraphicFramePr>
            <p:xfrm>
              <a:off x="2308270" y="1768649"/>
              <a:ext cx="7528143" cy="3684653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1866622">
                      <a:extLst>
                        <a:ext uri="{9D8B030D-6E8A-4147-A177-3AD203B41FA5}">
                          <a16:colId xmlns:a16="http://schemas.microsoft.com/office/drawing/2014/main" val="1339284395"/>
                        </a:ext>
                      </a:extLst>
                    </a:gridCol>
                    <a:gridCol w="775962">
                      <a:extLst>
                        <a:ext uri="{9D8B030D-6E8A-4147-A177-3AD203B41FA5}">
                          <a16:colId xmlns:a16="http://schemas.microsoft.com/office/drawing/2014/main" val="3176276723"/>
                        </a:ext>
                      </a:extLst>
                    </a:gridCol>
                    <a:gridCol w="1453652">
                      <a:extLst>
                        <a:ext uri="{9D8B030D-6E8A-4147-A177-3AD203B41FA5}">
                          <a16:colId xmlns:a16="http://schemas.microsoft.com/office/drawing/2014/main" val="1224450239"/>
                        </a:ext>
                      </a:extLst>
                    </a:gridCol>
                    <a:gridCol w="770125">
                      <a:extLst>
                        <a:ext uri="{9D8B030D-6E8A-4147-A177-3AD203B41FA5}">
                          <a16:colId xmlns:a16="http://schemas.microsoft.com/office/drawing/2014/main" val="3420499666"/>
                        </a:ext>
                      </a:extLst>
                    </a:gridCol>
                    <a:gridCol w="1108553">
                      <a:extLst>
                        <a:ext uri="{9D8B030D-6E8A-4147-A177-3AD203B41FA5}">
                          <a16:colId xmlns:a16="http://schemas.microsoft.com/office/drawing/2014/main" val="3336972429"/>
                        </a:ext>
                      </a:extLst>
                    </a:gridCol>
                    <a:gridCol w="1553229">
                      <a:extLst>
                        <a:ext uri="{9D8B030D-6E8A-4147-A177-3AD203B41FA5}">
                          <a16:colId xmlns:a16="http://schemas.microsoft.com/office/drawing/2014/main" val="3277444660"/>
                        </a:ext>
                      </a:extLst>
                    </a:gridCol>
                  </a:tblGrid>
                  <a:tr h="232042"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Institute</a:t>
                          </a:r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Mode</a:t>
                          </a:r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Active/Passive</a:t>
                          </a:r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NC/SC</a:t>
                          </a:r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Freq. (GHz)</a:t>
                          </a:r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Q, R/Q</a:t>
                          </a:r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60905309"/>
                      </a:ext>
                    </a:extLst>
                  </a:tr>
                  <a:tr h="232042"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MAX-IV(1)</a:t>
                          </a:r>
                          <a:endParaRPr lang="ko-KR" sz="1400" kern="100" dirty="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Passive</a:t>
                          </a:r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NC</a:t>
                          </a:r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0.3</a:t>
                          </a:r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21600, 109.25</a:t>
                          </a:r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660413280"/>
                      </a:ext>
                    </a:extLst>
                  </a:tr>
                  <a:tr h="232042"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ESRF-EBS(2,study)</a:t>
                          </a:r>
                          <a:endParaRPr lang="ko-KR" sz="1400" kern="100" dirty="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Active</a:t>
                          </a:r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NC</a:t>
                          </a:r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1.41</a:t>
                          </a:r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29735, 86.8</a:t>
                          </a:r>
                          <a:endParaRPr lang="ko-KR" sz="1400" kern="100" dirty="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322629979"/>
                      </a:ext>
                    </a:extLst>
                  </a:tr>
                  <a:tr h="314960"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SIRIUS(3,plan)</a:t>
                          </a:r>
                          <a:endParaRPr lang="ko-KR" sz="1400" kern="100" dirty="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Passive</a:t>
                          </a:r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SC</a:t>
                          </a:r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1.5</a:t>
                          </a:r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384706" t="-236538" r="-392" b="-87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5474994"/>
                      </a:ext>
                    </a:extLst>
                  </a:tr>
                  <a:tr h="314960"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APS-U(4,plan)</a:t>
                          </a:r>
                          <a:endParaRPr lang="ko-KR" sz="1400" kern="100" dirty="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Passive</a:t>
                          </a:r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SC</a:t>
                          </a:r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1.41</a:t>
                          </a:r>
                          <a:endParaRPr lang="ko-KR" sz="1400" kern="100" dirty="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384706" t="-336538" r="-392" b="-77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226777"/>
                      </a:ext>
                    </a:extLst>
                  </a:tr>
                  <a:tr h="314960"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PETRA-IV(5,study)</a:t>
                          </a:r>
                          <a:endParaRPr lang="ko-KR" sz="1400" kern="100" dirty="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ko-KR" sz="1400" kern="100" dirty="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Active</a:t>
                          </a:r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NC</a:t>
                          </a:r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1.5</a:t>
                          </a:r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384706" t="-445098" r="-392" b="-6882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3848758"/>
                      </a:ext>
                    </a:extLst>
                  </a:tr>
                  <a:tr h="949643"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SOLEIL-II(6,7,study)</a:t>
                          </a:r>
                          <a:endParaRPr lang="ko-KR" sz="1400" kern="100" dirty="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3/4</a:t>
                          </a:r>
                          <a:endParaRPr lang="ko-KR" sz="1400" kern="100" dirty="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b="1" kern="100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Passive</a:t>
                          </a:r>
                          <a:endParaRPr lang="ko-KR" sz="1400" kern="100" dirty="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Passive</a:t>
                          </a:r>
                          <a:endParaRPr lang="ko-KR" sz="1400" kern="100" dirty="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Active</a:t>
                          </a:r>
                          <a:endParaRPr lang="ko-KR" sz="1400" kern="100" dirty="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b="1" kern="10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SC</a:t>
                          </a:r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NC</a:t>
                          </a:r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NC</a:t>
                          </a:r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1.06/1.41</a:t>
                          </a:r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384706" t="-178205" r="-392" b="-1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7338143"/>
                      </a:ext>
                    </a:extLst>
                  </a:tr>
                  <a:tr h="314960"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HEPS(8)</a:t>
                          </a:r>
                          <a:endParaRPr lang="ko-KR" sz="1400" kern="100" dirty="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Active</a:t>
                          </a:r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SC</a:t>
                          </a:r>
                          <a:endParaRPr lang="ko-KR" sz="1400" kern="100" dirty="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0.5</a:t>
                          </a:r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384706" t="-834615" r="-392" b="-27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6682001"/>
                      </a:ext>
                    </a:extLst>
                  </a:tr>
                  <a:tr h="314960"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Diamond-II(9, study)</a:t>
                          </a:r>
                          <a:endParaRPr lang="ko-KR" sz="1400" kern="100" dirty="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Passive</a:t>
                          </a:r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SC</a:t>
                          </a:r>
                          <a:endParaRPr lang="ko-KR" sz="1400" kern="100" dirty="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1.5</a:t>
                          </a:r>
                          <a:endParaRPr lang="ko-KR" sz="1400" kern="100" dirty="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384706" t="-934615" r="-392" b="-17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4387518"/>
                      </a:ext>
                    </a:extLst>
                  </a:tr>
                  <a:tr h="232042"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ALS-U(10, </a:t>
                          </a:r>
                          <a:r>
                            <a:rPr lang="en-US" altLang="ko-KR" sz="1400" kern="100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study</a:t>
                          </a:r>
                          <a:r>
                            <a:rPr lang="en-US" sz="1400" kern="100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ko-KR" sz="1400" kern="100" dirty="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Passive</a:t>
                          </a:r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NC</a:t>
                          </a:r>
                          <a:endParaRPr lang="ko-KR" sz="1400" kern="100" dirty="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1.5</a:t>
                          </a:r>
                          <a:endParaRPr lang="ko-KR" sz="1400" kern="100" dirty="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37468, 20(study)</a:t>
                          </a:r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821995052"/>
                      </a:ext>
                    </a:extLst>
                  </a:tr>
                  <a:tr h="232042"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ALBA-II (11, </a:t>
                          </a:r>
                          <a:r>
                            <a:rPr lang="en-US" altLang="ko-KR" sz="1400" kern="100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study</a:t>
                          </a:r>
                          <a:r>
                            <a:rPr lang="en-US" sz="1400" kern="100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ko-KR" sz="1400" kern="100" dirty="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Active</a:t>
                          </a:r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NC</a:t>
                          </a:r>
                          <a:endParaRPr lang="ko-KR" sz="1400" kern="10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1.5</a:t>
                          </a:r>
                          <a:endParaRPr lang="ko-KR" sz="1400" kern="100" dirty="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400" kern="100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  <a:cs typeface="Times New Roman" panose="02020603050405020304" pitchFamily="18" charset="0"/>
                            </a:rPr>
                            <a:t>14000, 86</a:t>
                          </a:r>
                          <a:endParaRPr lang="ko-KR" sz="1400" kern="100" dirty="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19797285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0498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304A3-DA83-3104-3300-F68B469C1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834C5A3-DA5C-924B-EE5F-48616CF95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b="1" dirty="0">
                <a:cs typeface="Times New Roman" panose="02020603050405020304" pitchFamily="18" charset="0"/>
              </a:rPr>
              <a:t>Robinson instability with HHC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E06A3C9F-2B04-6B09-D019-0370C1426B0E}"/>
              </a:ext>
            </a:extLst>
          </p:cNvPr>
          <p:cNvSpPr txBox="1">
            <a:spLocks/>
          </p:cNvSpPr>
          <p:nvPr/>
        </p:nvSpPr>
        <p:spPr>
          <a:xfrm>
            <a:off x="11133984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3</a:t>
            </a:fld>
            <a:endParaRPr lang="ko-KR" altLang="en-US" sz="1600" b="1" dirty="0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5CD5751F-A0AD-B5C0-BB3A-1F2E6AC39D0A}"/>
              </a:ext>
            </a:extLst>
          </p:cNvPr>
          <p:cNvGrpSpPr/>
          <p:nvPr/>
        </p:nvGrpSpPr>
        <p:grpSpPr>
          <a:xfrm>
            <a:off x="48021" y="870681"/>
            <a:ext cx="4098094" cy="3275434"/>
            <a:chOff x="2083170" y="1756671"/>
            <a:chExt cx="4189827" cy="3313633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2803BD2A-15F3-7637-E6B1-99E2BED7CF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83170" y="1807825"/>
              <a:ext cx="4189827" cy="326247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1C2C0A46-3D01-5E97-1718-44A3B024FAE1}"/>
                    </a:ext>
                  </a:extLst>
                </p:cNvPr>
                <p:cNvSpPr txBox="1"/>
                <p:nvPr/>
              </p:nvSpPr>
              <p:spPr>
                <a:xfrm>
                  <a:off x="3982124" y="1756671"/>
                  <a:ext cx="31521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86DA28E-CCF3-4A77-8E14-A353FF4AD2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2124" y="1756671"/>
                  <a:ext cx="315214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23529" r="-15686" b="-3695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21B12A0-0383-9755-90B8-F8D3A4496B20}"/>
                    </a:ext>
                  </a:extLst>
                </p:cNvPr>
                <p:cNvSpPr txBox="1"/>
                <p:nvPr/>
              </p:nvSpPr>
              <p:spPr>
                <a:xfrm>
                  <a:off x="3432204" y="4756271"/>
                  <a:ext cx="36862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latin typeface="Cambria Math" panose="02040503050406030204" pitchFamily="18" charset="0"/>
                              </a:rPr>
                              <m:t>rf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D88F068-5B17-4F99-88A0-25BF250683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2204" y="4756271"/>
                  <a:ext cx="368626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8033" r="-22951" b="-4565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직선 연결선 16">
              <a:extLst>
                <a:ext uri="{FF2B5EF4-FFF2-40B4-BE49-F238E27FC236}">
                  <a16:creationId xmlns:a16="http://schemas.microsoft.com/office/drawing/2014/main" id="{6513D2B6-1C81-F129-B60A-12CE807155BB}"/>
                </a:ext>
              </a:extLst>
            </p:cNvPr>
            <p:cNvCxnSpPr>
              <a:cxnSpLocks/>
            </p:cNvCxnSpPr>
            <p:nvPr/>
          </p:nvCxnSpPr>
          <p:spPr>
            <a:xfrm>
              <a:off x="3768859" y="2741409"/>
              <a:ext cx="0" cy="2065392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>
              <a:extLst>
                <a:ext uri="{FF2B5EF4-FFF2-40B4-BE49-F238E27FC236}">
                  <a16:creationId xmlns:a16="http://schemas.microsoft.com/office/drawing/2014/main" id="{A58A451E-02F9-C460-FA6C-E9E342A859AE}"/>
                </a:ext>
              </a:extLst>
            </p:cNvPr>
            <p:cNvCxnSpPr>
              <a:cxnSpLocks/>
            </p:cNvCxnSpPr>
            <p:nvPr/>
          </p:nvCxnSpPr>
          <p:spPr>
            <a:xfrm>
              <a:off x="3519476" y="2741409"/>
              <a:ext cx="0" cy="2065392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DD52224D-5FEE-A66C-2D96-F75D23B255DE}"/>
                </a:ext>
              </a:extLst>
            </p:cNvPr>
            <p:cNvCxnSpPr>
              <a:cxnSpLocks/>
            </p:cNvCxnSpPr>
            <p:nvPr/>
          </p:nvCxnSpPr>
          <p:spPr>
            <a:xfrm>
              <a:off x="3647367" y="3439065"/>
              <a:ext cx="0" cy="1367736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>
              <a:extLst>
                <a:ext uri="{FF2B5EF4-FFF2-40B4-BE49-F238E27FC236}">
                  <a16:creationId xmlns:a16="http://schemas.microsoft.com/office/drawing/2014/main" id="{5ACA3C35-BE41-1775-10F4-D64F195D8FFF}"/>
                </a:ext>
              </a:extLst>
            </p:cNvPr>
            <p:cNvCxnSpPr>
              <a:cxnSpLocks/>
            </p:cNvCxnSpPr>
            <p:nvPr/>
          </p:nvCxnSpPr>
          <p:spPr>
            <a:xfrm>
              <a:off x="4542582" y="2741409"/>
              <a:ext cx="0" cy="2065392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B68B6943-415D-FDC6-EAD4-3E2792A99BA2}"/>
                </a:ext>
              </a:extLst>
            </p:cNvPr>
            <p:cNvCxnSpPr>
              <a:cxnSpLocks/>
            </p:cNvCxnSpPr>
            <p:nvPr/>
          </p:nvCxnSpPr>
          <p:spPr>
            <a:xfrm>
              <a:off x="2591883" y="2741409"/>
              <a:ext cx="0" cy="2065392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03B9513B-B749-2FFB-9BCC-8E4263C82959}"/>
                    </a:ext>
                  </a:extLst>
                </p:cNvPr>
                <p:cNvSpPr txBox="1"/>
                <p:nvPr/>
              </p:nvSpPr>
              <p:spPr>
                <a:xfrm>
                  <a:off x="2758274" y="3019366"/>
                  <a:ext cx="8000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altLang="ko-KR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ko-KR" alt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A232FFB0-6643-4FEF-8CFC-94464804F5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8274" y="3019366"/>
                  <a:ext cx="800027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763" r="-10687" b="-2666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B4D42FC-5335-D158-D7A9-DA60A1B6A04D}"/>
                    </a:ext>
                  </a:extLst>
                </p:cNvPr>
                <p:cNvSpPr txBox="1"/>
                <p:nvPr/>
              </p:nvSpPr>
              <p:spPr>
                <a:xfrm>
                  <a:off x="4500555" y="2834700"/>
                  <a:ext cx="8000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altLang="ko-KR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ko-KR" altLang="en-US" dirty="0">
                    <a:solidFill>
                      <a:schemeClr val="accent5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C3665D90-28F8-4A93-86EE-991114F947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0555" y="2834700"/>
                  <a:ext cx="800026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763" r="-10687" b="-2623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직선 화살표 연결선 28">
              <a:extLst>
                <a:ext uri="{FF2B5EF4-FFF2-40B4-BE49-F238E27FC236}">
                  <a16:creationId xmlns:a16="http://schemas.microsoft.com/office/drawing/2014/main" id="{63D2067E-ACC5-910B-0FF7-E98E1B13703A}"/>
                </a:ext>
              </a:extLst>
            </p:cNvPr>
            <p:cNvCxnSpPr>
              <a:cxnSpLocks/>
            </p:cNvCxnSpPr>
            <p:nvPr/>
          </p:nvCxnSpPr>
          <p:spPr>
            <a:xfrm>
              <a:off x="3648537" y="4474293"/>
              <a:ext cx="120322" cy="0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E41E36C6-3B9B-80B1-21CA-A5502A616DE6}"/>
                    </a:ext>
                  </a:extLst>
                </p:cNvPr>
                <p:cNvSpPr txBox="1"/>
                <p:nvPr/>
              </p:nvSpPr>
              <p:spPr>
                <a:xfrm>
                  <a:off x="3708698" y="4206319"/>
                  <a:ext cx="42184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ko-KR" altLang="en-US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5381A873-C721-4045-ADAD-B7BED55250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8698" y="4206319"/>
                  <a:ext cx="421846" cy="3077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직선 화살표 연결선 30">
              <a:extLst>
                <a:ext uri="{FF2B5EF4-FFF2-40B4-BE49-F238E27FC236}">
                  <a16:creationId xmlns:a16="http://schemas.microsoft.com/office/drawing/2014/main" id="{4412520A-DEA0-68DB-BB67-A95FF7A96A26}"/>
                </a:ext>
              </a:extLst>
            </p:cNvPr>
            <p:cNvCxnSpPr>
              <a:cxnSpLocks/>
            </p:cNvCxnSpPr>
            <p:nvPr/>
          </p:nvCxnSpPr>
          <p:spPr>
            <a:xfrm>
              <a:off x="3647367" y="4620254"/>
              <a:ext cx="895215" cy="0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6195371B-0E40-A27A-2745-B92039A35D2E}"/>
                    </a:ext>
                  </a:extLst>
                </p:cNvPr>
                <p:cNvSpPr txBox="1"/>
                <p:nvPr/>
              </p:nvSpPr>
              <p:spPr>
                <a:xfrm>
                  <a:off x="4009633" y="4549042"/>
                  <a:ext cx="43736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ko-KR" altLang="en-US" sz="1400" dirty="0">
                    <a:solidFill>
                      <a:schemeClr val="accent5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5A4E8A63-6D80-47BD-9C02-5D6B356372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9633" y="4549042"/>
                  <a:ext cx="437364" cy="30777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C8244D8-9E9A-2845-F340-707C09A253E7}"/>
                  </a:ext>
                </a:extLst>
              </p:cNvPr>
              <p:cNvSpPr txBox="1"/>
              <p:nvPr/>
            </p:nvSpPr>
            <p:spPr>
              <a:xfrm>
                <a:off x="4146115" y="1452945"/>
                <a:ext cx="8268766" cy="9666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m:rPr>
                          <m:aln/>
                        </m:rPr>
                        <a:rPr lang="en-US" altLang="ko-KR" sz="1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ko-KR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altLang="ko-KR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altLang="ko-KR" sz="1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ko-KR" sz="1200" b="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ko-KR" sz="1200" b="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altLang="ko-KR" sz="1200" b="0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altLang="ko-KR" sz="1200" b="0" i="1">
                                  <a:latin typeface="Cambria Math" panose="02040503050406030204" pitchFamily="18" charset="0"/>
                                </a:rPr>
                                <m:t>𝑅𝑒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ko-KR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altLang="ko-KR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en-US" altLang="ko-KR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ko-KR" sz="1200" b="0" i="1">
                                              <a:latin typeface="Cambria Math" panose="02040503050406030204" pitchFamily="18" charset="0"/>
                                            </a:rPr>
                                            <m:t>𝑝𝑀</m:t>
                                          </m:r>
                                          <m:r>
                                            <a:rPr lang="en-US" altLang="ko-KR" sz="1200" b="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altLang="ko-KR" sz="1200" b="0" i="1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n-US" altLang="ko-KR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200" b="0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200" b="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altLang="ko-KR" sz="1200" b="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200" b="0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200" b="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altLang="ko-KR" sz="1200" b="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  <m:d>
                                    <m:dPr>
                                      <m:ctrlPr>
                                        <a:rPr lang="en-US" altLang="ko-KR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en-US" altLang="ko-KR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ko-KR" sz="1200" b="0" i="1">
                                              <a:latin typeface="Cambria Math" panose="02040503050406030204" pitchFamily="18" charset="0"/>
                                            </a:rPr>
                                            <m:t>𝑝𝑀</m:t>
                                          </m:r>
                                          <m:r>
                                            <a:rPr lang="en-US" altLang="ko-KR" sz="1200" b="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altLang="ko-KR" sz="1200" b="0" i="1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n-US" altLang="ko-KR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200" b="0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200" b="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altLang="ko-KR" sz="1200" b="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200" b="0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200" b="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r>
                                <a:rPr lang="en-US" altLang="ko-KR" sz="1200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altLang="ko-KR" sz="1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ko-KR" sz="1200" b="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altLang="ko-KR" sz="1200" b="0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altLang="ko-KR" sz="1200" b="0" i="1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sup>
                                <m:e>
                                  <m:r>
                                    <a:rPr lang="en-US" altLang="ko-KR" sz="1200" b="0" i="1">
                                      <a:latin typeface="Cambria Math" panose="02040503050406030204" pitchFamily="18" charset="0"/>
                                    </a:rPr>
                                    <m:t>𝑅𝑒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ko-KR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en-US" altLang="ko-KR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ctrlPr>
                                                <a:rPr lang="en-US" altLang="ko-KR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ko-KR" sz="1200" b="0" i="1">
                                                  <a:latin typeface="Cambria Math" panose="02040503050406030204" pitchFamily="18" charset="0"/>
                                                </a:rPr>
                                                <m:t>𝑝𝑀</m:t>
                                              </m:r>
                                              <m:r>
                                                <a:rPr lang="en-US" altLang="ko-KR" sz="1200" b="0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altLang="ko-KR" sz="1200" b="0" i="1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</m:d>
                                          <m:sSub>
                                            <m:sSubPr>
                                              <m:ctrlPr>
                                                <a:rPr lang="en-US" altLang="ko-KR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ko-KR" sz="1200" b="0" i="1"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sz="1200" b="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ko-KR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ko-KR" sz="1200" b="0" i="1"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sz="1200" b="0" i="1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altLang="ko-KR" sz="1200" b="0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  <m:d>
                                        <m:dPr>
                                          <m:ctrlPr>
                                            <a:rPr lang="en-US" altLang="ko-KR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ctrlPr>
                                                <a:rPr lang="en-US" altLang="ko-KR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ko-KR" sz="1200" b="0" i="1">
                                                  <a:latin typeface="Cambria Math" panose="02040503050406030204" pitchFamily="18" charset="0"/>
                                                </a:rPr>
                                                <m:t>𝑝𝑀</m:t>
                                              </m:r>
                                              <m:r>
                                                <a:rPr lang="en-US" altLang="ko-KR" sz="1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altLang="ko-KR" sz="1200" b="0" i="1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</m:d>
                                          <m:sSub>
                                            <m:sSubPr>
                                              <m:ctrlPr>
                                                <a:rPr lang="en-US" altLang="ko-KR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ko-KR" sz="1200" b="0" i="1"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sz="1200" b="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ko-KR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ko-KR" sz="1200" b="0" i="1"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sz="1200" b="0" i="1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d>
                      <m:r>
                        <m:rPr>
                          <m:brk m:alnAt="2"/>
                          <m:aln/>
                        </m:rP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altLang="ko-KR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200" b="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altLang="ko-KR" sz="1200" b="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ko-KR" sz="1200" b="0" i="1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altLang="ko-KR" sz="1200" b="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ko-KR" sz="1200" b="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ko-KR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200" b="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ko-KR" sz="1200" b="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200" b="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altLang="ko-KR" sz="1200" b="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altLang="ko-KR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ko-KR" sz="1200">
                              <a:latin typeface="Cambria Math" panose="02040503050406030204" pitchFamily="18" charset="0"/>
                            </a:rPr>
                            <m:t>Re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altLang="ko-KR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2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altLang="ko-KR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ko-KR" sz="12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ko-KR" sz="12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ko-KR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ko-KR" sz="12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n-US" altLang="ko-KR" sz="1200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  <m:d>
                                <m:dPr>
                                  <m:ctrlPr>
                                    <a:rPr lang="en-US" altLang="ko-K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altLang="ko-KR" sz="1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  <m:r>
                                        <a:rPr lang="en-US" altLang="ko-KR" sz="120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altLang="ko-KR" sz="120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altLang="ko-KR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ko-KR" sz="12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ko-KR" sz="12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ko-KR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ko-KR" sz="12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ko-KR" sz="1200">
                              <a:latin typeface="Cambria Math" panose="02040503050406030204" pitchFamily="18" charset="0"/>
                            </a:rPr>
                            <m:t>Re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altLang="ko-KR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altLang="ko-KR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2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ko-KR" sz="12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altLang="ko-KR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ko-KR" sz="12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ko-KR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ko-KR" sz="12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n-US" altLang="ko-KR" sz="1200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  <m:d>
                                <m:dPr>
                                  <m:ctrlPr>
                                    <a:rPr lang="en-US" altLang="ko-KR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altLang="ko-KR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2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ko-KR" sz="12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altLang="ko-KR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ko-KR" sz="12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ko-KR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ko-KR" sz="12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altLang="ko-KR" sz="1200" b="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C8244D8-9E9A-2845-F340-707C09A25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115" y="1452945"/>
                <a:ext cx="8268766" cy="966675"/>
              </a:xfrm>
              <a:prstGeom prst="rect">
                <a:avLst/>
              </a:prstGeom>
              <a:blipFill>
                <a:blip r:embed="rId10"/>
                <a:stretch>
                  <a:fillRect b="-251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5C2FED3-78C8-D98E-DA86-49F267B17B2B}"/>
                  </a:ext>
                </a:extLst>
              </p:cNvPr>
              <p:cNvSpPr txBox="1"/>
              <p:nvPr/>
            </p:nvSpPr>
            <p:spPr>
              <a:xfrm>
                <a:off x="4774721" y="2462523"/>
                <a:ext cx="6705264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ko-KR" sz="1200" dirty="0">
                    <a:cs typeface="Times New Roman" panose="02020603050405020304" pitchFamily="18" charset="0"/>
                  </a:rPr>
                  <a:t> synchrotron frequency,</a:t>
                </a:r>
                <a14:m>
                  <m:oMath xmlns:m="http://schemas.openxmlformats.org/officeDocument/2006/math">
                    <m:r>
                      <a:rPr lang="en-US" altLang="ko-KR" sz="12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ko-KR" sz="1200" dirty="0">
                    <a:cs typeface="Times New Roman" panose="02020603050405020304" pitchFamily="18" charset="0"/>
                  </a:rPr>
                  <a:t> </a:t>
                </a:r>
                <a:r>
                  <a:rPr lang="en-US" altLang="ko-KR" sz="1200" dirty="0" err="1">
                    <a:cs typeface="Times New Roman" panose="02020603050405020304" pitchFamily="18" charset="0"/>
                  </a:rPr>
                  <a:t>multibunch</a:t>
                </a:r>
                <a:r>
                  <a:rPr lang="en-US" altLang="ko-KR" sz="1200" dirty="0">
                    <a:cs typeface="Times New Roman" panose="02020603050405020304" pitchFamily="18" charset="0"/>
                  </a:rPr>
                  <a:t> mode,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ko-KR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sz="1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altLang="ko-KR" sz="1200" dirty="0">
                    <a:cs typeface="Times New Roman" panose="02020603050405020304" pitchFamily="18" charset="0"/>
                  </a:rPr>
                  <a:t> revolution frequency,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ko-KR" sz="1200" dirty="0">
                    <a:cs typeface="Times New Roman" panose="02020603050405020304" pitchFamily="18" charset="0"/>
                  </a:rPr>
                  <a:t>: synchrotron tune 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5C2FED3-78C8-D98E-DA86-49F267B17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721" y="2462523"/>
                <a:ext cx="6705264" cy="276999"/>
              </a:xfrm>
              <a:prstGeom prst="rect">
                <a:avLst/>
              </a:prstGeom>
              <a:blipFill>
                <a:blip r:embed="rId11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5160620-D601-B1EE-677B-AB20B3D042EB}"/>
                  </a:ext>
                </a:extLst>
              </p:cNvPr>
              <p:cNvSpPr txBox="1"/>
              <p:nvPr/>
            </p:nvSpPr>
            <p:spPr>
              <a:xfrm>
                <a:off x="4387822" y="3016596"/>
                <a:ext cx="795657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ko-KR" sz="1600" dirty="0"/>
                  <a:t>Off-momentum particles have different frequencies </a:t>
                </a:r>
                <a:br>
                  <a:rPr lang="en-US" altLang="ko-KR" sz="1600" dirty="0"/>
                </a:b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ko-KR" altLang="en-US" sz="1600" dirty="0"/>
                  <a:t> </a:t>
                </a:r>
                <a:r>
                  <a:rPr lang="en-US" altLang="ko-KR" sz="1600" dirty="0"/>
                  <a:t>Different energy loss due to cavity impedance </a:t>
                </a:r>
                <a:br>
                  <a:rPr lang="en-US" altLang="ko-KR" sz="1600" dirty="0"/>
                </a:br>
                <a14:m>
                  <m:oMath xmlns:m="http://schemas.openxmlformats.org/officeDocument/2006/math">
                    <m:r>
                      <a:rPr lang="en-US" altLang="ko-KR" sz="16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ko-KR" altLang="en-US" sz="1600" dirty="0"/>
                  <a:t> </a:t>
                </a:r>
                <a:r>
                  <a:rPr lang="en-US" altLang="ko-KR" sz="1600" dirty="0"/>
                  <a:t>Results in either amplitude growth or damping, depending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600" b="0" i="0" smtClean="0">
                        <a:latin typeface="Cambria Math" panose="02040503050406030204" pitchFamily="18" charset="0"/>
                      </a:rPr>
                      <m:t>tan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ko-KR" altLang="en-US" sz="1600" dirty="0"/>
                  <a:t> </a:t>
                </a:r>
                <a:r>
                  <a:rPr lang="en-US" altLang="ko-KR" sz="1600" dirty="0"/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600" b="0" i="0" smtClean="0">
                            <a:latin typeface="Cambria Math" panose="02040503050406030204" pitchFamily="18" charset="0"/>
                          </a:rPr>
                          <m:t>rf</m:t>
                        </m:r>
                      </m:sub>
                    </m:sSub>
                  </m:oMath>
                </a14:m>
                <a:endParaRPr lang="en-US" altLang="ko-KR" sz="16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5160620-D601-B1EE-677B-AB20B3D04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822" y="3016596"/>
                <a:ext cx="7956577" cy="830997"/>
              </a:xfrm>
              <a:prstGeom prst="rect">
                <a:avLst/>
              </a:prstGeom>
              <a:blipFill>
                <a:blip r:embed="rId12"/>
                <a:stretch>
                  <a:fillRect l="-307" t="-2206" b="-882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1202BA0-5F13-D58C-E922-A7CD90886601}"/>
                  </a:ext>
                </a:extLst>
              </p:cNvPr>
              <p:cNvSpPr txBox="1"/>
              <p:nvPr/>
            </p:nvSpPr>
            <p:spPr>
              <a:xfrm>
                <a:off x="671580" y="4319527"/>
                <a:ext cx="11070810" cy="1955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ko-KR" sz="1600" dirty="0"/>
                  <a:t>Considering both the main RF and the harmonic cavity, impedance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600">
                        <a:latin typeface="Cambria Math" panose="02040503050406030204" pitchFamily="18" charset="0"/>
                      </a:rPr>
                      <m:t>Z</m:t>
                    </m:r>
                  </m:oMath>
                </a14:m>
                <a:r>
                  <a:rPr lang="en-US" altLang="ko-KR" sz="1600" dirty="0"/>
                  <a:t> is given by :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en-US" altLang="ko-KR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400" smtClean="0"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latin typeface="Cambria Math" panose="02040503050406030204" pitchFamily="18" charset="0"/>
                            </a:rPr>
                            <m:t>main</m:t>
                          </m:r>
                        </m:sub>
                      </m:sSub>
                      <m: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latin typeface="Cambria Math" panose="02040503050406030204" pitchFamily="18" charset="0"/>
                            </a:rPr>
                            <m:t>HHC</m:t>
                          </m:r>
                        </m:sub>
                      </m:sSub>
                      <m: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1400" b="0" i="0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 sz="1400" b="0" i="0" smtClean="0">
                                  <a:latin typeface="Cambria Math" panose="02040503050406030204" pitchFamily="18" charset="0"/>
                                </a:rPr>
                                <m:t>main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 sz="1400" b="0" i="0" smtClean="0">
                                  <a:latin typeface="Cambria Math" panose="02040503050406030204" pitchFamily="18" charset="0"/>
                                </a:rPr>
                                <m:t>main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400" b="0" i="0" smtClean="0">
                                          <a:latin typeface="Cambria Math" panose="02040503050406030204" pitchFamily="18" charset="0"/>
                                        </a:rPr>
                                        <m:t>main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den>
                              </m:f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400">
                                          <a:latin typeface="Cambria Math" panose="02040503050406030204" pitchFamily="18" charset="0"/>
                                        </a:rPr>
                                        <m:t>main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140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 sz="1400" b="0" i="0" smtClean="0">
                                  <a:latin typeface="Cambria Math" panose="02040503050406030204" pitchFamily="18" charset="0"/>
                                </a:rPr>
                                <m:t>HHC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 sz="1400" b="0" i="0" smtClean="0">
                                  <a:latin typeface="Cambria Math" panose="02040503050406030204" pitchFamily="18" charset="0"/>
                                </a:rPr>
                                <m:t>HHC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400" b="0" i="0" smtClean="0">
                                          <a:latin typeface="Cambria Math" panose="02040503050406030204" pitchFamily="18" charset="0"/>
                                        </a:rPr>
                                        <m:t>HHC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den>
                              </m:f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400" b="0" i="0" smtClean="0">
                                          <a:latin typeface="Cambria Math" panose="02040503050406030204" pitchFamily="18" charset="0"/>
                                        </a:rPr>
                                        <m:t>HHC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US" altLang="ko-KR" sz="1400" b="0" dirty="0"/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en-US" altLang="ko-KR" sz="1600" dirty="0"/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ko-KR" sz="1600" dirty="0"/>
                  <a:t>The tuning angle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altLang="ko-KR" sz="1600" dirty="0"/>
                  <a:t> of the harmonic cavity is typically larger than 0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ko-KR" sz="1600" dirty="0"/>
                  <a:t> Growth condition</a:t>
                </a:r>
                <a:endParaRPr lang="ko-KR" altLang="en-US" sz="1600" dirty="0"/>
              </a:p>
              <a:p>
                <a:endParaRPr lang="ko-KR" altLang="en-US" sz="16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1202BA0-5F13-D58C-E922-A7CD908866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80" y="4319527"/>
                <a:ext cx="11070810" cy="1955728"/>
              </a:xfrm>
              <a:prstGeom prst="rect">
                <a:avLst/>
              </a:prstGeom>
              <a:blipFill>
                <a:blip r:embed="rId13"/>
                <a:stretch>
                  <a:fillRect l="-220" t="-93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6579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EA125-A613-FAB5-0A79-A2171A3BB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1204A3-1D35-471A-1406-EE2D269D6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b="1" dirty="0">
                <a:cs typeface="Times New Roman" panose="02020603050405020304" pitchFamily="18" charset="0"/>
              </a:rPr>
              <a:t>Analysis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7B5374CF-2F1B-59A9-2386-ED7A39249A43}"/>
              </a:ext>
            </a:extLst>
          </p:cNvPr>
          <p:cNvSpPr txBox="1">
            <a:spLocks/>
          </p:cNvSpPr>
          <p:nvPr/>
        </p:nvSpPr>
        <p:spPr>
          <a:xfrm>
            <a:off x="11133984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4</a:t>
            </a:fld>
            <a:endParaRPr lang="ko-KR" altLang="en-US" sz="1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075C77-617C-D328-67C6-6CF56F82BB2F}"/>
              </a:ext>
            </a:extLst>
          </p:cNvPr>
          <p:cNvSpPr txBox="1"/>
          <p:nvPr/>
        </p:nvSpPr>
        <p:spPr>
          <a:xfrm>
            <a:off x="854577" y="1017905"/>
            <a:ext cx="22675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b="1" dirty="0">
                <a:solidFill>
                  <a:schemeClr val="tx1"/>
                </a:solidFill>
                <a:cs typeface="Times New Roman" panose="02020603050405020304" pitchFamily="18" charset="0"/>
              </a:rPr>
              <a:t>Main RF cavity </a:t>
            </a:r>
            <a:endParaRPr lang="ko-KR" altLang="en-US" sz="16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7F97F0-673B-A6D9-9E9B-D54ADC6E6162}"/>
              </a:ext>
            </a:extLst>
          </p:cNvPr>
          <p:cNvSpPr txBox="1"/>
          <p:nvPr/>
        </p:nvSpPr>
        <p:spPr>
          <a:xfrm>
            <a:off x="854577" y="3799755"/>
            <a:ext cx="36956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b="1" dirty="0">
                <a:solidFill>
                  <a:schemeClr val="tx1"/>
                </a:solidFill>
                <a:cs typeface="Times New Roman" panose="02020603050405020304" pitchFamily="18" charset="0"/>
              </a:rPr>
              <a:t>Higher harmonic cavit</a:t>
            </a:r>
            <a:r>
              <a:rPr lang="en-US" altLang="ko-KR" sz="1600" b="1" dirty="0">
                <a:cs typeface="Times New Roman" panose="02020603050405020304" pitchFamily="18" charset="0"/>
              </a:rPr>
              <a:t>y (HHC)</a:t>
            </a:r>
            <a:endParaRPr lang="ko-KR" altLang="en-US" sz="16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152150-F215-B954-5A6B-0A11B934A587}"/>
                  </a:ext>
                </a:extLst>
              </p:cNvPr>
              <p:cNvSpPr txBox="1"/>
              <p:nvPr/>
            </p:nvSpPr>
            <p:spPr>
              <a:xfrm>
                <a:off x="854577" y="1374271"/>
                <a:ext cx="321163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sz="16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Coupling beta (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en-US" altLang="ko-K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)=4.</m:t>
                    </m:r>
                  </m:oMath>
                </a14:m>
                <a:r>
                  <a:rPr lang="en-US" altLang="ko-KR" sz="16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58</a:t>
                </a:r>
              </a:p>
              <a:p>
                <a:r>
                  <a:rPr lang="en-US" altLang="ko-KR" sz="1600" dirty="0">
                    <a:cs typeface="Times New Roman" panose="02020603050405020304" pitchFamily="18" charset="0"/>
                  </a:rPr>
                  <a:t>Beam current = 400 mA</a:t>
                </a:r>
              </a:p>
              <a:p>
                <a:r>
                  <a:rPr lang="en-US" altLang="ko-KR" sz="1600" dirty="0">
                    <a:cs typeface="Times New Roman" panose="02020603050405020304" pitchFamily="18" charset="0"/>
                  </a:rPr>
                  <a:t>Number of cavity = 12</a:t>
                </a:r>
                <a:endParaRPr lang="ko-KR" altLang="en-US" sz="160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152150-F215-B954-5A6B-0A11B934A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577" y="1374271"/>
                <a:ext cx="3211638" cy="830997"/>
              </a:xfrm>
              <a:prstGeom prst="rect">
                <a:avLst/>
              </a:prstGeom>
              <a:blipFill>
                <a:blip r:embed="rId2"/>
                <a:stretch>
                  <a:fillRect l="-949" t="-2190" b="-80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D8DCF3F-DADB-D558-CCC1-7F813A113F00}"/>
                  </a:ext>
                </a:extLst>
              </p:cNvPr>
              <p:cNvSpPr txBox="1"/>
              <p:nvPr/>
            </p:nvSpPr>
            <p:spPr>
              <a:xfrm>
                <a:off x="854577" y="4277789"/>
                <a:ext cx="321163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sz="16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Coupling beta (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en-US" altLang="ko-K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)=1</m:t>
                    </m:r>
                  </m:oMath>
                </a14:m>
                <a:endParaRPr lang="en-US" altLang="ko-KR" sz="160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r>
                  <a:rPr lang="en-US" altLang="ko-KR" sz="1600" dirty="0">
                    <a:cs typeface="Times New Roman" panose="02020603050405020304" pitchFamily="18" charset="0"/>
                  </a:rPr>
                  <a:t>Beam current = 400 mA</a:t>
                </a:r>
              </a:p>
              <a:p>
                <a:r>
                  <a:rPr lang="en-US" altLang="ko-KR" sz="1600" dirty="0">
                    <a:cs typeface="Times New Roman" panose="02020603050405020304" pitchFamily="18" charset="0"/>
                  </a:rPr>
                  <a:t>Number of cavity = 7</a:t>
                </a:r>
                <a:endParaRPr lang="ko-KR" altLang="en-US" sz="1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D8DCF3F-DADB-D558-CCC1-7F813A113F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577" y="4277789"/>
                <a:ext cx="3211638" cy="830997"/>
              </a:xfrm>
              <a:prstGeom prst="rect">
                <a:avLst/>
              </a:prstGeom>
              <a:blipFill>
                <a:blip r:embed="rId3"/>
                <a:stretch>
                  <a:fillRect l="-949" t="-2206" b="-882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그림 25" descr="텍스트, 도표, 라인, 그래프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F52617ED-F964-2355-521A-DCD5371A33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309" y="903773"/>
            <a:ext cx="3600000" cy="2698971"/>
          </a:xfrm>
          <a:prstGeom prst="rect">
            <a:avLst/>
          </a:prstGeom>
        </p:spPr>
      </p:pic>
      <p:pic>
        <p:nvPicPr>
          <p:cNvPr id="27" name="그림 26" descr="텍스트, 도표, 라인, 그래프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8510C0E1-24EC-F5DC-C33F-7BB6118D09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640" y="918798"/>
            <a:ext cx="3600000" cy="2698971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E32609AE-400B-4A1E-7F25-5FA8E4E97F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6343" y="3799755"/>
            <a:ext cx="3600000" cy="2678366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FBADB92E-5429-3DFE-DC56-6E7D7C4081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7640" y="3799755"/>
            <a:ext cx="3600000" cy="2714251"/>
          </a:xfrm>
          <a:prstGeom prst="rect">
            <a:avLst/>
          </a:prstGeom>
        </p:spPr>
      </p:pic>
      <p:cxnSp>
        <p:nvCxnSpPr>
          <p:cNvPr id="39" name="직선 화살표 연결선 38">
            <a:extLst>
              <a:ext uri="{FF2B5EF4-FFF2-40B4-BE49-F238E27FC236}">
                <a16:creationId xmlns:a16="http://schemas.microsoft.com/office/drawing/2014/main" id="{C9FDC197-E47C-6CE6-AA27-2AEE1E1CD899}"/>
              </a:ext>
            </a:extLst>
          </p:cNvPr>
          <p:cNvCxnSpPr>
            <a:cxnSpLocks/>
          </p:cNvCxnSpPr>
          <p:nvPr/>
        </p:nvCxnSpPr>
        <p:spPr>
          <a:xfrm>
            <a:off x="9664811" y="2281862"/>
            <a:ext cx="0" cy="329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3F5AA66A-4C5A-1F85-BA92-F6BA9B0DE82A}"/>
              </a:ext>
            </a:extLst>
          </p:cNvPr>
          <p:cNvSpPr txBox="1"/>
          <p:nvPr/>
        </p:nvSpPr>
        <p:spPr>
          <a:xfrm>
            <a:off x="8899746" y="1902256"/>
            <a:ext cx="159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b="1" dirty="0"/>
              <a:t>Max. Coupler</a:t>
            </a:r>
            <a:endParaRPr lang="ko-KR" altLang="en-US" sz="1800" b="1" dirty="0"/>
          </a:p>
        </p:txBody>
      </p:sp>
      <p:cxnSp>
        <p:nvCxnSpPr>
          <p:cNvPr id="41" name="직선 화살표 연결선 40">
            <a:extLst>
              <a:ext uri="{FF2B5EF4-FFF2-40B4-BE49-F238E27FC236}">
                <a16:creationId xmlns:a16="http://schemas.microsoft.com/office/drawing/2014/main" id="{F4E2C1BF-0F49-4CC4-DB95-4CFAB14FC6D9}"/>
              </a:ext>
            </a:extLst>
          </p:cNvPr>
          <p:cNvCxnSpPr>
            <a:cxnSpLocks/>
          </p:cNvCxnSpPr>
          <p:nvPr/>
        </p:nvCxnSpPr>
        <p:spPr>
          <a:xfrm>
            <a:off x="9485901" y="5311865"/>
            <a:ext cx="0" cy="329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A4D9D989-A3BA-22E5-916E-54503B811919}"/>
              </a:ext>
            </a:extLst>
          </p:cNvPr>
          <p:cNvSpPr txBox="1"/>
          <p:nvPr/>
        </p:nvSpPr>
        <p:spPr>
          <a:xfrm>
            <a:off x="8787258" y="4935571"/>
            <a:ext cx="1397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b="1" dirty="0"/>
              <a:t>SSPA power</a:t>
            </a:r>
            <a:endParaRPr lang="ko-KR" altLang="en-US" sz="1800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26FE671-4D9D-6E10-BA38-3706B3DA7923}"/>
              </a:ext>
            </a:extLst>
          </p:cNvPr>
          <p:cNvSpPr txBox="1"/>
          <p:nvPr/>
        </p:nvSpPr>
        <p:spPr>
          <a:xfrm>
            <a:off x="2998656" y="714163"/>
            <a:ext cx="89179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cs typeface="Times New Roman" panose="02020603050405020304" pitchFamily="18" charset="0"/>
              </a:rPr>
              <a:t>Single cavity required generator power depending on tuning frequency</a:t>
            </a:r>
            <a:endParaRPr lang="ko-KR" altLang="en-US" sz="1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4836CE9-CC06-3C54-33CA-372BE35D4178}"/>
                  </a:ext>
                </a:extLst>
              </p:cNvPr>
              <p:cNvSpPr txBox="1"/>
              <p:nvPr/>
            </p:nvSpPr>
            <p:spPr>
              <a:xfrm>
                <a:off x="-189661" y="5426518"/>
                <a:ext cx="4356015" cy="5277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=14000,  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=86⋅7=219</m:t>
                      </m:r>
                      <m: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altLang="ko-KR" sz="14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4836CE9-CC06-3C54-33CA-372BE35D4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9661" y="5426518"/>
                <a:ext cx="4356015" cy="527709"/>
              </a:xfrm>
              <a:prstGeom prst="rect">
                <a:avLst/>
              </a:prstGeom>
              <a:blipFill>
                <a:blip r:embed="rId8"/>
                <a:stretch>
                  <a:fillRect b="-574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직사각형 6">
            <a:extLst>
              <a:ext uri="{FF2B5EF4-FFF2-40B4-BE49-F238E27FC236}">
                <a16:creationId xmlns:a16="http://schemas.microsoft.com/office/drawing/2014/main" id="{1D12BB57-7B0D-1B78-77F9-6761D9332FBD}"/>
              </a:ext>
            </a:extLst>
          </p:cNvPr>
          <p:cNvSpPr/>
          <p:nvPr/>
        </p:nvSpPr>
        <p:spPr>
          <a:xfrm>
            <a:off x="5386437" y="2908701"/>
            <a:ext cx="709564" cy="307777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AD700767-2ABB-84E3-57C8-87922B397814}"/>
              </a:ext>
            </a:extLst>
          </p:cNvPr>
          <p:cNvSpPr/>
          <p:nvPr/>
        </p:nvSpPr>
        <p:spPr>
          <a:xfrm>
            <a:off x="7457639" y="1011445"/>
            <a:ext cx="3396163" cy="2621349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8D3B7657-9FE4-5D30-5DF3-0C6F818F06FE}"/>
              </a:ext>
            </a:extLst>
          </p:cNvPr>
          <p:cNvCxnSpPr>
            <a:stCxn id="7" idx="3"/>
            <a:endCxn id="27" idx="1"/>
          </p:cNvCxnSpPr>
          <p:nvPr/>
        </p:nvCxnSpPr>
        <p:spPr>
          <a:xfrm flipV="1">
            <a:off x="6096001" y="2268284"/>
            <a:ext cx="1361639" cy="79430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A4DDD27-D538-4A36-5791-A8DC678D3BEF}"/>
              </a:ext>
            </a:extLst>
          </p:cNvPr>
          <p:cNvSpPr/>
          <p:nvPr/>
        </p:nvSpPr>
        <p:spPr>
          <a:xfrm>
            <a:off x="5845725" y="5741671"/>
            <a:ext cx="709564" cy="307777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BE077E84-032C-E9A6-57A9-8CD778B6B65C}"/>
              </a:ext>
            </a:extLst>
          </p:cNvPr>
          <p:cNvSpPr/>
          <p:nvPr/>
        </p:nvSpPr>
        <p:spPr>
          <a:xfrm>
            <a:off x="7401652" y="3775773"/>
            <a:ext cx="3695648" cy="2738233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EB428E7D-1385-F438-F9CA-5826ACEC342F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 flipV="1">
            <a:off x="6555289" y="5144890"/>
            <a:ext cx="846363" cy="75067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526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02EF95-4BA8-933A-5E43-58D9DA29A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F8B8FB2-073A-0D13-3DBB-22067E572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b="1" dirty="0">
                <a:cs typeface="Times New Roman" panose="02020603050405020304" pitchFamily="18" charset="0"/>
              </a:rPr>
              <a:t>Analysis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E9795ED1-AAC8-9DE9-6B16-91873162E05B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5</a:t>
            </a:fld>
            <a:endParaRPr lang="ko-KR" altLang="en-US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표 6">
                <a:extLst>
                  <a:ext uri="{FF2B5EF4-FFF2-40B4-BE49-F238E27FC236}">
                    <a16:creationId xmlns:a16="http://schemas.microsoft.com/office/drawing/2014/main" id="{319C09AF-D4C7-B5DA-10D3-20E11B2A7D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4740936"/>
                  </p:ext>
                </p:extLst>
              </p:nvPr>
            </p:nvGraphicFramePr>
            <p:xfrm>
              <a:off x="310710" y="779093"/>
              <a:ext cx="4637071" cy="2942463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2113076">
                      <a:extLst>
                        <a:ext uri="{9D8B030D-6E8A-4147-A177-3AD203B41FA5}">
                          <a16:colId xmlns:a16="http://schemas.microsoft.com/office/drawing/2014/main" val="1339284395"/>
                        </a:ext>
                      </a:extLst>
                    </a:gridCol>
                    <a:gridCol w="1228985">
                      <a:extLst>
                        <a:ext uri="{9D8B030D-6E8A-4147-A177-3AD203B41FA5}">
                          <a16:colId xmlns:a16="http://schemas.microsoft.com/office/drawing/2014/main" val="3176276723"/>
                        </a:ext>
                      </a:extLst>
                    </a:gridCol>
                    <a:gridCol w="1295010">
                      <a:extLst>
                        <a:ext uri="{9D8B030D-6E8A-4147-A177-3AD203B41FA5}">
                          <a16:colId xmlns:a16="http://schemas.microsoft.com/office/drawing/2014/main" val="1224450239"/>
                        </a:ext>
                      </a:extLst>
                    </a:gridCol>
                  </a:tblGrid>
                  <a:tr h="232042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Name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Main RF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HHC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0905309"/>
                      </a:ext>
                    </a:extLst>
                  </a:tr>
                  <a:tr h="232042">
                    <a:tc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Total voltage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4.24 MV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1.22 MV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0413280"/>
                      </a:ext>
                    </a:extLst>
                  </a:tr>
                  <a:tr h="232042">
                    <a:tc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Phase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147.33 degree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347.93 degree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2629979"/>
                      </a:ext>
                    </a:extLst>
                  </a:tr>
                  <a:tr h="232042">
                    <a:tc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Number of cavity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12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7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55474994"/>
                      </a:ext>
                    </a:extLst>
                  </a:tr>
                  <a:tr h="232042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 xmlns:m="http://schemas.openxmlformats.org/officeDocument/2006/math"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oMath>
                          </a14:m>
                          <a:r>
                            <a:rPr lang="ko-KR" altLang="en-US" sz="1200" dirty="0"/>
                            <a:t> </a:t>
                          </a:r>
                          <a:r>
                            <a:rPr lang="en-US" altLang="ko-KR" sz="1200" dirty="0"/>
                            <a:t>(Coupling beta)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4.58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6226777"/>
                      </a:ext>
                    </a:extLst>
                  </a:tr>
                  <a:tr h="232042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ko-KR" sz="12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200" b="0" i="0" smtClean="0"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ko-KR" sz="1200" b="0" i="0" smtClean="0">
                                      <a:latin typeface="Cambria Math" panose="02040503050406030204" pitchFamily="18" charset="0"/>
                                    </a:rPr>
                                    <m:t>opt</m:t>
                                  </m:r>
                                </m:sub>
                              </m:sSub>
                            </m:oMath>
                          </a14:m>
                          <a:r>
                            <a:rPr lang="ko-KR" altLang="en-US" sz="1200" i="0" dirty="0"/>
                            <a:t> </a:t>
                          </a:r>
                          <a:r>
                            <a:rPr lang="en-US" altLang="ko-KR" sz="1200" dirty="0"/>
                            <a:t>(Optimal detuning freq.)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-54.23 kHz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294.19 kHz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3848758"/>
                      </a:ext>
                    </a:extLst>
                  </a:tr>
                  <a:tr h="232042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Feasible operation detuning freq. range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-104.5 ~ -8.3 kHz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171 ~ 407 kHz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7338143"/>
                      </a:ext>
                    </a:extLst>
                  </a:tr>
                  <a:tr h="232042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Beam current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400 mA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6682001"/>
                      </a:ext>
                    </a:extLst>
                  </a:tr>
                  <a:tr h="232042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Longitudinal damping rate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147.5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200" b="0" i="0" smtClean="0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en-US" altLang="ko-KR" sz="1200" b="0" i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ko-KR" altLang="en-US" sz="1200" i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4387518"/>
                      </a:ext>
                    </a:extLst>
                  </a:tr>
                  <a:tr h="232042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Ideal bunch lengthening factor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i="0" dirty="0"/>
                            <a:t>4</a:t>
                          </a:r>
                          <a:endParaRPr lang="ko-KR" altLang="en-US" sz="1200" i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19950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표 6">
                <a:extLst>
                  <a:ext uri="{FF2B5EF4-FFF2-40B4-BE49-F238E27FC236}">
                    <a16:creationId xmlns:a16="http://schemas.microsoft.com/office/drawing/2014/main" id="{319C09AF-D4C7-B5DA-10D3-20E11B2A7D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4740936"/>
                  </p:ext>
                </p:extLst>
              </p:nvPr>
            </p:nvGraphicFramePr>
            <p:xfrm>
              <a:off x="310710" y="779093"/>
              <a:ext cx="4637071" cy="2942463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2113076">
                      <a:extLst>
                        <a:ext uri="{9D8B030D-6E8A-4147-A177-3AD203B41FA5}">
                          <a16:colId xmlns:a16="http://schemas.microsoft.com/office/drawing/2014/main" val="1339284395"/>
                        </a:ext>
                      </a:extLst>
                    </a:gridCol>
                    <a:gridCol w="1228985">
                      <a:extLst>
                        <a:ext uri="{9D8B030D-6E8A-4147-A177-3AD203B41FA5}">
                          <a16:colId xmlns:a16="http://schemas.microsoft.com/office/drawing/2014/main" val="3176276723"/>
                        </a:ext>
                      </a:extLst>
                    </a:gridCol>
                    <a:gridCol w="1295010">
                      <a:extLst>
                        <a:ext uri="{9D8B030D-6E8A-4147-A177-3AD203B41FA5}">
                          <a16:colId xmlns:a16="http://schemas.microsoft.com/office/drawing/2014/main" val="1224450239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Name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Main RF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HHC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090530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Total voltage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4.24 MV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1.22 MV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041328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Phase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147.33 degree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347.93 degree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262997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Number of cavity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12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7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5547499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t="-393478" r="-119885" b="-57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4.58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6226777"/>
                      </a:ext>
                    </a:extLst>
                  </a:tr>
                  <a:tr h="290703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t="-482979" r="-119885" b="-4638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-54.23 kHz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294.19 kHz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384875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Feasible operation detuning freq. range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-104.5 ~ -8.3 kHz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171 ~ 407 kHz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733814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Beam current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400 mA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668200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Longitudinal damping rate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l="-83614" t="-877778" r="-241" b="-11555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4387518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Ideal bunch lengthening factor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i="0" dirty="0"/>
                            <a:t>4</a:t>
                          </a:r>
                          <a:endParaRPr lang="ko-KR" altLang="en-US" sz="1200" i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199505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9F55DFA-6171-FF5F-97D5-ECC7F1182243}"/>
                  </a:ext>
                </a:extLst>
              </p:cNvPr>
              <p:cNvSpPr txBox="1"/>
              <p:nvPr/>
            </p:nvSpPr>
            <p:spPr>
              <a:xfrm>
                <a:off x="189561" y="4047582"/>
                <a:ext cx="4977425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ko-KR" sz="1400" dirty="0"/>
                  <a:t>Here, all analytical calculations were assumed uniform filling with 1332 bunches (No gap)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en-US" altLang="ko-KR" sz="1400" dirty="0"/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ko-KR" sz="1400" dirty="0"/>
                  <a:t>Black dots in figures indicate optimal detuning frequencies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en-US" altLang="ko-KR" sz="1400" dirty="0"/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ko-KR" altLang="en-US" sz="14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ko-KR" sz="1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400" dirty="0"/>
                  <a:t>is AC Robinson instability mode number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en-US" altLang="ko-KR" sz="1400" dirty="0"/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ko-KR" sz="1400" dirty="0"/>
                  <a:t>There is no stable solution in feasible operation detuning frequency ranges due to </a:t>
                </a:r>
                <a14:m>
                  <m:oMath xmlns:m="http://schemas.openxmlformats.org/officeDocument/2006/math">
                    <m:r>
                      <a:rPr lang="ko-KR" altLang="en-US" sz="1400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ko-KR" sz="1400" dirty="0"/>
                  <a:t> = 1, 2, 3, … .</a:t>
                </a:r>
                <a:endParaRPr lang="ko-KR" altLang="en-US" sz="1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9F55DFA-6171-FF5F-97D5-ECC7F11822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61" y="4047582"/>
                <a:ext cx="4977425" cy="2031325"/>
              </a:xfrm>
              <a:prstGeom prst="rect">
                <a:avLst/>
              </a:prstGeom>
              <a:blipFill>
                <a:blip r:embed="rId3"/>
                <a:stretch>
                  <a:fillRect l="-122" t="-601" b="-210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그림 9">
            <a:extLst>
              <a:ext uri="{FF2B5EF4-FFF2-40B4-BE49-F238E27FC236}">
                <a16:creationId xmlns:a16="http://schemas.microsoft.com/office/drawing/2014/main" id="{2FB643D0-E222-46B1-B2D3-96FDD928D4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2405" y="885949"/>
            <a:ext cx="3600000" cy="2834306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25B2751B-E259-4521-E8B5-843CF5A214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69426" y="823563"/>
            <a:ext cx="3600000" cy="2919435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F6E07559-E212-6107-9CBF-508E54BD31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2000" y="3721556"/>
            <a:ext cx="3600000" cy="2888812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E1BEEF27-5E6B-6A85-6804-CA9C9CCBEA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92000" y="3727122"/>
            <a:ext cx="3600000" cy="2934992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68B3FE88-CF43-257E-F7EC-B0BF6EF3FD3B}"/>
              </a:ext>
            </a:extLst>
          </p:cNvPr>
          <p:cNvSpPr/>
          <p:nvPr/>
        </p:nvSpPr>
        <p:spPr>
          <a:xfrm>
            <a:off x="5023181" y="3778178"/>
            <a:ext cx="7168819" cy="2883936"/>
          </a:xfrm>
          <a:prstGeom prst="rect">
            <a:avLst/>
          </a:prstGeom>
          <a:noFill/>
          <a:ln w="571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74A6DF-BB8A-161F-A593-72DBE0C9C773}"/>
              </a:ext>
            </a:extLst>
          </p:cNvPr>
          <p:cNvSpPr txBox="1"/>
          <p:nvPr/>
        </p:nvSpPr>
        <p:spPr>
          <a:xfrm rot="20036231">
            <a:off x="5071942" y="1514915"/>
            <a:ext cx="178131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accent4">
                    <a:lumMod val="60000"/>
                    <a:lumOff val="4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STABLE!!</a:t>
            </a:r>
            <a:endParaRPr lang="ko-KR" altLang="en-US" dirty="0">
              <a:solidFill>
                <a:schemeClr val="accent4">
                  <a:lumMod val="60000"/>
                  <a:lumOff val="4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EF9720-5F71-3E47-BABC-88A47D73B9EE}"/>
              </a:ext>
            </a:extLst>
          </p:cNvPr>
          <p:cNvSpPr txBox="1"/>
          <p:nvPr/>
        </p:nvSpPr>
        <p:spPr>
          <a:xfrm rot="20036231">
            <a:off x="10092634" y="1609394"/>
            <a:ext cx="178131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accent4">
                    <a:lumMod val="60000"/>
                    <a:lumOff val="4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STABLE!!</a:t>
            </a:r>
            <a:endParaRPr lang="ko-KR" altLang="en-US" dirty="0">
              <a:solidFill>
                <a:schemeClr val="accent4">
                  <a:lumMod val="60000"/>
                  <a:lumOff val="4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4E68FD-166E-6DBC-04BF-CF5C164F26FA}"/>
              </a:ext>
            </a:extLst>
          </p:cNvPr>
          <p:cNvSpPr txBox="1"/>
          <p:nvPr/>
        </p:nvSpPr>
        <p:spPr>
          <a:xfrm rot="20036231">
            <a:off x="5071941" y="5213386"/>
            <a:ext cx="178131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UNSTABLE!!</a:t>
            </a:r>
            <a:endParaRPr lang="ko-KR" altLang="en-US" dirty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4029B6-D5CB-9657-802E-D340B772AB2C}"/>
              </a:ext>
            </a:extLst>
          </p:cNvPr>
          <p:cNvSpPr txBox="1"/>
          <p:nvPr/>
        </p:nvSpPr>
        <p:spPr>
          <a:xfrm rot="20036231">
            <a:off x="9593732" y="5213386"/>
            <a:ext cx="178131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UNSTABLE!!</a:t>
            </a:r>
            <a:endParaRPr lang="ko-KR" altLang="en-US" dirty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4371211-E003-F59B-D3D9-A756C31B317C}"/>
                  </a:ext>
                </a:extLst>
              </p:cNvPr>
              <p:cNvSpPr txBox="1"/>
              <p:nvPr/>
            </p:nvSpPr>
            <p:spPr>
              <a:xfrm>
                <a:off x="4740543" y="624893"/>
                <a:ext cx="74237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/>
                  <a:t>AC Robinson instability growth rate with different mode number (</a:t>
                </a:r>
                <a14:m>
                  <m:oMath xmlns:m="http://schemas.openxmlformats.org/officeDocument/2006/math">
                    <m:r>
                      <a:rPr lang="ko-KR" altLang="en-US" sz="1600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ko-KR" sz="1600" b="1" dirty="0"/>
                  <a:t>)</a:t>
                </a:r>
                <a:endParaRPr lang="ko-KR" altLang="en-US" sz="16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4371211-E003-F59B-D3D9-A756C31B3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543" y="624893"/>
                <a:ext cx="7423724" cy="338554"/>
              </a:xfrm>
              <a:prstGeom prst="rect">
                <a:avLst/>
              </a:prstGeom>
              <a:blipFill>
                <a:blip r:embed="rId8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2556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74B80-B134-AD2B-6E48-C4F0B3EF7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CA2316-9FA8-7A64-3D66-4FDF4F516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b="1" dirty="0">
                <a:cs typeface="Times New Roman" panose="02020603050405020304" pitchFamily="18" charset="0"/>
              </a:rPr>
              <a:t>Analysis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2700CF98-698D-BDDD-BA2E-3E1258FD6180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6</a:t>
            </a:fld>
            <a:endParaRPr lang="ko-KR" altLang="en-US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표 6">
                <a:extLst>
                  <a:ext uri="{FF2B5EF4-FFF2-40B4-BE49-F238E27FC236}">
                    <a16:creationId xmlns:a16="http://schemas.microsoft.com/office/drawing/2014/main" id="{A716B1CE-B32B-92C6-C0B5-5BE5C55EC3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430904"/>
                  </p:ext>
                </p:extLst>
              </p:nvPr>
            </p:nvGraphicFramePr>
            <p:xfrm>
              <a:off x="310710" y="779093"/>
              <a:ext cx="4637071" cy="274320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2113076">
                      <a:extLst>
                        <a:ext uri="{9D8B030D-6E8A-4147-A177-3AD203B41FA5}">
                          <a16:colId xmlns:a16="http://schemas.microsoft.com/office/drawing/2014/main" val="1339284395"/>
                        </a:ext>
                      </a:extLst>
                    </a:gridCol>
                    <a:gridCol w="1228985">
                      <a:extLst>
                        <a:ext uri="{9D8B030D-6E8A-4147-A177-3AD203B41FA5}">
                          <a16:colId xmlns:a16="http://schemas.microsoft.com/office/drawing/2014/main" val="3176276723"/>
                        </a:ext>
                      </a:extLst>
                    </a:gridCol>
                    <a:gridCol w="1295010">
                      <a:extLst>
                        <a:ext uri="{9D8B030D-6E8A-4147-A177-3AD203B41FA5}">
                          <a16:colId xmlns:a16="http://schemas.microsoft.com/office/drawing/2014/main" val="1224450239"/>
                        </a:ext>
                      </a:extLst>
                    </a:gridCol>
                  </a:tblGrid>
                  <a:tr h="232042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Name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Main RF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HHC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0905309"/>
                      </a:ext>
                    </a:extLst>
                  </a:tr>
                  <a:tr h="232042">
                    <a:tc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Total voltage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4.24 MV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1.22 MV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0413280"/>
                      </a:ext>
                    </a:extLst>
                  </a:tr>
                  <a:tr h="232042">
                    <a:tc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Phase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147.33 degree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347.93 degree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2629979"/>
                      </a:ext>
                    </a:extLst>
                  </a:tr>
                  <a:tr h="232042">
                    <a:tc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Number of cavity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12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7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55474994"/>
                      </a:ext>
                    </a:extLst>
                  </a:tr>
                  <a:tr h="232042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 xmlns:m="http://schemas.openxmlformats.org/officeDocument/2006/math"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oMath>
                          </a14:m>
                          <a:r>
                            <a:rPr lang="ko-KR" altLang="en-US" sz="1200" dirty="0"/>
                            <a:t> </a:t>
                          </a:r>
                          <a:r>
                            <a:rPr lang="en-US" altLang="ko-KR" sz="1200" dirty="0"/>
                            <a:t>(Coupling beta)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4.58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6226777"/>
                      </a:ext>
                    </a:extLst>
                  </a:tr>
                  <a:tr h="232042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ko-KR" sz="12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200" b="0" i="0" smtClean="0"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ko-KR" sz="1200" b="0" i="0" smtClean="0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sub>
                              </m:sSub>
                            </m:oMath>
                          </a14:m>
                          <a:r>
                            <a:rPr lang="ko-KR" altLang="en-US" sz="1200" i="0" dirty="0"/>
                            <a:t> </a:t>
                          </a:r>
                          <a:r>
                            <a:rPr lang="en-US" altLang="ko-KR" sz="1200" dirty="0"/>
                            <a:t>(Selected detuning freq.)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-54.23 kHz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25 kHz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3848758"/>
                      </a:ext>
                    </a:extLst>
                  </a:tr>
                  <a:tr h="232042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Required generator power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86 kW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1" dirty="0">
                              <a:solidFill>
                                <a:srgbClr val="FF0000"/>
                              </a:solidFill>
                            </a:rPr>
                            <a:t>79.2 kW</a:t>
                          </a:r>
                          <a:endParaRPr lang="ko-KR" altLang="en-US" sz="12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7338143"/>
                      </a:ext>
                    </a:extLst>
                  </a:tr>
                  <a:tr h="232042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Beam current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400 mA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6682001"/>
                      </a:ext>
                    </a:extLst>
                  </a:tr>
                  <a:tr h="232042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Longitudinal damping rate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147.5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200" b="0" i="0" smtClean="0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en-US" altLang="ko-KR" sz="1200" b="0" i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ko-KR" altLang="en-US" sz="1200" i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4387518"/>
                      </a:ext>
                    </a:extLst>
                  </a:tr>
                  <a:tr h="232042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Ideal bunch lengthening factor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i="0" dirty="0"/>
                            <a:t>4</a:t>
                          </a:r>
                          <a:endParaRPr lang="ko-KR" altLang="en-US" sz="1200" i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19950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표 6">
                <a:extLst>
                  <a:ext uri="{FF2B5EF4-FFF2-40B4-BE49-F238E27FC236}">
                    <a16:creationId xmlns:a16="http://schemas.microsoft.com/office/drawing/2014/main" id="{A716B1CE-B32B-92C6-C0B5-5BE5C55EC3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430904"/>
                  </p:ext>
                </p:extLst>
              </p:nvPr>
            </p:nvGraphicFramePr>
            <p:xfrm>
              <a:off x="310710" y="779093"/>
              <a:ext cx="4637071" cy="274320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2113076">
                      <a:extLst>
                        <a:ext uri="{9D8B030D-6E8A-4147-A177-3AD203B41FA5}">
                          <a16:colId xmlns:a16="http://schemas.microsoft.com/office/drawing/2014/main" val="1339284395"/>
                        </a:ext>
                      </a:extLst>
                    </a:gridCol>
                    <a:gridCol w="1228985">
                      <a:extLst>
                        <a:ext uri="{9D8B030D-6E8A-4147-A177-3AD203B41FA5}">
                          <a16:colId xmlns:a16="http://schemas.microsoft.com/office/drawing/2014/main" val="3176276723"/>
                        </a:ext>
                      </a:extLst>
                    </a:gridCol>
                    <a:gridCol w="1295010">
                      <a:extLst>
                        <a:ext uri="{9D8B030D-6E8A-4147-A177-3AD203B41FA5}">
                          <a16:colId xmlns:a16="http://schemas.microsoft.com/office/drawing/2014/main" val="1224450239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Name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Main RF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HHC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090530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Total voltage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4.24 MV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1.22 MV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041328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Phase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147.33 degree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347.93 degree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262997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Number of cavity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12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7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5547499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t="-393478" r="-119885" b="-50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4.58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6226777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t="-504444" r="-119885" b="-4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-54.23 kHz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25 kHz</a:t>
                          </a:r>
                          <a:endParaRPr lang="ko-KR" alt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3848758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Required generator power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86 kW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1" dirty="0">
                              <a:solidFill>
                                <a:srgbClr val="FF0000"/>
                              </a:solidFill>
                            </a:rPr>
                            <a:t>79.2 kW</a:t>
                          </a:r>
                          <a:endParaRPr lang="ko-KR" altLang="en-US" sz="12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733814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Beam current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400 mA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668200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Longitudinal damping rate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l="-83614" t="-804444" r="-241" b="-11777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4387518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Ideal bunch lengthening factor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i="0" dirty="0"/>
                            <a:t>4</a:t>
                          </a:r>
                          <a:endParaRPr lang="ko-KR" altLang="en-US" sz="1200" i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199505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2303236-545A-F0E9-A817-509DC9F62B39}"/>
              </a:ext>
            </a:extLst>
          </p:cNvPr>
          <p:cNvSpPr txBox="1"/>
          <p:nvPr/>
        </p:nvSpPr>
        <p:spPr>
          <a:xfrm>
            <a:off x="189561" y="4047582"/>
            <a:ext cx="497742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ko-KR" sz="1400" dirty="0"/>
              <a:t>With 7 HHC, AC Robinson instability can be avoided with its detuning ~ 25 kHz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ko-KR" sz="1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ko-KR" sz="1400" dirty="0"/>
              <a:t>Analytical estimations show the instability will be stable at the selected detuning frequencies.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ko-KR" sz="1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ko-KR" sz="1400" dirty="0"/>
              <a:t>However, it requires HHC generator power of ~ 80 kW.</a:t>
            </a:r>
            <a:endParaRPr lang="ko-KR" altLang="en-US" sz="1400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28046EE1-319D-6D7B-17D0-CB20538BC3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52405" y="892928"/>
            <a:ext cx="3600000" cy="282034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35833E28-633E-642F-2C55-601F13F8E70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469426" y="851925"/>
            <a:ext cx="3600000" cy="2862711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601BCBB0-1438-8C9A-ECFA-13AC9A555CF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869426" y="3755873"/>
            <a:ext cx="3600000" cy="2820178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8BEAE45C-3160-CAD0-B79F-4374B286F54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469426" y="3763164"/>
            <a:ext cx="3600000" cy="286290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53770EC-F4CE-4D3C-A67E-F0749CAADC26}"/>
              </a:ext>
            </a:extLst>
          </p:cNvPr>
          <p:cNvSpPr txBox="1"/>
          <p:nvPr/>
        </p:nvSpPr>
        <p:spPr>
          <a:xfrm rot="20036231">
            <a:off x="5529142" y="1219347"/>
            <a:ext cx="178131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accent4">
                    <a:lumMod val="60000"/>
                    <a:lumOff val="4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STABLE!!</a:t>
            </a:r>
            <a:endParaRPr lang="ko-KR" altLang="en-US" dirty="0">
              <a:solidFill>
                <a:schemeClr val="accent4">
                  <a:lumMod val="60000"/>
                  <a:lumOff val="4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08C4B0-6994-3115-C1CE-CCD2CC2D3FC0}"/>
              </a:ext>
            </a:extLst>
          </p:cNvPr>
          <p:cNvSpPr txBox="1"/>
          <p:nvPr/>
        </p:nvSpPr>
        <p:spPr>
          <a:xfrm rot="20036231">
            <a:off x="10165264" y="1235331"/>
            <a:ext cx="178131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accent4">
                    <a:lumMod val="60000"/>
                    <a:lumOff val="4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STABLE!!</a:t>
            </a:r>
            <a:endParaRPr lang="ko-KR" altLang="en-US" dirty="0">
              <a:solidFill>
                <a:schemeClr val="accent4">
                  <a:lumMod val="60000"/>
                  <a:lumOff val="4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B7FED1E-269B-B874-C157-7C51CCBAC461}"/>
                  </a:ext>
                </a:extLst>
              </p:cNvPr>
              <p:cNvSpPr txBox="1"/>
              <p:nvPr/>
            </p:nvSpPr>
            <p:spPr>
              <a:xfrm>
                <a:off x="4740543" y="624893"/>
                <a:ext cx="74237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/>
                  <a:t>AC Robinson instability growth rate with different mode number (</a:t>
                </a:r>
                <a14:m>
                  <m:oMath xmlns:m="http://schemas.openxmlformats.org/officeDocument/2006/math">
                    <m:r>
                      <a:rPr lang="ko-KR" altLang="en-US" sz="1600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ko-KR" sz="1600" b="1" dirty="0"/>
                  <a:t>)</a:t>
                </a:r>
                <a:endParaRPr lang="ko-KR" altLang="en-US" sz="16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B7FED1E-269B-B874-C157-7C51CCBAC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543" y="624893"/>
                <a:ext cx="7423724" cy="338554"/>
              </a:xfrm>
              <a:prstGeom prst="rect">
                <a:avLst/>
              </a:prstGeom>
              <a:blipFill>
                <a:blip r:embed="rId7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직사각형 3">
            <a:extLst>
              <a:ext uri="{FF2B5EF4-FFF2-40B4-BE49-F238E27FC236}">
                <a16:creationId xmlns:a16="http://schemas.microsoft.com/office/drawing/2014/main" id="{4EE34BDE-887D-3C43-1BE1-3B3D02DD2596}"/>
              </a:ext>
            </a:extLst>
          </p:cNvPr>
          <p:cNvSpPr/>
          <p:nvPr/>
        </p:nvSpPr>
        <p:spPr>
          <a:xfrm>
            <a:off x="3860348" y="2441951"/>
            <a:ext cx="869483" cy="263671"/>
          </a:xfrm>
          <a:prstGeom prst="rect">
            <a:avLst/>
          </a:prstGeom>
          <a:noFill/>
          <a:ln w="571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8AFB4B-A65B-6FDB-3CF2-88B5C5DA08F7}"/>
              </a:ext>
            </a:extLst>
          </p:cNvPr>
          <p:cNvSpPr txBox="1"/>
          <p:nvPr/>
        </p:nvSpPr>
        <p:spPr>
          <a:xfrm rot="20036231">
            <a:off x="6380911" y="4040203"/>
            <a:ext cx="178131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accent4">
                    <a:lumMod val="60000"/>
                    <a:lumOff val="4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STABLE!!</a:t>
            </a:r>
            <a:endParaRPr lang="ko-KR" altLang="en-US" dirty="0">
              <a:solidFill>
                <a:schemeClr val="accent4">
                  <a:lumMod val="60000"/>
                  <a:lumOff val="4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DA34F8-408A-C127-153B-0CE8D26F8033}"/>
              </a:ext>
            </a:extLst>
          </p:cNvPr>
          <p:cNvSpPr txBox="1"/>
          <p:nvPr/>
        </p:nvSpPr>
        <p:spPr>
          <a:xfrm rot="20036231">
            <a:off x="8818026" y="4040203"/>
            <a:ext cx="178131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accent4">
                    <a:lumMod val="60000"/>
                    <a:lumOff val="4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STABLE!!</a:t>
            </a:r>
            <a:endParaRPr lang="ko-KR" altLang="en-US" dirty="0">
              <a:solidFill>
                <a:schemeClr val="accent4">
                  <a:lumMod val="60000"/>
                  <a:lumOff val="4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30267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703459-ED99-ACF1-9EC2-7C3DA6B41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673B18A-BD48-0B10-191C-E7EBDD83C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b="1" dirty="0">
                <a:cs typeface="Times New Roman" panose="02020603050405020304" pitchFamily="18" charset="0"/>
              </a:rPr>
              <a:t>Analysis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62806D03-5A97-CBD2-C53F-A6A6F672B73A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7</a:t>
            </a:fld>
            <a:endParaRPr lang="ko-KR" altLang="en-US" sz="1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F6EB3F-D265-B427-7702-1A292A2D14C0}"/>
              </a:ext>
            </a:extLst>
          </p:cNvPr>
          <p:cNvSpPr txBox="1"/>
          <p:nvPr/>
        </p:nvSpPr>
        <p:spPr>
          <a:xfrm>
            <a:off x="550535" y="1443841"/>
            <a:ext cx="110436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The main causes of Robinson instability: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ko-KR" dirty="0"/>
              <a:t>A </a:t>
            </a:r>
            <a:r>
              <a:rPr lang="en-US" altLang="ko-KR" b="1" dirty="0"/>
              <a:t>high total shunt impedance </a:t>
            </a:r>
            <a:r>
              <a:rPr lang="en-US" altLang="ko-KR" dirty="0"/>
              <a:t>due to the use of many cavities to achieve high cavity voltage.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ko-KR" dirty="0"/>
              <a:t>A </a:t>
            </a:r>
            <a:r>
              <a:rPr lang="en-US" altLang="ko-KR" b="1" dirty="0"/>
              <a:t>large detuning frequency</a:t>
            </a:r>
            <a:r>
              <a:rPr lang="en-US" altLang="ko-KR" dirty="0"/>
              <a:t>, required by the low quality factor, which happens to be </a:t>
            </a:r>
            <a:r>
              <a:rPr lang="en-US" altLang="ko-KR" b="1" dirty="0"/>
              <a:t>close to the revolution frequency</a:t>
            </a:r>
            <a:r>
              <a:rPr lang="en-US" altLang="ko-KR" dirty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r>
              <a:rPr lang="en-US" altLang="ko-KR" dirty="0"/>
              <a:t>To mitigate these issues, the following approaches can be considered:</a:t>
            </a:r>
          </a:p>
          <a:p>
            <a:endParaRPr lang="en-US" altLang="ko-KR" dirty="0"/>
          </a:p>
          <a:p>
            <a:endParaRPr lang="en-US" altLang="ko-KR" dirty="0"/>
          </a:p>
          <a:p>
            <a:pPr marL="342900" indent="-342900">
              <a:buAutoNum type="arabicPeriod"/>
            </a:pPr>
            <a:r>
              <a:rPr lang="en-US" altLang="ko-KR" dirty="0"/>
              <a:t>Employ a </a:t>
            </a:r>
            <a:r>
              <a:rPr lang="en-US" altLang="ko-KR" b="1" dirty="0"/>
              <a:t>near-flat potential condition </a:t>
            </a:r>
            <a:r>
              <a:rPr lang="en-US" altLang="ko-KR" dirty="0"/>
              <a:t>instead of the optimal flat potential condition.</a:t>
            </a:r>
          </a:p>
          <a:p>
            <a:pPr marL="342900" indent="-342900">
              <a:buFontTx/>
              <a:buAutoNum type="arabicPeriod"/>
            </a:pPr>
            <a:r>
              <a:rPr lang="en-US" altLang="ko-KR" dirty="0"/>
              <a:t>Use a harmonic cavity with a </a:t>
            </a:r>
            <a:r>
              <a:rPr lang="en-US" altLang="ko-KR" b="1" dirty="0"/>
              <a:t>higher quality factor </a:t>
            </a:r>
            <a:r>
              <a:rPr lang="en-US" altLang="ko-KR" dirty="0"/>
              <a:t>than the ALBA-type cavity.</a:t>
            </a:r>
          </a:p>
          <a:p>
            <a:pPr marL="342900" indent="-342900">
              <a:buAutoNum type="arabicPeriod"/>
            </a:pPr>
            <a:r>
              <a:rPr lang="en-US" altLang="ko-KR" dirty="0"/>
              <a:t>Use a </a:t>
            </a:r>
            <a:r>
              <a:rPr lang="en-US" altLang="ko-KR" b="1" dirty="0"/>
              <a:t>passive harmonic cavity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21677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FD1939-D16D-FED9-C0C4-FC2C09B47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11603E-2315-2280-E4E2-FD7602D2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+mj-lt"/>
                <a:cs typeface="Times New Roman" panose="02020603050405020304" pitchFamily="18" charset="0"/>
              </a:rPr>
              <a:t>Index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8E171F-5A7D-762A-09A9-7B37EF62237E}"/>
              </a:ext>
            </a:extLst>
          </p:cNvPr>
          <p:cNvSpPr txBox="1"/>
          <p:nvPr/>
        </p:nvSpPr>
        <p:spPr>
          <a:xfrm>
            <a:off x="516942" y="930368"/>
            <a:ext cx="8333101" cy="4649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7208" indent="-42720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b="1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Robinson instability with HHC</a:t>
            </a:r>
          </a:p>
          <a:p>
            <a:pPr marL="884408" lvl="1" indent="-42720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Theory</a:t>
            </a:r>
          </a:p>
          <a:p>
            <a:pPr marL="884408" lvl="1" indent="-42720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Analysis</a:t>
            </a:r>
          </a:p>
          <a:p>
            <a:pPr marL="884408" lvl="1" indent="-427208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600" dirty="0">
              <a:cs typeface="Times New Roman" panose="02020603050405020304" pitchFamily="18" charset="0"/>
            </a:endParaRPr>
          </a:p>
          <a:p>
            <a:pPr marL="427208" indent="-427208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Times New Roman" panose="02020603050405020304" pitchFamily="18" charset="0"/>
              </a:rPr>
              <a:t>Near Flat Potential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27208" marR="0" lvl="0" indent="-427208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altLang="ko-KR" sz="2400" b="1" dirty="0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27208" indent="-427208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Times New Roman" panose="02020603050405020304" pitchFamily="18" charset="0"/>
              </a:rPr>
              <a:t>High Q cavity</a:t>
            </a:r>
          </a:p>
          <a:p>
            <a:pPr marL="427208" marR="0" lvl="0" indent="-427208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altLang="ko-KR" sz="2400" dirty="0">
              <a:solidFill>
                <a:schemeClr val="bg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427208" indent="-42720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b="1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Passive cavity</a:t>
            </a:r>
            <a:endParaRPr lang="en-US" altLang="ko-KR" sz="1600" dirty="0">
              <a:solidFill>
                <a:schemeClr val="bg1">
                  <a:lumMod val="75000"/>
                </a:schemeClr>
              </a:solidFill>
              <a:latin typeface="Arial"/>
              <a:ea typeface="Microsoft Sans Serif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7B7138B0-1F30-B20E-B7B7-DBDC4141F6BB}"/>
              </a:ext>
            </a:extLst>
          </p:cNvPr>
          <p:cNvSpPr txBox="1">
            <a:spLocks/>
          </p:cNvSpPr>
          <p:nvPr/>
        </p:nvSpPr>
        <p:spPr>
          <a:xfrm>
            <a:off x="9686184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8</a:t>
            </a:fld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767091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E7760-5F75-D0A0-F42F-AF6BDF131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4122536-9591-4A26-1453-10FC3D6F5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b="1" dirty="0">
                <a:cs typeface="Times New Roman" panose="02020603050405020304" pitchFamily="18" charset="0"/>
              </a:rPr>
              <a:t>Near flat potential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9A0C228A-F006-FDD9-BDB8-3703DA48914F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9</a:t>
            </a:fld>
            <a:endParaRPr lang="ko-KR" altLang="en-US" sz="1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D9605B-F485-DA9F-4DBA-F6B357CF04DF}"/>
              </a:ext>
            </a:extLst>
          </p:cNvPr>
          <p:cNvSpPr txBox="1"/>
          <p:nvPr/>
        </p:nvSpPr>
        <p:spPr>
          <a:xfrm>
            <a:off x="393684" y="990798"/>
            <a:ext cx="3048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>
                <a:cs typeface="Times New Roman" panose="02020603050405020304" pitchFamily="18" charset="0"/>
              </a:rPr>
              <a:t>Near Flat Potential</a:t>
            </a:r>
            <a:endParaRPr lang="ko-KR" altLang="en-US" sz="2000" b="1" dirty="0"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122EBA-194F-EF03-6DF0-1F59E34BA75E}"/>
              </a:ext>
            </a:extLst>
          </p:cNvPr>
          <p:cNvSpPr txBox="1"/>
          <p:nvPr/>
        </p:nvSpPr>
        <p:spPr>
          <a:xfrm>
            <a:off x="221335" y="3655843"/>
            <a:ext cx="33926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>
                <a:cs typeface="Times New Roman" panose="02020603050405020304" pitchFamily="18" charset="0"/>
              </a:rPr>
              <a:t>Parameter to Achieve NFP</a:t>
            </a:r>
            <a:endParaRPr lang="ko-KR" altLang="en-US" sz="2000" b="1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2413827-80AB-A440-E92D-FC6AAC07B1C8}"/>
                  </a:ext>
                </a:extLst>
              </p:cNvPr>
              <p:cNvSpPr txBox="1"/>
              <p:nvPr/>
            </p:nvSpPr>
            <p:spPr>
              <a:xfrm>
                <a:off x="731878" y="1472327"/>
                <a:ext cx="2371610" cy="16814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m:rPr>
                          <m:aln/>
                        </m:rP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m:rPr>
                          <m:aln/>
                        </m:rP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𝑟𝑓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d>
                        <m:d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</m:oMath>
                    <m:oMath xmlns:m="http://schemas.openxmlformats.org/officeDocument/2006/math">
                      <m:sSup>
                        <m:sSup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  <m:d>
                            <m:d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  <m:r>
                        <m:rPr>
                          <m:aln/>
                        </m:rPr>
                        <a:rPr lang="en-US" altLang="ko-KR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𝜉</m:t>
                      </m:r>
                      <m:r>
                        <m:rPr>
                          <m:aln/>
                        </m:rPr>
                        <a:rPr lang="en-US" altLang="ko-KR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</m:oMath>
                  </m:oMathPara>
                </a14:m>
                <a:endParaRPr lang="en-US" altLang="ko-KR" sz="14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2413827-80AB-A440-E92D-FC6AAC07B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878" y="1472327"/>
                <a:ext cx="2371610" cy="1681486"/>
              </a:xfrm>
              <a:prstGeom prst="rect">
                <a:avLst/>
              </a:prstGeom>
              <a:blipFill>
                <a:blip r:embed="rId2"/>
                <a:stretch>
                  <a:fillRect l="-205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CBEA254-CB69-63CE-BBEE-C2282837F734}"/>
                  </a:ext>
                </a:extLst>
              </p:cNvPr>
              <p:cNvSpPr txBox="1"/>
              <p:nvPr/>
            </p:nvSpPr>
            <p:spPr>
              <a:xfrm>
                <a:off x="939115" y="4085368"/>
                <a:ext cx="1957138" cy="1781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>
                  <a:lnSpc>
                    <a:spcPct val="12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aln/>
                        </m:rP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1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sSub>
                                    <m:sSubPr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14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400" b="0" i="0" smtClean="0">
                                          <a:latin typeface="Cambria Math" panose="02040503050406030204" pitchFamily="18" charset="0"/>
                                        </a:rPr>
                                        <m:t>tan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func>
                                </m:num>
                                <m:den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aln/>
                        </m:rP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</m:oMath>
                  </m:oMathPara>
                </a14:m>
                <a:endParaRPr lang="en-US" altLang="ko-KR" sz="1400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CBEA254-CB69-63CE-BBEE-C2282837F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115" y="4085368"/>
                <a:ext cx="1957138" cy="17818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그림 11">
            <a:extLst>
              <a:ext uri="{FF2B5EF4-FFF2-40B4-BE49-F238E27FC236}">
                <a16:creationId xmlns:a16="http://schemas.microsoft.com/office/drawing/2014/main" id="{FB09A166-9242-51FB-D1DF-DE80ADA9C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984" y="1011102"/>
            <a:ext cx="6446520" cy="2389553"/>
          </a:xfrm>
          <a:prstGeom prst="rect">
            <a:avLst/>
          </a:prstGeom>
        </p:spPr>
      </p:pic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967425FF-5276-856A-DC14-515222C1C0F3}"/>
              </a:ext>
            </a:extLst>
          </p:cNvPr>
          <p:cNvCxnSpPr>
            <a:cxnSpLocks/>
          </p:cNvCxnSpPr>
          <p:nvPr/>
        </p:nvCxnSpPr>
        <p:spPr>
          <a:xfrm>
            <a:off x="7367583" y="1612507"/>
            <a:ext cx="1508942" cy="340562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E99392D-DCFE-51C8-79D1-B4599671A215}"/>
                  </a:ext>
                </a:extLst>
              </p:cNvPr>
              <p:cNvSpPr txBox="1"/>
              <p:nvPr/>
            </p:nvSpPr>
            <p:spPr>
              <a:xfrm>
                <a:off x="8553469" y="1612507"/>
                <a:ext cx="15411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ko-KR" dirty="0">
                    <a:solidFill>
                      <a:srgbClr val="C00000"/>
                    </a:solidFill>
                  </a:rPr>
                  <a:t>Not flat at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ko-KR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ko-KR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E99392D-DCFE-51C8-79D1-B4599671A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3469" y="1612507"/>
                <a:ext cx="1541191" cy="276999"/>
              </a:xfrm>
              <a:prstGeom prst="rect">
                <a:avLst/>
              </a:prstGeom>
              <a:blipFill>
                <a:blip r:embed="rId5"/>
                <a:stretch>
                  <a:fillRect l="-9091" t="-28889" r="-4743" b="-511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3B76271-9062-0784-45D6-AFFA5333EE76}"/>
                  </a:ext>
                </a:extLst>
              </p:cNvPr>
              <p:cNvSpPr txBox="1"/>
              <p:nvPr/>
            </p:nvSpPr>
            <p:spPr>
              <a:xfrm>
                <a:off x="6738332" y="3333370"/>
                <a:ext cx="2891095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br>
                  <a:rPr lang="en-US" altLang="ko-KR" sz="1400" b="0" dirty="0"/>
                </a:br>
                <a:r>
                  <a:rPr lang="en-US" altLang="ko-KR" sz="1400" dirty="0"/>
                  <a:t>Lower bunch lengthening</a:t>
                </a:r>
                <a:br>
                  <a:rPr lang="en-US" altLang="ko-KR" sz="1400" dirty="0"/>
                </a:br>
                <a:r>
                  <a:rPr lang="en-US" altLang="ko-KR" sz="1400" dirty="0">
                    <a:solidFill>
                      <a:srgbClr val="C00000"/>
                    </a:solidFill>
                  </a:rPr>
                  <a:t>Can reduce number of cavity</a:t>
                </a:r>
                <a:endParaRPr lang="ko-KR" alt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3B76271-9062-0784-45D6-AFFA5333E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8332" y="3333370"/>
                <a:ext cx="2891095" cy="738664"/>
              </a:xfrm>
              <a:prstGeom prst="rect">
                <a:avLst/>
              </a:prstGeom>
              <a:blipFill>
                <a:blip r:embed="rId6"/>
                <a:stretch>
                  <a:fillRect l="-211" b="-743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그림 15">
            <a:extLst>
              <a:ext uri="{FF2B5EF4-FFF2-40B4-BE49-F238E27FC236}">
                <a16:creationId xmlns:a16="http://schemas.microsoft.com/office/drawing/2014/main" id="{92D79F9C-70CA-9283-B8A8-63D7177E33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7698" y="4134988"/>
            <a:ext cx="2996603" cy="22593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F7FC3E7-228D-DEDC-1D47-25D66AD48489}"/>
                  </a:ext>
                </a:extLst>
              </p:cNvPr>
              <p:cNvSpPr txBox="1"/>
              <p:nvPr/>
            </p:nvSpPr>
            <p:spPr>
              <a:xfrm>
                <a:off x="6691546" y="4863671"/>
                <a:ext cx="701089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200" b="0" i="0" smtClean="0">
                          <a:latin typeface="Cambria Math" panose="02040503050406030204" pitchFamily="18" charset="0"/>
                        </a:rPr>
                        <m:t>BL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=4.08</m:t>
                      </m:r>
                    </m:oMath>
                  </m:oMathPara>
                </a14:m>
                <a:endParaRPr lang="ko-KR" altLang="en-US" sz="1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F7FC3E7-228D-DEDC-1D47-25D66AD48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1546" y="4863671"/>
                <a:ext cx="701089" cy="184666"/>
              </a:xfrm>
              <a:prstGeom prst="rect">
                <a:avLst/>
              </a:prstGeom>
              <a:blipFill>
                <a:blip r:embed="rId8"/>
                <a:stretch>
                  <a:fillRect l="-5217" r="-5217" b="-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0ABF180-6474-5C17-2AB1-F1DE1E3F2D24}"/>
                  </a:ext>
                </a:extLst>
              </p:cNvPr>
              <p:cNvSpPr txBox="1"/>
              <p:nvPr/>
            </p:nvSpPr>
            <p:spPr>
              <a:xfrm>
                <a:off x="6691546" y="5042038"/>
                <a:ext cx="701089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200" b="0" i="0" smtClean="0">
                          <a:latin typeface="Cambria Math" panose="02040503050406030204" pitchFamily="18" charset="0"/>
                        </a:rPr>
                        <m:t>BL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=2.85</m:t>
                      </m:r>
                    </m:oMath>
                  </m:oMathPara>
                </a14:m>
                <a:endParaRPr lang="ko-KR" altLang="en-US" sz="1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0ABF180-6474-5C17-2AB1-F1DE1E3F2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1546" y="5042038"/>
                <a:ext cx="701089" cy="184666"/>
              </a:xfrm>
              <a:prstGeom prst="rect">
                <a:avLst/>
              </a:prstGeom>
              <a:blipFill>
                <a:blip r:embed="rId9"/>
                <a:stretch>
                  <a:fillRect l="-5217" r="-5217" b="-1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3FA1ADF-4D73-2A00-5E5B-E6CB498F05E5}"/>
                  </a:ext>
                </a:extLst>
              </p:cNvPr>
              <p:cNvSpPr txBox="1"/>
              <p:nvPr/>
            </p:nvSpPr>
            <p:spPr>
              <a:xfrm>
                <a:off x="6691546" y="5220405"/>
                <a:ext cx="701089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200" b="0" i="0" smtClean="0">
                          <a:latin typeface="Cambria Math" panose="02040503050406030204" pitchFamily="18" charset="0"/>
                        </a:rPr>
                        <m:t>BL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=2.23</m:t>
                      </m:r>
                    </m:oMath>
                  </m:oMathPara>
                </a14:m>
                <a:endParaRPr lang="ko-KR" altLang="en-US" sz="1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3FA1ADF-4D73-2A00-5E5B-E6CB498F0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1546" y="5220405"/>
                <a:ext cx="701089" cy="184666"/>
              </a:xfrm>
              <a:prstGeom prst="rect">
                <a:avLst/>
              </a:prstGeom>
              <a:blipFill>
                <a:blip r:embed="rId10"/>
                <a:stretch>
                  <a:fillRect l="-5217" r="-5217" b="-322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7A122C4-3876-5FD9-2E37-A9D9A4ED21CB}"/>
                  </a:ext>
                </a:extLst>
              </p:cNvPr>
              <p:cNvSpPr txBox="1"/>
              <p:nvPr/>
            </p:nvSpPr>
            <p:spPr>
              <a:xfrm>
                <a:off x="6691546" y="5398772"/>
                <a:ext cx="701089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200" b="0" i="0" smtClean="0">
                          <a:latin typeface="Cambria Math" panose="02040503050406030204" pitchFamily="18" charset="0"/>
                        </a:rPr>
                        <m:t>BL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=1.86</m:t>
                      </m:r>
                    </m:oMath>
                  </m:oMathPara>
                </a14:m>
                <a:endParaRPr lang="ko-KR" altLang="en-US" sz="1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7A122C4-3876-5FD9-2E37-A9D9A4ED21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1546" y="5398772"/>
                <a:ext cx="701089" cy="184666"/>
              </a:xfrm>
              <a:prstGeom prst="rect">
                <a:avLst/>
              </a:prstGeom>
              <a:blipFill>
                <a:blip r:embed="rId11"/>
                <a:stretch>
                  <a:fillRect l="-5217" r="-5217" b="-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그림 23">
            <a:extLst>
              <a:ext uri="{FF2B5EF4-FFF2-40B4-BE49-F238E27FC236}">
                <a16:creationId xmlns:a16="http://schemas.microsoft.com/office/drawing/2014/main" id="{327DA873-61CB-500E-332B-8AA82679BAB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17244" y="4127953"/>
            <a:ext cx="3268497" cy="231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53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테마">
  <a:themeElements>
    <a:clrScheme name="Office 2013 - 2022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93082</TotalTime>
  <Words>1892</Words>
  <Application>Microsoft Office PowerPoint</Application>
  <PresentationFormat>와이드스크린</PresentationFormat>
  <Paragraphs>466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32" baseType="lpstr">
      <vt:lpstr>HelveticaNeue-Bold</vt:lpstr>
      <vt:lpstr>HY헤드라인M</vt:lpstr>
      <vt:lpstr>굴림</vt:lpstr>
      <vt:lpstr>맑은 고딕</vt:lpstr>
      <vt:lpstr>함초롬바탕</vt:lpstr>
      <vt:lpstr>Arial</vt:lpstr>
      <vt:lpstr>Calibri</vt:lpstr>
      <vt:lpstr>Calibri Light</vt:lpstr>
      <vt:lpstr>Cambria Math</vt:lpstr>
      <vt:lpstr>Times New Roman</vt:lpstr>
      <vt:lpstr>Wingdings</vt:lpstr>
      <vt:lpstr>Office 2013 - 2022 테마</vt:lpstr>
      <vt:lpstr>Analysis of Korea-4GSR NC-HHC</vt:lpstr>
      <vt:lpstr>Index</vt:lpstr>
      <vt:lpstr>Robinson instability with HHC</vt:lpstr>
      <vt:lpstr>Analysis</vt:lpstr>
      <vt:lpstr>Analysis</vt:lpstr>
      <vt:lpstr>Analysis</vt:lpstr>
      <vt:lpstr>Analysis</vt:lpstr>
      <vt:lpstr>Index</vt:lpstr>
      <vt:lpstr>Near flat potential</vt:lpstr>
      <vt:lpstr>Near flat potential</vt:lpstr>
      <vt:lpstr>Index</vt:lpstr>
      <vt:lpstr>High Q cavity</vt:lpstr>
      <vt:lpstr>High Q cavity</vt:lpstr>
      <vt:lpstr>High Q cavity</vt:lpstr>
      <vt:lpstr>Index</vt:lpstr>
      <vt:lpstr>Passive cavity</vt:lpstr>
      <vt:lpstr>Passive cavity</vt:lpstr>
      <vt:lpstr>Passive cavity</vt:lpstr>
      <vt:lpstr>Thank you for your attention!</vt:lpstr>
      <vt:lpstr>Appendix. HHC in 4GSR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석지민 JIMIN SEOK</dc:creator>
  <cp:lastModifiedBy>박영민(첨단원자력공학부)</cp:lastModifiedBy>
  <cp:revision>94</cp:revision>
  <cp:lastPrinted>2024-12-11T05:34:46Z</cp:lastPrinted>
  <dcterms:created xsi:type="dcterms:W3CDTF">2023-05-12T02:11:01Z</dcterms:created>
  <dcterms:modified xsi:type="dcterms:W3CDTF">2025-03-28T01:11:14Z</dcterms:modified>
</cp:coreProperties>
</file>