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307" r:id="rId6"/>
    <p:sldId id="318" r:id="rId7"/>
    <p:sldId id="305" r:id="rId8"/>
    <p:sldId id="337" r:id="rId9"/>
    <p:sldId id="336" r:id="rId10"/>
    <p:sldId id="339" r:id="rId11"/>
    <p:sldId id="328" r:id="rId12"/>
    <p:sldId id="338" r:id="rId13"/>
    <p:sldId id="329" r:id="rId14"/>
    <p:sldId id="342" r:id="rId15"/>
    <p:sldId id="330" r:id="rId16"/>
    <p:sldId id="341" r:id="rId17"/>
    <p:sldId id="331" r:id="rId18"/>
    <p:sldId id="332" r:id="rId19"/>
    <p:sldId id="346" r:id="rId20"/>
    <p:sldId id="334" r:id="rId21"/>
    <p:sldId id="347" r:id="rId22"/>
    <p:sldId id="340" r:id="rId23"/>
    <p:sldId id="344" r:id="rId24"/>
    <p:sldId id="343" r:id="rId25"/>
    <p:sldId id="348" r:id="rId26"/>
    <p:sldId id="349" r:id="rId27"/>
    <p:sldId id="350" r:id="rId28"/>
    <p:sldId id="351" r:id="rId29"/>
    <p:sldId id="352" r:id="rId30"/>
    <p:sldId id="354" r:id="rId31"/>
    <p:sldId id="293" r:id="rId32"/>
  </p:sldIdLst>
  <p:sldSz cx="15236825" cy="8570913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기본 구역" id="{4C38D637-52FC-40B7-AD97-C2E0E3FFC912}">
          <p14:sldIdLst>
            <p14:sldId id="256"/>
            <p14:sldId id="307"/>
            <p14:sldId id="318"/>
            <p14:sldId id="305"/>
            <p14:sldId id="337"/>
            <p14:sldId id="336"/>
            <p14:sldId id="339"/>
            <p14:sldId id="328"/>
            <p14:sldId id="338"/>
            <p14:sldId id="329"/>
            <p14:sldId id="342"/>
            <p14:sldId id="330"/>
            <p14:sldId id="341"/>
            <p14:sldId id="331"/>
            <p14:sldId id="332"/>
            <p14:sldId id="346"/>
            <p14:sldId id="334"/>
            <p14:sldId id="347"/>
            <p14:sldId id="340"/>
            <p14:sldId id="344"/>
            <p14:sldId id="343"/>
            <p14:sldId id="348"/>
            <p14:sldId id="349"/>
            <p14:sldId id="350"/>
            <p14:sldId id="351"/>
            <p14:sldId id="352"/>
            <p14:sldId id="354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hQAIVRJSxIb1nHCFw6If8AHjA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7CE07E-DA61-46B2-908E-ED2E2D251D75}">
  <a:tblStyle styleId="{907CE07E-DA61-46B2-908E-ED2E2D251D7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F40134-E6C4-4097-AEF0-C6EF921D768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5AA636-EA01-489E-9EA7-0130457CA80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0AC1F8-F24C-464C-AF79-C02648F5C41E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46" autoAdjust="0"/>
  </p:normalViewPr>
  <p:slideViewPr>
    <p:cSldViewPr snapToGrid="0">
      <p:cViewPr varScale="1">
        <p:scale>
          <a:sx n="74" d="100"/>
          <a:sy n="74" d="100"/>
        </p:scale>
        <p:origin x="1248" y="66"/>
      </p:cViewPr>
      <p:guideLst/>
    </p:cSldViewPr>
  </p:slideViewPr>
  <p:notesTextViewPr>
    <p:cViewPr>
      <p:scale>
        <a:sx n="98" d="100"/>
        <a:sy n="98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5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47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88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170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ko-KR" sz="1800" b="0" i="0" u="none" strike="noStrike" baseline="0" dirty="0">
                    <a:solidFill>
                      <a:srgbClr val="231F20"/>
                    </a:solidFill>
                    <a:latin typeface="AdvOTdd3b7348.I+03"/>
                  </a:rPr>
                  <a:t>θ </a:t>
                </a:r>
                <a:r>
                  <a:rPr lang="en-US" altLang="ko-KR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is the set of GP model hyperparameters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ko-KR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The first term is the data fit term which is maximized when model predictions accurately predict experimental data.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ko-KR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The second term describes model complexity and is maximized given the simplest model,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ko-KR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The final term is a normalization constant based on the number of training points in the dataset.</a:t>
                </a: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68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7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70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273F0861-A10F-3D01-491A-271D4C06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799E59C4-C852-EFBE-49D2-797D5D4C5D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AA0359E4-8565-9222-3B7D-2F380F219478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5080604F-3784-F318-A895-FADC4D62BF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99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32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424CE7E0-D2F7-A4E0-636F-9DF893D2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1F089F0E-0ABC-FE1F-A620-D98E1564D9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82484002-475A-4731-1314-C39DF79E2BCA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0C01723D-68E9-03D0-1C2E-666A842F05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0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45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2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96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D434F8DF-2E44-5BED-AECC-341F71473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0179BE12-5F84-CC4F-DBC3-0564BF3BB5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4D22C3A9-65BD-EEF0-F89C-0B32AEA50A3C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37019303-9BC5-951F-4E3E-8C54726720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304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446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1AD79CFE-F2CF-0BAB-1B3F-CCA78064E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AED64832-BD38-B0C9-B661-DECFA15D92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91FCC012-5574-2536-2B0A-1E6750283EF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PSO: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각각의 입자들이 가진 정보와 종합적인 정보를 종합하여 각각의 입자의 다음 위치를 선정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r>
                  <a:rPr lang="ko-KR" altLang="en-US" b="0" i="0" dirty="0" err="1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계산량이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많지만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전체적으로는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global optimum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수렴 가능</a:t>
                </a:r>
                <a:endParaRPr lang="en-US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67FFBE97-F2B3-89E5-EB12-2893511473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74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F4ACCF87-1731-73F1-E7B2-F44883F03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84FE729B-EE91-C43C-8896-8505927FE4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2E97A82D-0313-E6DE-EFA0-4FED0A6F173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2A3BC814-5674-903F-D980-12730DFB44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53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19E1437F-837A-7252-F3D8-85DFB2B11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05883C13-64E3-15B5-89B8-986E4ADB33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9A621DA7-06A1-DBF2-861A-D975EB84F6B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F0E8CCDA-376D-9860-BAFF-FF6ECB6349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337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643D1BD3-99D0-7136-3B47-7F920AEB2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EFC371C1-D510-1A07-9864-E3A3AAB94B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0DF758D9-5A31-C3F4-D71A-94B30291BAA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B32E2C72-06BC-55B6-0EC9-00AC092DB6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751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04B06DBD-64A7-4ABA-E1ED-6E3E32498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63F5DAFE-25F2-42ED-FF70-A75CA945CB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B90B0A68-2632-909D-9281-46BCBC5B5777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B17F5592-D67A-67AC-DB96-4F16999CC0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765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F0755D7C-33C6-C9D7-2CDE-E2A5B7511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5B7F530C-AFD8-D9C7-B077-7EE3C921FF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28446018-3DFE-905F-D7B1-91A144D7F682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AF7C129E-08E5-8976-E37D-A07F99EC5C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310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2" name="Google Shape;1162;p38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38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75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03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44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320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00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AAB241-A8B8-DE1F-6617-0FCA3A0F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40F4997A-1C0D-EC61-6145-79091E0A9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algn="l"/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8" name="Google Shape;178;p5:notes">
                <a:extLst>
                  <a:ext uri="{FF2B5EF4-FFF2-40B4-BE49-F238E27FC236}">
                    <a16:creationId xmlns:a16="http://schemas.microsoft.com/office/drawing/2014/main" id="{3B998C8E-4100-F135-5F72-6B4FE15D87C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09930" y="4925408"/>
                <a:ext cx="5679440" cy="4029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75" tIns="49525" rIns="99075" bIns="49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IRM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을 사전에 계산한 값이므로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, U </a:t>
                </a:r>
                <a:r>
                  <a:rPr lang="el-GR" altLang="ko-KR" sz="1200" b="0" i="0">
                    <a:latin typeface="Cambria Math" panose="02040503050406030204" pitchFamily="18" charset="0"/>
                  </a:rPr>
                  <a:t>Σ</a:t>
                </a: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 V 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또한 사전에 계산된 값입니다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Q(z)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는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diagonal matrix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이므로 서로의 </a:t>
                </a:r>
                <a:r>
                  <a:rPr lang="en-US" altLang="ko-KR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eigenspace</a:t>
                </a:r>
                <a:r>
                  <a:rPr lang="ko-KR" altLang="en-US" b="0" i="0" dirty="0">
                    <a:solidFill>
                      <a:srgbClr val="374151"/>
                    </a:solidFill>
                    <a:latin typeface="Arial"/>
                    <a:ea typeface="Arial"/>
                    <a:cs typeface="Arial"/>
                    <a:sym typeface="Arial"/>
                  </a:rPr>
                  <a:t>에 영향을 주지 않습니다</a:t>
                </a:r>
                <a:endParaRPr lang="en-US" altLang="ko-KR"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0" i="0" dirty="0">
                  <a:solidFill>
                    <a:srgbClr val="37415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Fallback>
      </mc:AlternateContent>
      <p:sp>
        <p:nvSpPr>
          <p:cNvPr id="179" name="Google Shape;179;p5:notes">
            <a:extLst>
              <a:ext uri="{FF2B5EF4-FFF2-40B4-BE49-F238E27FC236}">
                <a16:creationId xmlns:a16="http://schemas.microsoft.com/office/drawing/2014/main" id="{4FEE5A00-72EA-2186-82DA-0DC2F50140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19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8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슬라이드">
  <p:cSld name="1_제목 슬라이드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1"/>
          <p:cNvSpPr txBox="1">
            <a:spLocks noGrp="1"/>
          </p:cNvSpPr>
          <p:nvPr>
            <p:ph type="title"/>
          </p:nvPr>
        </p:nvSpPr>
        <p:spPr>
          <a:xfrm rot="5400000">
            <a:off x="8914851" y="2445333"/>
            <a:ext cx="7263453" cy="32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body" idx="1"/>
          </p:nvPr>
        </p:nvSpPr>
        <p:spPr>
          <a:xfrm rot="5400000">
            <a:off x="2248739" y="-744881"/>
            <a:ext cx="7263453" cy="966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342894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86" lvl="1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79" lvl="2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74" lvl="3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69" lvl="4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59" lvl="5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55" lvl="6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46" lvl="7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739" lvl="8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1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>
            <a:spLocks noGrp="1"/>
          </p:cNvSpPr>
          <p:nvPr>
            <p:ph type="title"/>
          </p:nvPr>
        </p:nvSpPr>
        <p:spPr>
          <a:xfrm>
            <a:off x="1039599" y="2136785"/>
            <a:ext cx="13141763" cy="356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498"/>
              <a:buFont typeface="Calibri"/>
              <a:buNone/>
              <a:defRPr sz="749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body" idx="1"/>
          </p:nvPr>
        </p:nvSpPr>
        <p:spPr>
          <a:xfrm>
            <a:off x="1039599" y="5735770"/>
            <a:ext cx="13141763" cy="187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228597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rgbClr val="888888"/>
              </a:buClr>
              <a:buSzPts val="2999"/>
              <a:buNone/>
              <a:defRPr sz="3000">
                <a:solidFill>
                  <a:srgbClr val="888888"/>
                </a:solidFill>
              </a:defRPr>
            </a:lvl1pPr>
            <a:lvl2pPr marL="914386" lvl="1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499"/>
              <a:buNone/>
              <a:defRPr sz="2498">
                <a:solidFill>
                  <a:srgbClr val="888888"/>
                </a:solidFill>
              </a:defRPr>
            </a:lvl2pPr>
            <a:lvl3pPr marL="1371579" lvl="2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249"/>
              <a:buNone/>
              <a:defRPr sz="2249">
                <a:solidFill>
                  <a:srgbClr val="888888"/>
                </a:solidFill>
              </a:defRPr>
            </a:lvl3pPr>
            <a:lvl4pPr marL="1828774" lvl="3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4pPr>
            <a:lvl5pPr marL="2285969" lvl="4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5pPr>
            <a:lvl6pPr marL="2743159" lvl="5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6pPr>
            <a:lvl7pPr marL="3200355" lvl="6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7pPr>
            <a:lvl8pPr marL="3657546" lvl="7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8pPr>
            <a:lvl9pPr marL="4114739" lvl="8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>
            <a:spLocks noGrp="1"/>
          </p:cNvSpPr>
          <p:nvPr>
            <p:ph type="title"/>
          </p:nvPr>
        </p:nvSpPr>
        <p:spPr>
          <a:xfrm>
            <a:off x="1047536" y="456329"/>
            <a:ext cx="13141763" cy="16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1"/>
          </p:nvPr>
        </p:nvSpPr>
        <p:spPr>
          <a:xfrm>
            <a:off x="1047534" y="2281609"/>
            <a:ext cx="6475651" cy="5438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342894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86" lvl="1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79" lvl="2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74" lvl="3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69" lvl="4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59" lvl="5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55" lvl="6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46" lvl="7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739" lvl="8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body" idx="2"/>
          </p:nvPr>
        </p:nvSpPr>
        <p:spPr>
          <a:xfrm>
            <a:off x="7713644" y="2281609"/>
            <a:ext cx="6475651" cy="5438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342894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86" lvl="1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79" lvl="2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74" lvl="3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69" lvl="4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59" lvl="5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55" lvl="6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46" lvl="7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739" lvl="8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1049520" y="456329"/>
            <a:ext cx="13141763" cy="16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1"/>
          </p:nvPr>
        </p:nvSpPr>
        <p:spPr>
          <a:xfrm>
            <a:off x="1049519" y="2101071"/>
            <a:ext cx="6445891" cy="1029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94" lvl="0" indent="-228597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2999"/>
              <a:buNone/>
              <a:defRPr sz="3000" b="1"/>
            </a:lvl1pPr>
            <a:lvl2pPr marL="914386" lvl="1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None/>
              <a:defRPr sz="2498" b="1"/>
            </a:lvl2pPr>
            <a:lvl3pPr marL="1371579" lvl="2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249"/>
              <a:buNone/>
              <a:defRPr sz="2249" b="1"/>
            </a:lvl3pPr>
            <a:lvl4pPr marL="1828774" lvl="3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4pPr>
            <a:lvl5pPr marL="2285969" lvl="4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5pPr>
            <a:lvl6pPr marL="2743159" lvl="5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6pPr>
            <a:lvl7pPr marL="3200355" lvl="6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7pPr>
            <a:lvl8pPr marL="3657546" lvl="7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8pPr>
            <a:lvl9pPr marL="4114739" lvl="8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2"/>
          </p:nvPr>
        </p:nvSpPr>
        <p:spPr>
          <a:xfrm>
            <a:off x="1049519" y="3130764"/>
            <a:ext cx="6445891" cy="460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342894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86" lvl="1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79" lvl="2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74" lvl="3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69" lvl="4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59" lvl="5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55" lvl="6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46" lvl="7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739" lvl="8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3"/>
          </p:nvPr>
        </p:nvSpPr>
        <p:spPr>
          <a:xfrm>
            <a:off x="7713645" y="2101071"/>
            <a:ext cx="6477635" cy="1029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94" lvl="0" indent="-228597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2999"/>
              <a:buNone/>
              <a:defRPr sz="3000" b="1"/>
            </a:lvl1pPr>
            <a:lvl2pPr marL="914386" lvl="1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None/>
              <a:defRPr sz="2498" b="1"/>
            </a:lvl2pPr>
            <a:lvl3pPr marL="1371579" lvl="2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249"/>
              <a:buNone/>
              <a:defRPr sz="2249" b="1"/>
            </a:lvl3pPr>
            <a:lvl4pPr marL="1828774" lvl="3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4pPr>
            <a:lvl5pPr marL="2285969" lvl="4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5pPr>
            <a:lvl6pPr marL="2743159" lvl="5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6pPr>
            <a:lvl7pPr marL="3200355" lvl="6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7pPr>
            <a:lvl8pPr marL="3657546" lvl="7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8pPr>
            <a:lvl9pPr marL="4114739" lvl="8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4"/>
          </p:nvPr>
        </p:nvSpPr>
        <p:spPr>
          <a:xfrm>
            <a:off x="7713645" y="3130764"/>
            <a:ext cx="6477635" cy="460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342894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86" lvl="1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79" lvl="2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74" lvl="3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69" lvl="4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59" lvl="5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55" lvl="6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46" lvl="7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739" lvl="8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 txBox="1">
            <a:spLocks noGrp="1"/>
          </p:cNvSpPr>
          <p:nvPr>
            <p:ph type="title"/>
          </p:nvPr>
        </p:nvSpPr>
        <p:spPr>
          <a:xfrm>
            <a:off x="1047536" y="456329"/>
            <a:ext cx="13141763" cy="16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7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8"/>
          <p:cNvSpPr txBox="1">
            <a:spLocks noGrp="1"/>
          </p:cNvSpPr>
          <p:nvPr>
            <p:ph type="title"/>
          </p:nvPr>
        </p:nvSpPr>
        <p:spPr>
          <a:xfrm>
            <a:off x="1049521" y="571394"/>
            <a:ext cx="4914270" cy="199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1"/>
          </p:nvPr>
        </p:nvSpPr>
        <p:spPr>
          <a:xfrm>
            <a:off x="6477636" y="1234061"/>
            <a:ext cx="7713643" cy="609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482529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4000"/>
            </a:lvl1pPr>
            <a:lvl2pPr marL="914386" lvl="1" indent="-4507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3499"/>
              <a:buChar char="•"/>
              <a:defRPr sz="3500"/>
            </a:lvl2pPr>
            <a:lvl3pPr marL="1371579" lvl="2" indent="-419029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999"/>
              <a:buChar char="•"/>
              <a:defRPr sz="3000"/>
            </a:lvl3pPr>
            <a:lvl4pPr marL="1828774" lvl="3" indent="-3872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Char char="•"/>
              <a:defRPr sz="2498"/>
            </a:lvl4pPr>
            <a:lvl5pPr marL="2285969" lvl="4" indent="-3872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Char char="•"/>
              <a:defRPr sz="2498"/>
            </a:lvl5pPr>
            <a:lvl6pPr marL="2743159" lvl="5" indent="-3872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Char char="•"/>
              <a:defRPr sz="2498"/>
            </a:lvl6pPr>
            <a:lvl7pPr marL="3200355" lvl="6" indent="-3872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Char char="•"/>
              <a:defRPr sz="2498"/>
            </a:lvl7pPr>
            <a:lvl8pPr marL="3657546" lvl="7" indent="-3872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Char char="•"/>
              <a:defRPr sz="2498"/>
            </a:lvl8pPr>
            <a:lvl9pPr marL="4114739" lvl="8" indent="-387280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2499"/>
              <a:buChar char="•"/>
              <a:defRPr sz="2498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body" idx="2"/>
          </p:nvPr>
        </p:nvSpPr>
        <p:spPr>
          <a:xfrm>
            <a:off x="1049521" y="2571280"/>
            <a:ext cx="4914270" cy="476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228597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386" lvl="1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2pPr>
            <a:lvl3pPr marL="1371579" lvl="2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marL="1828774" lvl="3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4pPr>
            <a:lvl5pPr marL="2285969" lvl="4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5pPr>
            <a:lvl6pPr marL="2743159" lvl="5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6pPr>
            <a:lvl7pPr marL="3200355" lvl="6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7pPr>
            <a:lvl8pPr marL="3657546" lvl="7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8pPr>
            <a:lvl9pPr marL="4114739" lvl="8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9"/>
          <p:cNvSpPr txBox="1">
            <a:spLocks noGrp="1"/>
          </p:cNvSpPr>
          <p:nvPr>
            <p:ph type="title"/>
          </p:nvPr>
        </p:nvSpPr>
        <p:spPr>
          <a:xfrm>
            <a:off x="1049521" y="571394"/>
            <a:ext cx="4914270" cy="199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>
            <a:spLocks noGrp="1"/>
          </p:cNvSpPr>
          <p:nvPr>
            <p:ph type="pic" idx="2"/>
          </p:nvPr>
        </p:nvSpPr>
        <p:spPr>
          <a:xfrm>
            <a:off x="6477636" y="1234061"/>
            <a:ext cx="7713643" cy="6090903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9"/>
          <p:cNvSpPr txBox="1">
            <a:spLocks noGrp="1"/>
          </p:cNvSpPr>
          <p:nvPr>
            <p:ph type="body" idx="1"/>
          </p:nvPr>
        </p:nvSpPr>
        <p:spPr>
          <a:xfrm>
            <a:off x="1049521" y="2571280"/>
            <a:ext cx="4914270" cy="476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228597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386" lvl="1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2pPr>
            <a:lvl3pPr marL="1371579" lvl="2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marL="1828774" lvl="3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4pPr>
            <a:lvl5pPr marL="2285969" lvl="4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5pPr>
            <a:lvl6pPr marL="2743159" lvl="5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6pPr>
            <a:lvl7pPr marL="3200355" lvl="6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7pPr>
            <a:lvl8pPr marL="3657546" lvl="7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8pPr>
            <a:lvl9pPr marL="4114739" lvl="8" indent="-228597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1"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0"/>
          <p:cNvSpPr txBox="1">
            <a:spLocks noGrp="1"/>
          </p:cNvSpPr>
          <p:nvPr>
            <p:ph type="title"/>
          </p:nvPr>
        </p:nvSpPr>
        <p:spPr>
          <a:xfrm>
            <a:off x="1047536" y="456329"/>
            <a:ext cx="13141763" cy="16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body" idx="1"/>
          </p:nvPr>
        </p:nvSpPr>
        <p:spPr>
          <a:xfrm rot="5400000">
            <a:off x="4899330" y="-1570187"/>
            <a:ext cx="5438166" cy="131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94" lvl="0" indent="-342894" algn="l">
              <a:lnSpc>
                <a:spcPct val="90000"/>
              </a:lnSpc>
              <a:spcBef>
                <a:spcPts val="12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86" lvl="1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79" lvl="2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74" lvl="3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69" lvl="4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59" lvl="5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55" lvl="6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46" lvl="7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739" lvl="8" indent="-342894" algn="l">
              <a:lnSpc>
                <a:spcPct val="9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1047536" y="456329"/>
            <a:ext cx="13141763" cy="16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99"/>
              <a:buFont typeface="Calibri"/>
              <a:buNone/>
              <a:defRPr sz="5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1047536" y="2281609"/>
            <a:ext cx="13141763" cy="5438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0786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3499"/>
              <a:buFont typeface="Arial"/>
              <a:buChar char="•"/>
              <a:defRPr sz="3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036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999"/>
              <a:buFont typeface="Arial"/>
              <a:buChar char="•"/>
              <a:defRPr sz="2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286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499"/>
              <a:buFont typeface="Arial"/>
              <a:buChar char="•"/>
              <a:defRPr sz="2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1411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249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1411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249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1411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249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1411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249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1411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249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1411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249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1047533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5047200" y="7943967"/>
            <a:ext cx="5142428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4" y="8363168"/>
            <a:ext cx="15236823" cy="207751"/>
          </a:xfrm>
          <a:prstGeom prst="rect">
            <a:avLst/>
          </a:prstGeom>
          <a:solidFill>
            <a:srgbClr val="0C2B64">
              <a:alpha val="30980"/>
            </a:srgbClr>
          </a:solidFill>
          <a:ln>
            <a:noFill/>
          </a:ln>
        </p:spPr>
        <p:txBody>
          <a:bodyPr spcFirstLastPara="1" wrap="square" lIns="91426" tIns="45699" rIns="91426" bIns="45699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grpSp>
        <p:nvGrpSpPr>
          <p:cNvPr id="91" name="Google Shape;91;p1"/>
          <p:cNvGrpSpPr/>
          <p:nvPr/>
        </p:nvGrpSpPr>
        <p:grpSpPr>
          <a:xfrm>
            <a:off x="10277477" y="6"/>
            <a:ext cx="4959350" cy="8363163"/>
            <a:chOff x="10277475" y="1"/>
            <a:chExt cx="4959350" cy="8363163"/>
          </a:xfrm>
        </p:grpSpPr>
        <p:sp>
          <p:nvSpPr>
            <p:cNvPr id="92" name="Google Shape;92;p1"/>
            <p:cNvSpPr/>
            <p:nvPr/>
          </p:nvSpPr>
          <p:spPr>
            <a:xfrm>
              <a:off x="10277475" y="1"/>
              <a:ext cx="4959350" cy="8363163"/>
            </a:xfrm>
            <a:prstGeom prst="rect">
              <a:avLst/>
            </a:prstGeom>
            <a:solidFill>
              <a:srgbClr val="DDEAF6">
                <a:alpha val="60000"/>
              </a:srgbClr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p1"/>
          <p:cNvGrpSpPr/>
          <p:nvPr/>
        </p:nvGrpSpPr>
        <p:grpSpPr>
          <a:xfrm>
            <a:off x="626973" y="1972875"/>
            <a:ext cx="13941784" cy="1475443"/>
            <a:chOff x="620329" y="2120604"/>
            <a:chExt cx="10674762" cy="1475444"/>
          </a:xfrm>
        </p:grpSpPr>
        <p:sp>
          <p:nvSpPr>
            <p:cNvPr id="95" name="Google Shape;95;p1"/>
            <p:cNvSpPr txBox="1"/>
            <p:nvPr/>
          </p:nvSpPr>
          <p:spPr>
            <a:xfrm>
              <a:off x="620329" y="2120604"/>
              <a:ext cx="10668117" cy="677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3800" b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Multiobjective</a:t>
              </a:r>
              <a:r>
                <a:rPr lang="en-US" altLang="ko-KR" sz="3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Bayesian optimization for online accelerator tuning</a:t>
              </a:r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626973" y="3119357"/>
              <a:ext cx="10668118" cy="476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endParaRPr sz="249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"/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98" name="Google Shape;98;p1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pic>
        <p:nvPicPr>
          <p:cNvPr id="102" name="Google Shape;102;p1" descr="EMB000044543ae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7477" y="4945817"/>
            <a:ext cx="4959350" cy="27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65CCB482-2326-AEE6-DA2D-5EE1EC5E952D}"/>
              </a:ext>
            </a:extLst>
          </p:cNvPr>
          <p:cNvSpPr txBox="1"/>
          <p:nvPr/>
        </p:nvSpPr>
        <p:spPr>
          <a:xfrm>
            <a:off x="626973" y="7258493"/>
            <a:ext cx="5054636" cy="46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699" rIns="91426" bIns="45699" anchor="t" anchorCtr="0">
            <a:spAutoFit/>
          </a:bodyPr>
          <a:lstStyle/>
          <a:p>
            <a:r>
              <a:rPr lang="en-US" sz="2398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21, Mar 2025</a:t>
            </a:r>
            <a:endParaRPr sz="2398" b="1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1;p1">
            <a:extLst>
              <a:ext uri="{FF2B5EF4-FFF2-40B4-BE49-F238E27FC236}">
                <a16:creationId xmlns:a16="http://schemas.microsoft.com/office/drawing/2014/main" id="{CBDF947D-E036-D05F-36B1-B2049990437E}"/>
              </a:ext>
            </a:extLst>
          </p:cNvPr>
          <p:cNvSpPr txBox="1"/>
          <p:nvPr/>
        </p:nvSpPr>
        <p:spPr>
          <a:xfrm>
            <a:off x="1166726" y="3825753"/>
            <a:ext cx="13933106" cy="47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699" rIns="91426" bIns="45699" anchor="t" anchorCtr="0">
            <a:spAutoFit/>
          </a:bodyPr>
          <a:lstStyle/>
          <a:p>
            <a:r>
              <a:rPr lang="en-US" sz="2498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Minseo </a:t>
            </a:r>
            <a:r>
              <a:rPr lang="en-US" sz="2498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Jeong</a:t>
            </a:r>
            <a:endParaRPr sz="2498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2875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Gaussian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process(GP):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the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surrogate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model which represents function value at random input variable via multivariate Gaussian distribution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f(x) ∼ GP[</a:t>
                </a:r>
                <a:r>
                  <a:rPr lang="el-GR" altLang="ko-KR" sz="2400" dirty="0"/>
                  <a:t>μ</a:t>
                </a:r>
                <a:r>
                  <a:rPr lang="en-US" altLang="ko-KR" sz="2400" dirty="0"/>
                  <a:t>(</a:t>
                </a:r>
                <a:r>
                  <a:rPr lang="en-US" altLang="ko-KR" sz="2400" b="1" dirty="0"/>
                  <a:t>x</a:t>
                </a:r>
                <a:r>
                  <a:rPr lang="en-US" altLang="ko-KR" sz="2400" dirty="0"/>
                  <a:t>), k(</a:t>
                </a:r>
                <a:r>
                  <a:rPr lang="en-US" altLang="ko-KR" sz="2400" b="1" dirty="0" err="1"/>
                  <a:t>x,x</a:t>
                </a:r>
                <a:r>
                  <a:rPr lang="en-US" altLang="ko-KR" sz="2400" dirty="0"/>
                  <a:t>’)]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Kernel(k(</a:t>
                </a:r>
                <a:r>
                  <a:rPr lang="en-US" altLang="ko-KR" sz="2400" b="1" dirty="0" err="1"/>
                  <a:t>x,x</a:t>
                </a:r>
                <a:r>
                  <a:rPr lang="en-US" altLang="ko-KR" sz="2400" dirty="0"/>
                  <a:t>’)): a function which represents covariance between two input points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d>
                              <m:dPr>
                                <m:ctrlP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altLang="ko-KR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2875274"/>
              </a:xfrm>
              <a:prstGeom prst="rect">
                <a:avLst/>
              </a:prstGeom>
              <a:blipFill>
                <a:blip r:embed="rId4"/>
                <a:stretch>
                  <a:fillRect l="-629" b="-29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D040F76D-B892-4268-B427-DE2E74135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350" y="4602079"/>
            <a:ext cx="7386123" cy="32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5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1594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For an arbitrary observation point </a:t>
                </a:r>
                <a:r>
                  <a:rPr lang="en-US" altLang="ko-KR" sz="2400" b="1" dirty="0"/>
                  <a:t>x</a:t>
                </a:r>
                <a:r>
                  <a:rPr lang="en-US" altLang="ko-KR" sz="2400" b="1" baseline="-25000" dirty="0"/>
                  <a:t>*</a:t>
                </a:r>
                <a:r>
                  <a:rPr lang="en-US" altLang="ko-KR" sz="2400" dirty="0"/>
                  <a:t>:</a:t>
                </a:r>
                <a:r>
                  <a:rPr lang="ko-KR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</m:e>
                      <m:e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altLang="ko-KR" sz="1800" b="0" i="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sz="1800" b="0" i="1" smtClean="0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ko-KR" sz="1800" b="1" i="1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mr>
                          <m:mr>
                            <m:e>
                              <m:r>
                                <a:rPr lang="en-US" altLang="ko-KR" sz="1800" b="0" i="1" smtClean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ko-KR" sz="1800" b="0" i="1" smtClean="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b="1" i="1" smtClean="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ko-KR" sz="1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ko-KR" sz="1800" i="1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𝝁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e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𝒌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altLang="ko-KR" sz="1800" b="1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800" b="1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𝒌</m:t>
                                      </m:r>
                                    </m:e>
                                    <m:sup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ctrlP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맑은 고딕" panose="020B0503020000020004" pitchFamily="50" charset="-127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800" b="1" i="1">
                                              <a:latin typeface="Cambria Math" panose="02040503050406030204" pitchFamily="18" charset="0"/>
                                              <a:ea typeface="맑은 고딕" panose="020B0503020000020004" pitchFamily="50" charset="-127"/>
                                              <a:cs typeface="Times New Roman" panose="020206030504050203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맑은 고딕" panose="020B0503020000020004" pitchFamily="50" charset="-127"/>
                                              <a:cs typeface="Times New Roman" panose="02020603050405020304" pitchFamily="18" charset="0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  <m:r>
                                        <a:rPr lang="en-US" altLang="ko-KR" sz="1800" b="0" i="1" smtClean="0"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맑은 고딕" panose="020B0503020000020004" pitchFamily="50" charset="-127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800" b="1" i="1">
                                              <a:latin typeface="Cambria Math" panose="02040503050406030204" pitchFamily="18" charset="0"/>
                                              <a:ea typeface="맑은 고딕" panose="020B0503020000020004" pitchFamily="50" charset="-127"/>
                                              <a:cs typeface="Times New Roman" panose="020206030504050203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맑은 고딕" panose="020B0503020000020004" pitchFamily="50" charset="-127"/>
                                              <a:cs typeface="Times New Roman" panose="02020603050405020304" pitchFamily="18" charset="0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altLang="ko-KR" sz="1800" b="0" i="1" dirty="0">
                  <a:effectLst/>
                  <a:latin typeface="Cambria Math" panose="020405030504060302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ko-KR" sz="1800" b="1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altLang="ko-KR" sz="1800" b="1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800" b="1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ko-KR" altLang="ko-KR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3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sSup>
                      <m:sSupPr>
                        <m:ctrlPr>
                          <a:rPr lang="ko-KR" altLang="ko-KR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ko-KR" sz="3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sSubSup>
                              <m:sSubSupPr>
                                <m:ctrlPr>
                                  <a:rPr lang="ko-KR" altLang="ko-KR" sz="3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1800" i="1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altLang="ko-KR" sz="1800" i="1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ko-KR" sz="1800" b="1" i="1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altLang="ko-KR" sz="1800" b="1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ko-KR" sz="1800" b="1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ko-KR" sz="1800" i="1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  <m:sup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ko-KR" sz="1800" i="1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𝑘</m:t>
                    </m:r>
                    <m:d>
                      <m:dPr>
                        <m:ctrlPr>
                          <a:rPr lang="ko-KR" altLang="ko-KR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3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ko-KR" altLang="ko-KR" sz="3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800" b="1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p>
                        <m:r>
                          <a:rPr lang="en-US" altLang="ko-KR" sz="1800" b="0" i="1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ko-KR" altLang="ko-KR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3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sSup>
                      <m:sSupPr>
                        <m:ctrlPr>
                          <a:rPr lang="ko-KR" altLang="ko-KR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ko-KR" sz="3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ko-KR" sz="1800" i="1">
                                <a:effectLst/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sSubSup>
                              <m:sSubSupPr>
                                <m:ctrlPr>
                                  <a:rPr lang="ko-KR" altLang="ko-KR" sz="3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1800" i="1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altLang="ko-KR" sz="1800" i="1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ko-KR" sz="1800" i="1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sz="1800" b="0" i="1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endParaRPr lang="en-US" altLang="ko-KR" sz="2400" b="1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1594988"/>
              </a:xfrm>
              <a:prstGeom prst="rect">
                <a:avLst/>
              </a:prstGeom>
              <a:blipFill>
                <a:blip r:embed="rId4"/>
                <a:stretch>
                  <a:fillRect l="-6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358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/>
              <p:nvPr/>
            </p:nvSpPr>
            <p:spPr>
              <a:xfrm>
                <a:off x="1190396" y="1730309"/>
                <a:ext cx="13622884" cy="493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Commonly used kernel: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-Radial basis function(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ko-KR" sz="24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ko-KR" sz="2400" b="1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24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ko-KR" sz="2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p>
                                        <m:r>
                                          <a:rPr lang="en-US" altLang="ko-KR" sz="2400" b="1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l-GR" altLang="ko-KR" sz="2400" i="1">
                                <a:latin typeface="Cambria Math" panose="02040503050406030204" pitchFamily="18" charset="0"/>
                              </a:rPr>
                              <m:t>𝛬</m:t>
                            </m:r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altLang="ko-KR" sz="24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sup>
                    </m:sSup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ko-KR" sz="2400" b="0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𝑑𝑖𝑎𝑔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</m:d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ko-KR" sz="2400" b="1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-</a:t>
                </a:r>
                <a:r>
                  <a:rPr lang="en-US" altLang="ko-KR" sz="2400" dirty="0" err="1"/>
                  <a:t>Matérn</a:t>
                </a:r>
                <a:r>
                  <a:rPr lang="en-US" altLang="ko-KR" sz="2400" dirty="0"/>
                  <a:t> function: generalized version of RBF kernel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ko-KR" sz="2400" b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ko-KR" sz="2400" b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altLang="ko-KR" sz="2400" b="0" i="1" smtClean="0">
                            <a:latin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den>
                    </m:f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rad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400" b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  <m:r>
                                      <a:rPr lang="en-US" altLang="ko-KR" sz="2400" b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ko-KR" sz="24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2400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p>
                                        <m:r>
                                          <a:rPr lang="en-US" altLang="ko-KR" sz="2400" b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rad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altLang="ko-KR" sz="2400" b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ko-KR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b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lang="en-US" altLang="ko-KR" sz="2400" b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den>
                        </m:f>
                      </m:e>
                    </m:d>
                  </m:oMath>
                </a14:m>
                <a:endParaRPr lang="en-US" altLang="ko-KR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ko-KR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altLang="ko-KR" sz="2400" dirty="0"/>
                  <a:t> is modified Bessel function of second kind, </a:t>
                </a:r>
                <a:r>
                  <a:rPr lang="el-GR" altLang="ko-KR" sz="2400" dirty="0"/>
                  <a:t>ν</a:t>
                </a:r>
                <a:r>
                  <a:rPr lang="en-US" altLang="ko-KR" sz="2400" dirty="0"/>
                  <a:t>=3/2 or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5/2)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If objective function is periodic, using periodic 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𝑃𝐸𝑅</m:t>
                        </m:r>
                      </m:sub>
                    </m:sSub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ko-KR" sz="24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ko-KR" sz="2400" b="1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4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f>
                                  <m:fPr>
                                    <m:ctrlP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ko-KR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2400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  <m:r>
                                          <a:rPr lang="en-US" altLang="ko-KR" sz="2400" b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altLang="ko-KR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sz="2400" b="1">
                                                <a:latin typeface="Cambria Math" panose="02040503050406030204" pitchFamily="18" charset="0"/>
                                              </a:rPr>
                                              <m:t>𝐱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sz="2400" b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</m:e>
                            </m:func>
                          </m:num>
                          <m:den>
                            <m:r>
                              <a:rPr lang="en-US" altLang="ko-KR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400" b="0" i="0" smtClean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p>
                                <m:r>
                                  <a:rPr lang="en-US" altLang="ko-KR" sz="24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altLang="ko-KR" sz="2400" dirty="0"/>
                  <a:t>  can be an option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6" y="1730309"/>
                <a:ext cx="13622884" cy="4933466"/>
              </a:xfrm>
              <a:prstGeom prst="rect">
                <a:avLst/>
              </a:prstGeom>
              <a:blipFill>
                <a:blip r:embed="rId4"/>
                <a:stretch>
                  <a:fillRect l="-582" b="-19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607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E24F10-32AC-727A-5634-07405992BC9D}"/>
              </a:ext>
            </a:extLst>
          </p:cNvPr>
          <p:cNvSpPr txBox="1"/>
          <p:nvPr/>
        </p:nvSpPr>
        <p:spPr>
          <a:xfrm>
            <a:off x="1190396" y="1730309"/>
            <a:ext cx="961542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Length scale hyperparameter l should be optimized by maximizing marginal log-likelihood(MLL)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log p(</a:t>
            </a:r>
            <a:r>
              <a:rPr lang="en-US" altLang="ko-KR" sz="2400" dirty="0" err="1"/>
              <a:t>y|X</a:t>
            </a:r>
            <a:r>
              <a:rPr lang="en-US" altLang="ko-KR" sz="2400" dirty="0"/>
              <a:t>, </a:t>
            </a:r>
            <a:r>
              <a:rPr lang="el-GR" altLang="ko-KR" sz="2400" dirty="0"/>
              <a:t>θ</a:t>
            </a:r>
            <a:r>
              <a:rPr lang="en-US" altLang="ko-KR" sz="2400" dirty="0"/>
              <a:t>)= −</a:t>
            </a:r>
            <a:r>
              <a:rPr lang="en-US" altLang="ko-KR" sz="2400" b="1" dirty="0"/>
              <a:t>y</a:t>
            </a:r>
            <a:r>
              <a:rPr lang="en-US" altLang="ko-KR" sz="2400" baseline="30000" dirty="0"/>
              <a:t>T</a:t>
            </a:r>
            <a:r>
              <a:rPr lang="en-US" altLang="ko-KR" sz="2400" dirty="0"/>
              <a:t>K</a:t>
            </a:r>
            <a:r>
              <a:rPr lang="en-US" altLang="ko-KR" sz="2400" baseline="30000" dirty="0"/>
              <a:t>-1 </a:t>
            </a:r>
            <a:r>
              <a:rPr lang="en-US" altLang="ko-KR" sz="2400" baseline="-25000" dirty="0" err="1"/>
              <a:t>y</a:t>
            </a:r>
            <a:r>
              <a:rPr lang="en-US" altLang="ko-KR" sz="2400" b="1" dirty="0" err="1"/>
              <a:t>y</a:t>
            </a:r>
            <a:r>
              <a:rPr lang="en-US" altLang="ko-KR" sz="2400" dirty="0"/>
              <a:t>/2-log |K</a:t>
            </a:r>
            <a:r>
              <a:rPr lang="en-US" altLang="ko-KR" sz="2400" baseline="-25000" dirty="0"/>
              <a:t>y</a:t>
            </a:r>
            <a:r>
              <a:rPr lang="en-US" altLang="ko-KR" sz="2400" dirty="0"/>
              <a:t>| −n/2 log 2</a:t>
            </a:r>
            <a:r>
              <a:rPr lang="el-GR" altLang="ko-KR" sz="2400" dirty="0"/>
              <a:t>π</a:t>
            </a:r>
            <a:endParaRPr lang="en-US" altLang="ko-KR" sz="2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7E016A-C477-4D78-952F-0723416CE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313" y="1622066"/>
            <a:ext cx="3504211" cy="63536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4A2517-5E23-4F6A-BEB4-3B4400E59F10}"/>
              </a:ext>
            </a:extLst>
          </p:cNvPr>
          <p:cNvSpPr txBox="1"/>
          <p:nvPr/>
        </p:nvSpPr>
        <p:spPr>
          <a:xfrm>
            <a:off x="10805824" y="7688483"/>
            <a:ext cx="4675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R. </a:t>
            </a:r>
            <a:r>
              <a:rPr lang="en-US" altLang="ko-KR" dirty="0">
                <a:solidFill>
                  <a:srgbClr val="555555"/>
                </a:solidFill>
                <a:latin typeface="+mn-lt"/>
              </a:rPr>
              <a:t>Roussel et al.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Accel. Beams 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27</a:t>
            </a:r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. (2024).</a:t>
            </a:r>
          </a:p>
        </p:txBody>
      </p:sp>
    </p:spTree>
    <p:extLst>
      <p:ext uri="{BB962C8B-B14F-4D97-AF65-F5344CB8AC3E}">
        <p14:creationId xmlns:p14="http://schemas.microsoft.com/office/powerpoint/2010/main" val="2461028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E24F10-32AC-727A-5634-07405992BC9D}"/>
              </a:ext>
            </a:extLst>
          </p:cNvPr>
          <p:cNvSpPr txBox="1"/>
          <p:nvPr/>
        </p:nvSpPr>
        <p:spPr>
          <a:xfrm>
            <a:off x="1190395" y="1730309"/>
            <a:ext cx="12605117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Acquisition function: the function that determines which input point to measure next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Exploitation: focuses on the vicinity of current best measurement points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Exploration: focuses on unexplored region</a:t>
            </a:r>
          </a:p>
        </p:txBody>
      </p:sp>
    </p:spTree>
    <p:extLst>
      <p:ext uri="{BB962C8B-B14F-4D97-AF65-F5344CB8AC3E}">
        <p14:creationId xmlns:p14="http://schemas.microsoft.com/office/powerpoint/2010/main" val="22425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3183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Expected Improvement(EI): an acquisition function that indicates expected increment of function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𝑏𝑒𝑠𝑡</m:t>
                                </m:r>
                              </m:sub>
                            </m:s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𝑏𝑒𝑠𝑡</m:t>
                            </m:r>
                          </m:sub>
                        </m:s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l-GR" altLang="ko-KR" sz="2400" b="0" i="1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d>
                                  <m:dPr>
                                    <m:ctrlPr>
                                      <a:rPr lang="en-US" altLang="ko-KR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den>
                        </m:f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d>
                                  <m:dPr>
                                    <m:ctrlPr>
                                      <a:rPr lang="en-US" altLang="ko-KR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altLang="ko-KR" sz="2400" dirty="0"/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  (Φ and </a:t>
                </a:r>
                <a:r>
                  <a:rPr lang="el-GR" altLang="ko-KR" sz="2400" dirty="0"/>
                  <a:t>φ</a:t>
                </a:r>
                <a:r>
                  <a:rPr lang="en-US" altLang="ko-KR" sz="2400" dirty="0"/>
                  <a:t> are the probability distribution function and cumulative distribution function of a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   Gaussian distribution)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3183564"/>
              </a:xfrm>
              <a:prstGeom prst="rect">
                <a:avLst/>
              </a:prstGeom>
              <a:blipFill>
                <a:blip r:embed="rId4"/>
                <a:stretch>
                  <a:fillRect l="-629" b="-36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004E2AFF-9BBA-0C1C-EF27-72B04416CC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11" b="53569"/>
          <a:stretch/>
        </p:blipFill>
        <p:spPr>
          <a:xfrm>
            <a:off x="5082182" y="4437876"/>
            <a:ext cx="5844942" cy="3262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052FFD-1C3C-A70F-AF06-CE88EBA8570C}"/>
              </a:ext>
            </a:extLst>
          </p:cNvPr>
          <p:cNvSpPr txBox="1"/>
          <p:nvPr/>
        </p:nvSpPr>
        <p:spPr>
          <a:xfrm>
            <a:off x="6120351" y="7798535"/>
            <a:ext cx="4675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R. </a:t>
            </a:r>
            <a:r>
              <a:rPr lang="en-US" altLang="ko-KR" dirty="0">
                <a:solidFill>
                  <a:srgbClr val="555555"/>
                </a:solidFill>
                <a:latin typeface="+mn-lt"/>
              </a:rPr>
              <a:t>Roussel et al.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Accel. Beams 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27</a:t>
            </a:r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. (2024).</a:t>
            </a:r>
          </a:p>
        </p:txBody>
      </p:sp>
    </p:spTree>
    <p:extLst>
      <p:ext uri="{BB962C8B-B14F-4D97-AF65-F5344CB8AC3E}">
        <p14:creationId xmlns:p14="http://schemas.microsoft.com/office/powerpoint/2010/main" val="518641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3E424546-A52C-C9CA-6710-7A73F044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F7C22736-F102-F04A-E3A3-FE0BF3E0ECAB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CEB215DD-BCE6-B860-3BCC-C7270D23838A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8C60FB0B-304C-2C32-3FEB-10C7F7539C7D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D8D33556-A746-38A8-03A2-6B637557F6D8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CB1C45BD-18DD-DA42-7AD1-9BAAE432C01D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BB11F7-70CA-60CD-4049-41F6A2D134C2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99B1F8F0-675E-9E83-D383-BB200C787103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836C4A98-7791-FAE8-72C3-A5B57F9C876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DEA9B00D-6A8F-33AB-B2B3-C43F27B308DE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82542D-115C-167C-1070-3C2D816D9920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2356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Upper confidence bound (UCB): an acquisition function which explicitly specifies the trade-off between exploration and exploitation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ra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2400" dirty="0"/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β can be increased during the process to avoid sticking in local optimum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82542D-115C-167C-1070-3C2D816D9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2356735"/>
              </a:xfrm>
              <a:prstGeom prst="rect">
                <a:avLst/>
              </a:prstGeom>
              <a:blipFill>
                <a:blip r:embed="rId4"/>
                <a:stretch>
                  <a:fillRect l="-629" b="-51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4848CF57-BF86-5A48-90AE-442A0741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47685" r="-698"/>
          <a:stretch/>
        </p:blipFill>
        <p:spPr>
          <a:xfrm>
            <a:off x="5142413" y="4192483"/>
            <a:ext cx="4951998" cy="35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5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4308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Expected Hypervolume Improvement(EHVI):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𝐸𝐻𝑉𝐼</m:t>
                        </m:r>
                      </m:sub>
                    </m:sSub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3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m:rPr>
                                <m:brk m:alnAt="23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nary>
                  </m:oMath>
                </a14:m>
                <a:r>
                  <a:rPr lang="en-US" altLang="ko-KR" sz="240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  (</a:t>
                </a:r>
                <a:r>
                  <a:rPr lang="en-US" altLang="ko-KR" sz="2400" b="1" dirty="0"/>
                  <a:t>r</a:t>
                </a:r>
                <a:r>
                  <a:rPr lang="en-US" altLang="ko-KR" sz="2400" dirty="0"/>
                  <a:t> is reference point,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400" dirty="0"/>
                  <a:t> is multivariate Gaussian probability distribution function)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Required computational cost increases exponentially to the dimension of objective space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Upper confidence bound hypervolume improvement(UCB-HVI): an acquisition function which explicitly specifies the trade-off between exploration and exploitation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-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ra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US" altLang="ko-KR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4308487"/>
              </a:xfrm>
              <a:prstGeom prst="rect">
                <a:avLst/>
              </a:prstGeom>
              <a:blipFill>
                <a:blip r:embed="rId4"/>
                <a:stretch>
                  <a:fillRect l="-629" r="-677" b="-16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42807710-72C2-7546-14F8-546E954D92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85" r="25703" b="-920"/>
          <a:stretch/>
        </p:blipFill>
        <p:spPr>
          <a:xfrm>
            <a:off x="7618412" y="5447764"/>
            <a:ext cx="6735651" cy="25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6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7065D90E-4EC0-CFCF-7E4E-F97E7C3A1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87921EDB-91CE-F666-9608-36E47014F0A7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DB03BFC4-965C-D619-D6F5-D10564E413AF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D692FFD4-E014-D29F-830E-42A97AE23877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92A376A7-41BB-71B3-2D8D-7563AB328A9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FF113ED4-F8FF-5227-34E9-C89122FC6B08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B1625CAC-19AD-BD43-ECFB-FEA23AFAA09C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0E7C1990-5DD6-0226-FB70-D4B0284D894B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BFCADD9C-367D-0F34-13C4-3BBA80D894F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C90E88C6-2D4F-F763-CD5A-246219D50427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9ED9AE-5F1A-BCA0-858E-DA57CA1CF1DA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1790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=[−2, 2]</m:t>
                    </m:r>
                  </m:oMath>
                </a14:m>
                <a:endParaRPr lang="en-US" altLang="ko-KR" sz="24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Started with a set of five random input points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Kernel: RBF with l=1.0,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ko-KR" sz="2400" dirty="0"/>
                  <a:t>=0.5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9ED9AE-5F1A-BCA0-858E-DA57CA1CF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1790618"/>
              </a:xfrm>
              <a:prstGeom prst="rect">
                <a:avLst/>
              </a:prstGeom>
              <a:blipFill>
                <a:blip r:embed="rId4"/>
                <a:stretch>
                  <a:fillRect l="-629" b="-44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3EF9A922-9F5F-8FDF-62BE-02C58DFEF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165" y="1205840"/>
            <a:ext cx="6751412" cy="64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0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/>
              <p:nvPr/>
            </p:nvSpPr>
            <p:spPr>
              <a:xfrm>
                <a:off x="1190395" y="1730309"/>
                <a:ext cx="12605117" cy="303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Preference treatment: specifies that the optimizer searches in a given objective subspace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𝐸𝐻𝑉𝐼</m:t>
                        </m:r>
                      </m:sub>
                    </m:sSub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3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m:rPr>
                                <m:brk m:alnAt="23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nary>
                  </m:oMath>
                </a14:m>
                <a:r>
                  <a:rPr lang="en-US" altLang="ko-KR" sz="2400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Constraint: multiplies the acquisition function the probability that the constraint will be satisfied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func>
                      <m:func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e>
                    </m:func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altLang="ko-KR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E24F10-32AC-727A-5634-0740599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5" y="1730309"/>
                <a:ext cx="12605117" cy="3037883"/>
              </a:xfrm>
              <a:prstGeom prst="rect">
                <a:avLst/>
              </a:prstGeom>
              <a:blipFill>
                <a:blip r:embed="rId4"/>
                <a:stretch>
                  <a:fillRect l="-629" b="-38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5716D01D-1435-699D-C9C0-E89FE2BE03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404" b="-1881"/>
          <a:stretch/>
        </p:blipFill>
        <p:spPr>
          <a:xfrm>
            <a:off x="438946" y="4845248"/>
            <a:ext cx="4070842" cy="344086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BAFB7A0-ED8D-3291-E535-603592C36F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0469"/>
          <a:stretch/>
        </p:blipFill>
        <p:spPr>
          <a:xfrm>
            <a:off x="4602382" y="4845248"/>
            <a:ext cx="4915105" cy="31212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AE3DD5B-CA19-543A-8FEC-DF3427BA9A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653"/>
          <a:stretch/>
        </p:blipFill>
        <p:spPr>
          <a:xfrm>
            <a:off x="9517487" y="4845248"/>
            <a:ext cx="5072594" cy="30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2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Gulim"/>
                  <a:ea typeface="Gulim"/>
                  <a:cs typeface="Gulim"/>
                  <a:sym typeface="Gulim"/>
                </a:endParaRPr>
              </a:p>
            </p:txBody>
          </p:sp>
          <p:pic>
            <p:nvPicPr>
              <p:cNvPr id="111" name="Google Shape;111;p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2" name="Google Shape;112;p2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14" name="Google Shape;114;p2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sp>
        <p:nvSpPr>
          <p:cNvPr id="116" name="Google Shape;116;p2"/>
          <p:cNvSpPr/>
          <p:nvPr/>
        </p:nvSpPr>
        <p:spPr>
          <a:xfrm>
            <a:off x="80095" y="725769"/>
            <a:ext cx="6030680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2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Index</a:t>
            </a:r>
            <a:endParaRPr sz="28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706476" y="1988723"/>
            <a:ext cx="11155059" cy="175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699" rIns="91426" bIns="45699" anchor="t" anchorCtr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sz="2398" dirty="0">
                <a:latin typeface="+mn-lt"/>
              </a:rPr>
              <a:t>Background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sz="2398" dirty="0">
                <a:latin typeface="+mn-lt"/>
              </a:rPr>
              <a:t>Multi-objective Bayesian Optimization(MOBO)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sz="2398" dirty="0">
                <a:latin typeface="+mn-lt"/>
              </a:rPr>
              <a:t>Optimization of AWA photoinjector</a:t>
            </a:r>
          </a:p>
        </p:txBody>
      </p:sp>
    </p:spTree>
    <p:extLst>
      <p:ext uri="{BB962C8B-B14F-4D97-AF65-F5344CB8AC3E}">
        <p14:creationId xmlns:p14="http://schemas.microsoft.com/office/powerpoint/2010/main" val="49948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ED064E4A-475B-0717-2687-DA2714B9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75CE8582-7743-1754-28E5-C57DC4C366F4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7E7BABFB-87B6-0517-A621-4B976029556D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2385DD5D-2529-A1F7-22D9-4E68B3BF24AC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7F6318B6-5236-D8A4-7CC8-D157A76D1D1F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D931F8BA-EE92-20A9-A27A-E020531D18BC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60EA5B37-B26B-894B-EB87-138D7D55575A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A25BB037-B84B-5452-27B9-81002467832E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B1FF9768-A2BC-9F3C-4521-F4731506D5B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E618823C-8CFD-F3B7-7796-639866013DD9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6A75C0-99F9-77A9-CA34-C04B91FA3471}"/>
                  </a:ext>
                </a:extLst>
              </p:cNvPr>
              <p:cNvSpPr txBox="1"/>
              <p:nvPr/>
            </p:nvSpPr>
            <p:spPr>
              <a:xfrm>
                <a:off x="1190396" y="1730309"/>
                <a:ext cx="8851652" cy="4224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Proximal input space exploration: </a:t>
                </a:r>
                <a:r>
                  <a:rPr lang="en-US" altLang="ko-KR" sz="2400" dirty="0" err="1"/>
                  <a:t>modifing</a:t>
                </a:r>
                <a:r>
                  <a:rPr lang="en-US" altLang="ko-KR" sz="2400" dirty="0"/>
                  <a:t> the </a:t>
                </a:r>
                <a:r>
                  <a:rPr lang="en-US" altLang="ko-KR" sz="2400" dirty="0" err="1"/>
                  <a:t>acquisitionfunction</a:t>
                </a:r>
                <a:r>
                  <a:rPr lang="en-US" altLang="ko-KR" sz="2400" dirty="0"/>
                  <a:t> so that each optimization step travels a small distance in parameter space during optimization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ko-KR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altLang="ko-KR" sz="24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l-GR" altLang="ko-KR" sz="2400" b="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altLang="ko-KR" sz="2400" dirty="0"/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(</a:t>
                </a:r>
                <a:r>
                  <a:rPr lang="en-US" altLang="ko-KR" sz="2400" b="1" dirty="0"/>
                  <a:t>x</a:t>
                </a:r>
                <a:r>
                  <a:rPr lang="en-US" altLang="ko-KR" sz="2400" baseline="-25000" dirty="0"/>
                  <a:t>0</a:t>
                </a:r>
                <a:r>
                  <a:rPr lang="en-US" altLang="ko-KR" sz="2400" dirty="0"/>
                  <a:t>: recently observed point in input space,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   Λ: matrix that specifies cost associated with changing input parameter)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6A75C0-99F9-77A9-CA34-C04B91FA3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96" y="1730309"/>
                <a:ext cx="8851652" cy="4224554"/>
              </a:xfrm>
              <a:prstGeom prst="rect">
                <a:avLst/>
              </a:prstGeom>
              <a:blipFill>
                <a:blip r:embed="rId4"/>
                <a:stretch>
                  <a:fillRect l="-1033" b="-24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BFB13F50-E696-F2E1-5B0F-A178ED46B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047" y="479178"/>
            <a:ext cx="4820173" cy="72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2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 of AWA Photoinjector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E24F10-32AC-727A-5634-07405992BC9D}"/>
              </a:ext>
            </a:extLst>
          </p:cNvPr>
          <p:cNvSpPr txBox="1"/>
          <p:nvPr/>
        </p:nvSpPr>
        <p:spPr>
          <a:xfrm>
            <a:off x="1190395" y="1730309"/>
            <a:ext cx="1260511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Parameters of AWA photoinjector(</a:t>
            </a:r>
            <a:r>
              <a:rPr lang="en-US" altLang="ko-KR" sz="2400" dirty="0" err="1"/>
              <a:t>photogun+one</a:t>
            </a:r>
            <a:r>
              <a:rPr lang="en-US" altLang="ko-KR" sz="2400" dirty="0"/>
              <a:t> RF cavity) was optimized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CEF437-F22D-CB28-B7CB-79C58E15F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73" y="3348507"/>
            <a:ext cx="8916272" cy="444186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08186E6-A2A1-A093-8314-5304560E9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672" y="3335687"/>
            <a:ext cx="4772691" cy="4519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FAEC7-59B3-7FF4-D155-68497F560FDB}"/>
              </a:ext>
            </a:extLst>
          </p:cNvPr>
          <p:cNvSpPr txBox="1"/>
          <p:nvPr/>
        </p:nvSpPr>
        <p:spPr>
          <a:xfrm>
            <a:off x="2570801" y="7855579"/>
            <a:ext cx="5022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ko-KR" dirty="0"/>
              <a:t>A. Edelen et al., Phys. Rev. Accel. Beams 23, 044601 (2020)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3583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B1956FB9-0632-81C7-161F-57EE7BC8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425156BF-92AD-C0F0-BB58-9A99F5CE0951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 of AWA Photoinjector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AA94D061-C56A-B364-8BDE-776F43457E33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50DCB430-E43C-22F3-BCC8-17D7ADE539AA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E75DEB6-AABE-CB1C-D5E8-FD092B3E68B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11E4040C-7D34-22D2-A997-33151D712C08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C43D87D2-4DF3-62BB-F0AC-7A561D9A7BE2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5E9A0F34-0841-32AF-ABA2-51752EA8DD18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36CF3254-2F33-FE79-5B22-211BF32BE9B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B3756FA3-4ECA-5AFB-1E33-05D34C3F8121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22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5C3C588-00C1-ED7B-730B-E4CFA02FDA73}"/>
              </a:ext>
            </a:extLst>
          </p:cNvPr>
          <p:cNvSpPr txBox="1"/>
          <p:nvPr/>
        </p:nvSpPr>
        <p:spPr>
          <a:xfrm>
            <a:off x="1190396" y="1730309"/>
            <a:ext cx="8726336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Kernel: RBF with initial hyperparameter vector</a:t>
            </a:r>
            <a:r>
              <a:rPr lang="ko-KR" altLang="en-US" sz="2400" dirty="0"/>
              <a:t> </a:t>
            </a:r>
            <a:r>
              <a:rPr lang="en-US" altLang="ko-KR" sz="2400" b="1" dirty="0"/>
              <a:t>l</a:t>
            </a:r>
            <a:r>
              <a:rPr lang="en-US" altLang="ko-KR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Hyperparameter optimization is done by maximizing the log marginal likelihood of the GP model with the gradient based Adam optimization algorithm, with 5000 iterations and a learning rate of 0.001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l is updated with period of 10 turns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Acquisition function: UCB-HVI with </a:t>
            </a:r>
            <a:r>
              <a:rPr lang="el-GR" altLang="ko-KR" sz="2400" dirty="0"/>
              <a:t>β</a:t>
            </a:r>
            <a:r>
              <a:rPr lang="en-US" altLang="ko-KR" sz="2400" dirty="0"/>
              <a:t>=0.01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Method of maximizing the acquisition function : particle swarm optimization</a:t>
            </a:r>
          </a:p>
        </p:txBody>
      </p:sp>
      <p:pic>
        <p:nvPicPr>
          <p:cNvPr id="3" name="그림 2" descr="다채로움, 패턴, 예술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A92A48D-5107-1C42-89B4-B5DB3E531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53" y="4285456"/>
            <a:ext cx="4900926" cy="36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043C8341-8E76-B97D-4E90-2569E4FFF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977BBFFD-9B99-B36A-8347-5C4EA3EAA31A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 of AWA Photoinjector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22FF6536-E3D7-46D7-6C82-4FBB26B7B0DA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856D1B06-83B6-FE93-D962-C7454B818AD5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3909AEFE-6B0D-78F8-395B-5675D1CECE1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E84BF79F-59F8-1DE6-0859-8F7001AA6612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7C33EF2C-B3F7-5801-3D5F-9C092C34B545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378D9834-7D6C-E05E-0433-7A748E721699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5A52E9A6-A0AB-5E30-1B17-01EEB16FA74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14F8ED63-C6B6-6739-48FE-5ADFA383466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23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C7F251-7E74-73DD-9AAA-693A55002F79}"/>
              </a:ext>
            </a:extLst>
          </p:cNvPr>
          <p:cNvSpPr txBox="1"/>
          <p:nvPr/>
        </p:nvSpPr>
        <p:spPr>
          <a:xfrm>
            <a:off x="1190396" y="1730309"/>
            <a:ext cx="8638396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MOBO was 35 times more efficient than NSGA-II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Took 45</a:t>
            </a:r>
            <a:r>
              <a:rPr lang="ko-KR" altLang="en-US" sz="2400" dirty="0"/>
              <a:t> </a:t>
            </a:r>
            <a:r>
              <a:rPr lang="en-US" altLang="ko-KR" sz="2400" dirty="0"/>
              <a:t>min</a:t>
            </a:r>
            <a:r>
              <a:rPr lang="ko-KR" altLang="en-US" sz="2400" dirty="0"/>
              <a:t> </a:t>
            </a:r>
            <a:r>
              <a:rPr lang="en-US" altLang="ko-KR" sz="2400" dirty="0"/>
              <a:t>to</a:t>
            </a:r>
            <a:r>
              <a:rPr lang="ko-KR" altLang="en-US" sz="2400" dirty="0"/>
              <a:t> </a:t>
            </a:r>
            <a:r>
              <a:rPr lang="en-US" altLang="ko-KR" sz="2400" dirty="0"/>
              <a:t>optimize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Since neither NSGA-II nor I-NN includes a direct calculation of the hypervolume increase for each proposed observation point, hypervolume generated by MOBO is larger than others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5915DE3-A5FC-B437-2AF0-2F2DD4D2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791" y="322601"/>
            <a:ext cx="4929305" cy="7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99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FCFEEA0A-0460-0A09-7AAA-7C37777A5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8020422F-EF57-1CB5-F7C1-AE3386C401F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 of AWA Photoinjector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224DD9DC-70E0-93B4-DE00-0A2ED5080B86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852D00F9-271E-7AEB-347C-86CAFC39F7AC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4593EC08-BEBC-E33D-ECC2-2144D415F284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9BCFB08-2140-F3C7-AF25-EB17287BB20D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2A2D65F3-EB18-8EBC-5B39-5CA994BF36FA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AB2619F3-481D-D203-C7F0-F6FC8D6EBA0D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7A8D0F57-95AE-A551-18BB-77F1C4ED4C8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E2BECECA-8C99-B710-173F-52C01D4D12D1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24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65A878-9E63-8D19-858B-85418F4A94C9}"/>
              </a:ext>
            </a:extLst>
          </p:cNvPr>
          <p:cNvSpPr txBox="1"/>
          <p:nvPr/>
        </p:nvSpPr>
        <p:spPr>
          <a:xfrm>
            <a:off x="1190396" y="1730309"/>
            <a:ext cx="753279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Preference/constraint of </a:t>
            </a:r>
            <a:r>
              <a:rPr lang="en-US" altLang="ko-KR" sz="2400" dirty="0" err="1"/>
              <a:t>dE</a:t>
            </a:r>
            <a:r>
              <a:rPr lang="en-US" altLang="ko-KR" sz="2400" dirty="0"/>
              <a:t>&lt;0.52MeV was set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(b) MOBO with an optimization preference of </a:t>
            </a:r>
            <a:r>
              <a:rPr lang="en-US" altLang="ko-KR" sz="2400" dirty="0" err="1"/>
              <a:t>dE</a:t>
            </a:r>
            <a:r>
              <a:rPr lang="en-US" altLang="ko-KR" sz="2400" dirty="0"/>
              <a:t> &lt; 0.52 MeV.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(c) MOBO with an inequality constraint of </a:t>
            </a:r>
            <a:r>
              <a:rPr lang="en-US" altLang="ko-KR" sz="2400" dirty="0" err="1"/>
              <a:t>dE</a:t>
            </a:r>
            <a:r>
              <a:rPr lang="en-US" altLang="ko-KR" sz="2400" dirty="0"/>
              <a:t> &lt; 0.52 MeV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A8B7209-7D21-4058-EFAA-80FD6A914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193" y="479178"/>
            <a:ext cx="5886656" cy="70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44F5DD7D-24AF-FA68-2C40-A74BF97D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5CFFA64C-C536-D2E7-714E-498758A4A84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 of AWA Photoinjector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B172611E-3B5A-830D-E678-3466D9FBC659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A7251C23-8169-06ED-3D4D-AFC66FE64B0A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0B1E65DA-9C55-FA71-5089-8546F4E8B24F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B85438CD-655A-4D23-41C7-997223E1DF06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2BD6E442-BE6C-EBB4-754A-83B91A1675BD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DAFC4541-545D-C1C6-F864-FD37330204B0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4750EFF0-ECBA-6253-E0B0-684C69A1430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F54CA323-264E-15AF-263F-B0F291FF2568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25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8BB3ACA-2D29-7B8C-276C-769659A1FAEA}"/>
              </a:ext>
            </a:extLst>
          </p:cNvPr>
          <p:cNvSpPr txBox="1"/>
          <p:nvPr/>
        </p:nvSpPr>
        <p:spPr>
          <a:xfrm>
            <a:off x="1190396" y="1730309"/>
            <a:ext cx="7471001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Proximal optimization with </a:t>
            </a:r>
            <a:r>
              <a:rPr lang="el-GR" altLang="ko-KR" sz="2400" dirty="0"/>
              <a:t>Λ</a:t>
            </a:r>
            <a:r>
              <a:rPr lang="en-US" altLang="ko-KR" sz="2400" dirty="0"/>
              <a:t>=4I was demonstrated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Change of K</a:t>
            </a:r>
            <a:r>
              <a:rPr lang="en-US" altLang="ko-KR" sz="2400" baseline="-25000" dirty="0"/>
              <a:t>1 </a:t>
            </a:r>
            <a:r>
              <a:rPr lang="en-US" altLang="ko-KR" sz="2400" dirty="0"/>
              <a:t> parameter is mirrored in each of the other five input parameters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64A66F0-F10E-F4DD-C0CF-85A3ACD1D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7" y="973580"/>
            <a:ext cx="6328104" cy="662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365D1119-0C30-8075-E70F-BBA846D1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6A5054F-2542-D186-B545-F0978D3EE802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BC34E68F-1C3C-11CA-BDDF-3FA11B8C22BE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334B99FD-39B2-E725-8C91-7137FF839843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3211EFCC-F91B-CC0B-B0C9-AA24681B9899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ECE976C6-A7C4-F8B0-A071-A7E283CCE2D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2ACEBF3D-28D7-EA37-284A-C1FA357D85A7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E8D71DD2-F0EE-BC6E-A478-F9BD768FF6B4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87261B3-AB50-C283-39D5-0271A7B8AAA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F3E28D49-F42A-745B-0EA4-681EEE8A027C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26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8F6F28-26E1-B7D4-CD01-7158224A317D}"/>
              </a:ext>
            </a:extLst>
          </p:cNvPr>
          <p:cNvSpPr txBox="1"/>
          <p:nvPr/>
        </p:nvSpPr>
        <p:spPr>
          <a:xfrm>
            <a:off x="1190396" y="1730309"/>
            <a:ext cx="9088062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MOBO</a:t>
            </a:r>
            <a:r>
              <a:rPr lang="ko-KR" altLang="en-US" sz="2400" dirty="0"/>
              <a:t> </a:t>
            </a:r>
            <a:r>
              <a:rPr lang="en-US" altLang="ko-KR" sz="2400" dirty="0"/>
              <a:t>is ideal tool for online </a:t>
            </a:r>
            <a:r>
              <a:rPr lang="en-US" altLang="ko-KR" sz="2400" dirty="0" err="1"/>
              <a:t>multiobjective</a:t>
            </a:r>
            <a:r>
              <a:rPr lang="en-US" altLang="ko-KR" sz="2400" dirty="0"/>
              <a:t> accelerator optimization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MOBO can be repeated periodically to monitor changes in machine performance over time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Advanced method can be applied in MOBO in order to reduce optimization time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(e.g. q-EHVI, multi-fidelity modeling, trust-region Bayesian optimization(</a:t>
            </a:r>
            <a:r>
              <a:rPr lang="en-US" altLang="ko-KR" sz="2400" dirty="0" err="1"/>
              <a:t>TuRBO</a:t>
            </a:r>
            <a:r>
              <a:rPr lang="en-US" altLang="ko-KR" sz="2400" dirty="0"/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DB651A-D019-602F-6CDC-0517803E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457" y="1404949"/>
            <a:ext cx="4711044" cy="63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5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D9DA5C13-80F5-5FAB-D5D0-D0B15F669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91AAA790-7C3F-DD41-EBD1-74D1ABB39932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F11D44EC-34EE-A8A1-B1A6-7F0D6EB977E4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9713239-93C7-54CD-3DAB-40FA32148931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B2D77B33-A716-3B26-829D-4647B27CDAD3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5712B274-2CB0-864C-9B79-4CD7755B265C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5536CDAD-24EE-C21B-08F4-9CE34387F8D8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9584843D-3E08-FFF2-A1E1-9E923E424543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DD24B8D7-F21C-10AD-6527-155D43C6E3E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5EBFC55B-0A55-01C4-F7D7-D540505A8AD1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27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A0BD52-D9CE-83EC-8CCB-9B849C750FC8}"/>
              </a:ext>
            </a:extLst>
          </p:cNvPr>
          <p:cNvSpPr txBox="1"/>
          <p:nvPr/>
        </p:nvSpPr>
        <p:spPr>
          <a:xfrm>
            <a:off x="1190396" y="1730309"/>
            <a:ext cx="9088062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MOBO</a:t>
            </a:r>
            <a:r>
              <a:rPr lang="ko-KR" altLang="en-US" sz="2400" dirty="0"/>
              <a:t> </a:t>
            </a:r>
            <a:r>
              <a:rPr lang="en-US" altLang="ko-KR" sz="2400" dirty="0"/>
              <a:t>is ideal tool for online </a:t>
            </a:r>
            <a:r>
              <a:rPr lang="en-US" altLang="ko-KR" sz="2400" dirty="0" err="1"/>
              <a:t>multiobjective</a:t>
            </a:r>
            <a:r>
              <a:rPr lang="en-US" altLang="ko-KR" sz="2400" dirty="0"/>
              <a:t> accelerator optimization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MOBO can be repeated periodically to monitor changes in machine performance over time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Advanced method can be applied in MOBO in order to reduce optimization time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(e.g. q-EHVI, multi-fidelity modeling, trust-region Bayesian optimization(</a:t>
            </a:r>
            <a:r>
              <a:rPr lang="en-US" altLang="ko-KR" sz="2400" dirty="0" err="1"/>
              <a:t>TuRBO</a:t>
            </a:r>
            <a:r>
              <a:rPr lang="en-US" altLang="ko-KR" sz="2400" dirty="0"/>
              <a:t>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F3EB3F-B944-CFFF-B0A6-BC6F99B4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885" y="1191784"/>
            <a:ext cx="4713166" cy="64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94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8196" y="2813123"/>
            <a:ext cx="385264" cy="39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5801" y="2822736"/>
            <a:ext cx="350592" cy="377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7" name="Google Shape;1167;p38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sp>
          <p:nvSpPr>
            <p:cNvPr id="1168" name="Google Shape;1168;p38"/>
            <p:cNvSpPr/>
            <p:nvPr/>
          </p:nvSpPr>
          <p:spPr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0980"/>
              </a:srgbClr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pic>
          <p:nvPicPr>
            <p:cNvPr id="1169" name="Google Shape;1169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0" name="Google Shape;1170;p38"/>
          <p:cNvGrpSpPr/>
          <p:nvPr/>
        </p:nvGrpSpPr>
        <p:grpSpPr>
          <a:xfrm>
            <a:off x="480513" y="543245"/>
            <a:ext cx="14149893" cy="2026610"/>
            <a:chOff x="480507" y="543243"/>
            <a:chExt cx="14149893" cy="2026610"/>
          </a:xfrm>
        </p:grpSpPr>
        <p:sp>
          <p:nvSpPr>
            <p:cNvPr id="1171" name="Google Shape;1171;p38"/>
            <p:cNvSpPr/>
            <p:nvPr/>
          </p:nvSpPr>
          <p:spPr>
            <a:xfrm>
              <a:off x="480507" y="543243"/>
              <a:ext cx="14149893" cy="2026610"/>
            </a:xfrm>
            <a:prstGeom prst="rect">
              <a:avLst/>
            </a:prstGeom>
            <a:solidFill>
              <a:srgbClr val="DDEAF6">
                <a:alpha val="49803"/>
              </a:srgbClr>
            </a:solidFill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endParaRPr sz="2250" b="1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endParaRPr sz="22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endParaRPr sz="22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endParaRPr sz="22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endParaRPr sz="22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endParaRPr sz="22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72" name="Google Shape;1172;p38"/>
            <p:cNvSpPr txBox="1"/>
            <p:nvPr/>
          </p:nvSpPr>
          <p:spPr>
            <a:xfrm>
              <a:off x="644896" y="1325715"/>
              <a:ext cx="13869756" cy="769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pPr algn="ctr"/>
              <a:r>
                <a:rPr lang="en-US" sz="4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Thank you!</a:t>
              </a:r>
              <a:endParaRPr sz="4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3" name="Google Shape;117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0589" y="2633918"/>
            <a:ext cx="10581192" cy="5167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4" name="Google Shape;1174;p38"/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175" name="Google Shape;1175;p38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176" name="Google Shape;1176;p38"/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626973" y="870693"/>
            <a:ext cx="6492784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 sz="3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626976" y="2"/>
            <a:ext cx="7830913" cy="745192"/>
            <a:chOff x="626973" y="0"/>
            <a:chExt cx="7830913" cy="745198"/>
          </a:xfrm>
        </p:grpSpPr>
        <p:sp>
          <p:nvSpPr>
            <p:cNvPr id="183" name="Google Shape;183;p5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706473" y="37348"/>
              <a:ext cx="6751413" cy="707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  <a:p>
              <a:endParaRPr lang="en-US" altLang="ko-KR" sz="20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D2C99D29-9D02-49AA-B6FF-74076FE9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265" y="1796465"/>
            <a:ext cx="9392294" cy="60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6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626973" y="870693"/>
            <a:ext cx="6497396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</a:p>
        </p:txBody>
      </p:sp>
      <p:grpSp>
        <p:nvGrpSpPr>
          <p:cNvPr id="182" name="Google Shape;182;p5"/>
          <p:cNvGrpSpPr/>
          <p:nvPr/>
        </p:nvGrpSpPr>
        <p:grpSpPr>
          <a:xfrm>
            <a:off x="626976" y="2"/>
            <a:ext cx="7830913" cy="745192"/>
            <a:chOff x="626973" y="0"/>
            <a:chExt cx="7830913" cy="745198"/>
          </a:xfrm>
        </p:grpSpPr>
        <p:sp>
          <p:nvSpPr>
            <p:cNvPr id="183" name="Google Shape;183;p5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706473" y="37348"/>
              <a:ext cx="6751413" cy="707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  <a:p>
              <a:endParaRPr lang="en-US" altLang="ko-KR" sz="20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8C855-527C-01EF-4439-F5DABF6DE34E}"/>
                  </a:ext>
                </a:extLst>
              </p:cNvPr>
              <p:cNvSpPr txBox="1"/>
              <p:nvPr/>
            </p:nvSpPr>
            <p:spPr>
              <a:xfrm>
                <a:off x="818563" y="1515197"/>
                <a:ext cx="13326807" cy="3347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Optimization: Finding </a:t>
                </a:r>
                <a:r>
                  <a:rPr lang="en-US" altLang="ko-KR" sz="2400" b="1" dirty="0" err="1"/>
                  <a:t>x</a:t>
                </a:r>
                <a:r>
                  <a:rPr lang="en-US" altLang="ko-KR" sz="2400" baseline="-25000" dirty="0" err="1"/>
                  <a:t>min</a:t>
                </a:r>
                <a:r>
                  <a:rPr lang="en-US" altLang="ko-KR" sz="2400" dirty="0"/>
                  <a:t> in domain </a:t>
                </a:r>
                <a:r>
                  <a:rPr lang="el-GR" altLang="ko-KR" sz="2400" dirty="0"/>
                  <a:t>Ω</a:t>
                </a:r>
                <a:r>
                  <a:rPr lang="en-US" altLang="ko-KR" sz="2400" dirty="0"/>
                  <a:t> such that </a:t>
                </a:r>
                <a14:m>
                  <m:oMath xmlns:m="http://schemas.openxmlformats.org/officeDocument/2006/math">
                    <m:r>
                      <a:rPr lang="en-US" altLang="ko-K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ko-KR" sz="2400" b="1" dirty="0"/>
                  <a:t>x</a:t>
                </a:r>
                <a14:m>
                  <m:oMath xmlns:m="http://schemas.openxmlformats.org/officeDocument/2006/math">
                    <m:r>
                      <a:rPr lang="en-US" altLang="ko-K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l-GR" altLang="ko-KR" sz="2400" dirty="0"/>
                  <a:t>Ω</a:t>
                </a:r>
                <a:r>
                  <a:rPr lang="en-US" altLang="ko-KR" sz="2400" dirty="0"/>
                  <a:t> f(</a:t>
                </a:r>
                <a:r>
                  <a:rPr lang="en-US" altLang="ko-KR" sz="2400" b="1" dirty="0" err="1"/>
                  <a:t>x</a:t>
                </a:r>
                <a:r>
                  <a:rPr lang="en-US" altLang="ko-KR" sz="2400" baseline="-25000" dirty="0" err="1"/>
                  <a:t>min</a:t>
                </a:r>
                <a:r>
                  <a:rPr lang="en-US" altLang="ko-KR" sz="2400" dirty="0"/>
                  <a:t>)≤f(</a:t>
                </a:r>
                <a:r>
                  <a:rPr lang="en-US" altLang="ko-KR" sz="2400" b="1" dirty="0"/>
                  <a:t>x</a:t>
                </a:r>
                <a:r>
                  <a:rPr lang="en-US" altLang="ko-KR" sz="2400" dirty="0"/>
                  <a:t>)(f is objective function)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For accelerator, optimizing every objective parameter is impossible due to space charge, </a:t>
                </a:r>
                <a:r>
                  <a:rPr lang="en-US" altLang="ko-KR" sz="2400" dirty="0" err="1"/>
                  <a:t>etc</a:t>
                </a:r>
                <a:endParaRPr lang="en-US" altLang="ko-KR" sz="24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If x</a:t>
                </a:r>
                <a:r>
                  <a:rPr lang="en-US" altLang="ko-KR" sz="2400" baseline="-25000" dirty="0"/>
                  <a:t>1</a:t>
                </a:r>
                <a:r>
                  <a:rPr lang="en-US" altLang="ko-KR" sz="2400" dirty="0"/>
                  <a:t> is no worse than x</a:t>
                </a:r>
                <a:r>
                  <a:rPr lang="en-US" altLang="ko-KR" sz="2400" baseline="-25000" dirty="0"/>
                  <a:t>2</a:t>
                </a:r>
                <a:r>
                  <a:rPr lang="en-US" altLang="ko-KR" sz="2400" dirty="0"/>
                  <a:t> for all objectives and x</a:t>
                </a:r>
                <a:r>
                  <a:rPr lang="en-US" altLang="ko-KR" sz="2400" baseline="-25000" dirty="0"/>
                  <a:t>1</a:t>
                </a:r>
                <a:r>
                  <a:rPr lang="en-US" altLang="ko-KR" sz="2400" dirty="0"/>
                  <a:t> is better than x</a:t>
                </a:r>
                <a:r>
                  <a:rPr lang="en-US" altLang="ko-KR" sz="2400" baseline="-25000" dirty="0"/>
                  <a:t>2</a:t>
                </a:r>
                <a:r>
                  <a:rPr lang="en-US" altLang="ko-KR" sz="2400" dirty="0"/>
                  <a:t> in at least one objective, then x</a:t>
                </a:r>
                <a:r>
                  <a:rPr lang="en-US" altLang="ko-KR" sz="2400" baseline="-25000" dirty="0"/>
                  <a:t>1</a:t>
                </a:r>
                <a:r>
                  <a:rPr lang="en-US" altLang="ko-KR" sz="2400" dirty="0"/>
                  <a:t> dominates x</a:t>
                </a:r>
                <a:r>
                  <a:rPr lang="en-US" altLang="ko-KR" sz="2400" baseline="-25000" dirty="0"/>
                  <a:t>2</a:t>
                </a:r>
                <a:endParaRPr lang="en-US" altLang="ko-KR" sz="24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Pareto front(PF): Set of non-dominant solutions in objective space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Hypervolume: Size of the portion of the objective space that is dominated by the PF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8C855-527C-01EF-4439-F5DABF6DE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3" y="1515197"/>
                <a:ext cx="13326807" cy="3347840"/>
              </a:xfrm>
              <a:prstGeom prst="rect">
                <a:avLst/>
              </a:prstGeom>
              <a:blipFill>
                <a:blip r:embed="rId4"/>
                <a:stretch>
                  <a:fillRect l="-595" b="-34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0B2B97F4-3DF3-4846-9500-E58A01419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752" y="4863037"/>
            <a:ext cx="4208387" cy="304825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303C8AF-66FB-09AC-F899-B324C56BC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720" y="4905079"/>
            <a:ext cx="4305901" cy="30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91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626973" y="870693"/>
            <a:ext cx="6621571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</a:p>
        </p:txBody>
      </p:sp>
      <p:grpSp>
        <p:nvGrpSpPr>
          <p:cNvPr id="182" name="Google Shape;182;p5"/>
          <p:cNvGrpSpPr/>
          <p:nvPr/>
        </p:nvGrpSpPr>
        <p:grpSpPr>
          <a:xfrm>
            <a:off x="626976" y="2"/>
            <a:ext cx="7830913" cy="745192"/>
            <a:chOff x="626973" y="0"/>
            <a:chExt cx="7830913" cy="745198"/>
          </a:xfrm>
        </p:grpSpPr>
        <p:sp>
          <p:nvSpPr>
            <p:cNvPr id="183" name="Google Shape;183;p5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706473" y="37348"/>
              <a:ext cx="6751413" cy="707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  <a:p>
              <a:endParaRPr lang="en-US" altLang="ko-KR" sz="20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88C855-527C-01EF-4439-F5DABF6DE34E}"/>
              </a:ext>
            </a:extLst>
          </p:cNvPr>
          <p:cNvSpPr txBox="1"/>
          <p:nvPr/>
        </p:nvSpPr>
        <p:spPr>
          <a:xfrm>
            <a:off x="818563" y="1515197"/>
            <a:ext cx="13326807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Grid search: Evaluates f at points separated by a fixed step in each direction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takes long time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Random search: Evaluates f at randomly chosen points 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does not guarantee the best solution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AEAE007-FB62-4CFB-BD62-8248DAA70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246" y="3187575"/>
            <a:ext cx="8110592" cy="45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626973" y="870693"/>
            <a:ext cx="6621571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</a:p>
        </p:txBody>
      </p:sp>
      <p:grpSp>
        <p:nvGrpSpPr>
          <p:cNvPr id="182" name="Google Shape;182;p5"/>
          <p:cNvGrpSpPr/>
          <p:nvPr/>
        </p:nvGrpSpPr>
        <p:grpSpPr>
          <a:xfrm>
            <a:off x="626976" y="2"/>
            <a:ext cx="7830913" cy="745192"/>
            <a:chOff x="626973" y="0"/>
            <a:chExt cx="7830913" cy="745198"/>
          </a:xfrm>
        </p:grpSpPr>
        <p:sp>
          <p:nvSpPr>
            <p:cNvPr id="183" name="Google Shape;183;p5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706473" y="37348"/>
              <a:ext cx="6751413" cy="707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  <a:p>
              <a:endParaRPr lang="en-US" altLang="ko-KR" sz="20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88C855-527C-01EF-4439-F5DABF6DE34E}"/>
              </a:ext>
            </a:extLst>
          </p:cNvPr>
          <p:cNvSpPr txBox="1"/>
          <p:nvPr/>
        </p:nvSpPr>
        <p:spPr>
          <a:xfrm>
            <a:off x="818563" y="1515197"/>
            <a:ext cx="13326807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Evolutionary algorithm: An optimization algorithm based on evolutionary operators, such as recombination and mutation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8F7A195-A050-47CF-A6EF-E6C4BB8F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639" y="2965371"/>
            <a:ext cx="7160654" cy="43842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A37854-462A-45B3-B899-AD629670D5FF}"/>
              </a:ext>
            </a:extLst>
          </p:cNvPr>
          <p:cNvSpPr txBox="1"/>
          <p:nvPr/>
        </p:nvSpPr>
        <p:spPr>
          <a:xfrm>
            <a:off x="5280874" y="7639573"/>
            <a:ext cx="4675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Y. Li</a:t>
            </a:r>
            <a:r>
              <a:rPr lang="en-US" altLang="ko-KR" dirty="0">
                <a:solidFill>
                  <a:srgbClr val="555555"/>
                </a:solidFill>
                <a:latin typeface="+mn-lt"/>
              </a:rPr>
              <a:t> et al.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Accel. Beams 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21</a:t>
            </a:r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. (2018).</a:t>
            </a:r>
          </a:p>
        </p:txBody>
      </p:sp>
    </p:spTree>
    <p:extLst>
      <p:ext uri="{BB962C8B-B14F-4D97-AF65-F5344CB8AC3E}">
        <p14:creationId xmlns:p14="http://schemas.microsoft.com/office/powerpoint/2010/main" val="130837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626973" y="870693"/>
            <a:ext cx="6621571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</a:p>
        </p:txBody>
      </p:sp>
      <p:grpSp>
        <p:nvGrpSpPr>
          <p:cNvPr id="182" name="Google Shape;182;p5"/>
          <p:cNvGrpSpPr/>
          <p:nvPr/>
        </p:nvGrpSpPr>
        <p:grpSpPr>
          <a:xfrm>
            <a:off x="626976" y="2"/>
            <a:ext cx="7830913" cy="745192"/>
            <a:chOff x="626973" y="0"/>
            <a:chExt cx="7830913" cy="745198"/>
          </a:xfrm>
        </p:grpSpPr>
        <p:sp>
          <p:nvSpPr>
            <p:cNvPr id="183" name="Google Shape;183;p5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706473" y="37348"/>
              <a:ext cx="6751413" cy="707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  <a:p>
              <a:endParaRPr lang="en-US" altLang="ko-KR" sz="20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8C855-527C-01EF-4439-F5DABF6DE34E}"/>
                  </a:ext>
                </a:extLst>
              </p:cNvPr>
              <p:cNvSpPr txBox="1"/>
              <p:nvPr/>
            </p:nvSpPr>
            <p:spPr>
              <a:xfrm>
                <a:off x="818563" y="1515197"/>
                <a:ext cx="13326807" cy="3195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Bayesian optimization(BO): Model-based optimization algorithm using probability distribution model based on previous observations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Bayes’ theorem: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  <m:r>
                      <a:rPr lang="en-US" altLang="ko-K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</m:oMath>
                </a14:m>
                <a:endParaRPr lang="en-US" altLang="ko-KR" sz="24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2400" dirty="0"/>
                  <a:t>Let B be prediction model, and A be measurement, then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2400" dirty="0"/>
                  <a:t>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altLang="ko-KR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88C855-527C-01EF-4439-F5DABF6DE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3" y="1515197"/>
                <a:ext cx="13326807" cy="3195234"/>
              </a:xfrm>
              <a:prstGeom prst="rect">
                <a:avLst/>
              </a:prstGeom>
              <a:blipFill>
                <a:blip r:embed="rId4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56F2316-8C10-4347-83BF-889B133C4C87}"/>
              </a:ext>
            </a:extLst>
          </p:cNvPr>
          <p:cNvSpPr txBox="1"/>
          <p:nvPr/>
        </p:nvSpPr>
        <p:spPr>
          <a:xfrm>
            <a:off x="978010" y="4750843"/>
            <a:ext cx="978010" cy="31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posterior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7AA9E-8CBA-4634-A3EC-BA07A9E1E8AF}"/>
              </a:ext>
            </a:extLst>
          </p:cNvPr>
          <p:cNvSpPr txBox="1"/>
          <p:nvPr/>
        </p:nvSpPr>
        <p:spPr>
          <a:xfrm>
            <a:off x="2011679" y="4740127"/>
            <a:ext cx="978010" cy="31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likelihood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3A672-D170-4B0E-B1A2-7A54E5114D07}"/>
              </a:ext>
            </a:extLst>
          </p:cNvPr>
          <p:cNvSpPr txBox="1"/>
          <p:nvPr/>
        </p:nvSpPr>
        <p:spPr>
          <a:xfrm>
            <a:off x="3228228" y="4750843"/>
            <a:ext cx="978010" cy="31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prior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349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60175799-03E6-75DD-9286-7A91E571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>
            <a:extLst>
              <a:ext uri="{FF2B5EF4-FFF2-40B4-BE49-F238E27FC236}">
                <a16:creationId xmlns:a16="http://schemas.microsoft.com/office/drawing/2014/main" id="{6E639FD5-CA61-2316-4DB3-D0449D274C3C}"/>
              </a:ext>
            </a:extLst>
          </p:cNvPr>
          <p:cNvSpPr/>
          <p:nvPr/>
        </p:nvSpPr>
        <p:spPr>
          <a:xfrm>
            <a:off x="626972" y="870693"/>
            <a:ext cx="6751413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altLang="ko-KR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>
            <a:extLst>
              <a:ext uri="{FF2B5EF4-FFF2-40B4-BE49-F238E27FC236}">
                <a16:creationId xmlns:a16="http://schemas.microsoft.com/office/drawing/2014/main" id="{4139F32E-CE96-CCAC-F606-5804EBFD8C30}"/>
              </a:ext>
            </a:extLst>
          </p:cNvPr>
          <p:cNvGrpSpPr/>
          <p:nvPr/>
        </p:nvGrpSpPr>
        <p:grpSpPr>
          <a:xfrm>
            <a:off x="626976" y="2"/>
            <a:ext cx="7830913" cy="479176"/>
            <a:chOff x="626973" y="0"/>
            <a:chExt cx="7830913" cy="479180"/>
          </a:xfrm>
        </p:grpSpPr>
        <p:sp>
          <p:nvSpPr>
            <p:cNvPr id="183" name="Google Shape;183;p5">
              <a:extLst>
                <a:ext uri="{FF2B5EF4-FFF2-40B4-BE49-F238E27FC236}">
                  <a16:creationId xmlns:a16="http://schemas.microsoft.com/office/drawing/2014/main" id="{9848A293-73A8-CAD7-49E3-941E402BFAD2}"/>
                </a:ext>
              </a:extLst>
            </p:cNvPr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>
              <a:extLst>
                <a:ext uri="{FF2B5EF4-FFF2-40B4-BE49-F238E27FC236}">
                  <a16:creationId xmlns:a16="http://schemas.microsoft.com/office/drawing/2014/main" id="{1A05F803-3409-5708-CF6C-B66DE6154D82}"/>
                </a:ext>
              </a:extLst>
            </p:cNvPr>
            <p:cNvSpPr txBox="1"/>
            <p:nvPr/>
          </p:nvSpPr>
          <p:spPr>
            <a:xfrm>
              <a:off x="1706473" y="37348"/>
              <a:ext cx="6751413" cy="40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</p:txBody>
        </p:sp>
      </p:grpSp>
      <p:grpSp>
        <p:nvGrpSpPr>
          <p:cNvPr id="185" name="Google Shape;185;p5">
            <a:extLst>
              <a:ext uri="{FF2B5EF4-FFF2-40B4-BE49-F238E27FC236}">
                <a16:creationId xmlns:a16="http://schemas.microsoft.com/office/drawing/2014/main" id="{7A9DBDC0-535F-66CF-C11F-D4669444F22B}"/>
              </a:ext>
            </a:extLst>
          </p:cNvPr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>
              <a:extLst>
                <a:ext uri="{FF2B5EF4-FFF2-40B4-BE49-F238E27FC236}">
                  <a16:creationId xmlns:a16="http://schemas.microsoft.com/office/drawing/2014/main" id="{FFE0ECD8-0A55-7357-5B68-70BBE5AAD934}"/>
                </a:ext>
              </a:extLst>
            </p:cNvPr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>
                <a:extLst>
                  <a:ext uri="{FF2B5EF4-FFF2-40B4-BE49-F238E27FC236}">
                    <a16:creationId xmlns:a16="http://schemas.microsoft.com/office/drawing/2014/main" id="{603ADB60-AEBF-06E2-2DAC-FE21767F651A}"/>
                  </a:ext>
                </a:extLst>
              </p:cNvPr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>
                <a:extLst>
                  <a:ext uri="{FF2B5EF4-FFF2-40B4-BE49-F238E27FC236}">
                    <a16:creationId xmlns:a16="http://schemas.microsoft.com/office/drawing/2014/main" id="{06348834-31D2-5F08-61F1-8528E89D685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>
              <a:extLst>
                <a:ext uri="{FF2B5EF4-FFF2-40B4-BE49-F238E27FC236}">
                  <a16:creationId xmlns:a16="http://schemas.microsoft.com/office/drawing/2014/main" id="{70A9A6C4-A959-382B-F2D0-6B2BE2CB46FD}"/>
                </a:ext>
              </a:extLst>
            </p:cNvPr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D2987C5B-477D-4D50-A072-95271646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43" y="1838224"/>
            <a:ext cx="13756938" cy="58619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94A838-200B-41FC-A272-4494F571FD01}"/>
              </a:ext>
            </a:extLst>
          </p:cNvPr>
          <p:cNvSpPr txBox="1"/>
          <p:nvPr/>
        </p:nvSpPr>
        <p:spPr>
          <a:xfrm>
            <a:off x="5280874" y="7798535"/>
            <a:ext cx="4675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R. </a:t>
            </a:r>
            <a:r>
              <a:rPr lang="en-US" altLang="ko-KR" dirty="0">
                <a:solidFill>
                  <a:srgbClr val="555555"/>
                </a:solidFill>
                <a:latin typeface="+mn-lt"/>
              </a:rPr>
              <a:t>Roussel et al.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Accel. Beams 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27</a:t>
            </a:r>
            <a:r>
              <a:rPr lang="en-US" altLang="ko-KR" b="0" i="0" dirty="0">
                <a:solidFill>
                  <a:srgbClr val="555555"/>
                </a:solidFill>
                <a:effectLst/>
                <a:latin typeface="+mn-lt"/>
              </a:rPr>
              <a:t>. (2024).</a:t>
            </a:r>
          </a:p>
        </p:txBody>
      </p:sp>
    </p:spTree>
    <p:extLst>
      <p:ext uri="{BB962C8B-B14F-4D97-AF65-F5344CB8AC3E}">
        <p14:creationId xmlns:p14="http://schemas.microsoft.com/office/powerpoint/2010/main" val="322772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/>
          <p:nvPr/>
        </p:nvSpPr>
        <p:spPr>
          <a:xfrm>
            <a:off x="626973" y="870693"/>
            <a:ext cx="6887010" cy="534256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6" tIns="45699" rIns="91426" bIns="45699" anchor="ctr" anchorCtr="0">
            <a:noAutofit/>
          </a:bodyPr>
          <a:lstStyle/>
          <a:p>
            <a:r>
              <a:rPr lang="en-US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Multi-objective Bayesian Optimization</a:t>
            </a:r>
          </a:p>
        </p:txBody>
      </p:sp>
      <p:grpSp>
        <p:nvGrpSpPr>
          <p:cNvPr id="182" name="Google Shape;182;p5"/>
          <p:cNvGrpSpPr/>
          <p:nvPr/>
        </p:nvGrpSpPr>
        <p:grpSpPr>
          <a:xfrm>
            <a:off x="626976" y="2"/>
            <a:ext cx="7830913" cy="745192"/>
            <a:chOff x="626973" y="0"/>
            <a:chExt cx="7830913" cy="745198"/>
          </a:xfrm>
        </p:grpSpPr>
        <p:sp>
          <p:nvSpPr>
            <p:cNvPr id="183" name="Google Shape;183;p5"/>
            <p:cNvSpPr/>
            <p:nvPr/>
          </p:nvSpPr>
          <p:spPr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 spcFirstLastPara="1" wrap="square" lIns="91426" tIns="45699" rIns="91426" bIns="45699" anchor="t" anchorCtr="0">
              <a:noAutofit/>
            </a:bodyPr>
            <a:lstStyle/>
            <a:p>
              <a:endPara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706473" y="37348"/>
              <a:ext cx="6751413" cy="707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t" anchorCtr="0">
              <a:spAutoFit/>
            </a:bodyPr>
            <a:lstStyle/>
            <a:p>
              <a:r>
                <a:rPr lang="en-US" altLang="ko-KR" sz="20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JKPS 250321</a:t>
              </a:r>
            </a:p>
            <a:p>
              <a:endParaRPr lang="en-US" altLang="ko-KR" sz="20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4" y="7996260"/>
            <a:ext cx="15236823" cy="574656"/>
            <a:chOff x="1" y="7996258"/>
            <a:chExt cx="15236824" cy="574655"/>
          </a:xfrm>
        </p:grpSpPr>
        <p:grpSp>
          <p:nvGrpSpPr>
            <p:cNvPr id="186" name="Google Shape;186;p5"/>
            <p:cNvGrpSpPr/>
            <p:nvPr/>
          </p:nvGrpSpPr>
          <p:grpSpPr>
            <a:xfrm>
              <a:off x="1" y="7996258"/>
              <a:ext cx="15236824" cy="574655"/>
              <a:chOff x="1" y="7996258"/>
              <a:chExt cx="15236824" cy="574655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" y="8363164"/>
                <a:ext cx="15236824" cy="207749"/>
              </a:xfrm>
              <a:prstGeom prst="rect">
                <a:avLst/>
              </a:prstGeom>
              <a:solidFill>
                <a:srgbClr val="0C2B64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6" tIns="45699" rIns="91426" bIns="45699" anchor="t" anchorCtr="0">
                <a:noAutofit/>
              </a:bodyPr>
              <a:lstStyle/>
              <a:p>
                <a:endParaRPr sz="22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564944" y="7996258"/>
                <a:ext cx="3424555" cy="3463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5"/>
            <p:cNvSpPr/>
            <p:nvPr/>
          </p:nvSpPr>
          <p:spPr>
            <a:xfrm>
              <a:off x="7248541" y="8116585"/>
              <a:ext cx="739744" cy="226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699" rIns="91426" bIns="45699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88C855-527C-01EF-4439-F5DABF6DE34E}"/>
              </a:ext>
            </a:extLst>
          </p:cNvPr>
          <p:cNvSpPr txBox="1"/>
          <p:nvPr/>
        </p:nvSpPr>
        <p:spPr>
          <a:xfrm>
            <a:off x="818563" y="1515197"/>
            <a:ext cx="13326807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Advantage: Sample</a:t>
            </a:r>
            <a:r>
              <a:rPr lang="ko-KR" altLang="en-US" sz="2400" dirty="0"/>
              <a:t> </a:t>
            </a:r>
            <a:r>
              <a:rPr lang="en-US" altLang="ko-KR" sz="2400" dirty="0"/>
              <a:t>efficient, robust</a:t>
            </a:r>
            <a:r>
              <a:rPr lang="ko-KR" altLang="en-US" sz="2400" dirty="0"/>
              <a:t> </a:t>
            </a:r>
            <a:r>
              <a:rPr lang="en-US" altLang="ko-KR" sz="2400"/>
              <a:t>to noise, </a:t>
            </a:r>
            <a:r>
              <a:rPr lang="en-US" altLang="ko-KR" sz="2400" dirty="0"/>
              <a:t>incorporation of prior information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Efficient when objective function is expensive to evaluate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/>
              <a:t>Disadvantage: Computational complexity(O(n</a:t>
            </a:r>
            <a:r>
              <a:rPr lang="en-US" altLang="ko-KR" sz="2400" baseline="30000" dirty="0"/>
              <a:t>3</a:t>
            </a:r>
            <a:r>
              <a:rPr lang="en-US" altLang="ko-KR" sz="2400" dirty="0"/>
              <a:t>)), assumption of smoothness, inefficient if objective function is simple and cheap to evaluate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  - Unable to use in high dimensional (10~20) space</a:t>
            </a:r>
          </a:p>
        </p:txBody>
      </p:sp>
    </p:spTree>
    <p:extLst>
      <p:ext uri="{BB962C8B-B14F-4D97-AF65-F5344CB8AC3E}">
        <p14:creationId xmlns:p14="http://schemas.microsoft.com/office/powerpoint/2010/main" val="65381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6828D48A760047439E3F5A77FCE33680" ma:contentTypeVersion="1" ma:contentTypeDescription="새 문서를 만듭니다." ma:contentTypeScope="" ma:versionID="5d076ee2a1170d4474cdbd55333db690">
  <xsd:schema xmlns:xsd="http://www.w3.org/2001/XMLSchema" xmlns:xs="http://www.w3.org/2001/XMLSchema" xmlns:p="http://schemas.microsoft.com/office/2006/metadata/properties" xmlns:ns3="f1608f18-de11-408d-9a10-1876f2b05951" targetNamespace="http://schemas.microsoft.com/office/2006/metadata/properties" ma:root="true" ma:fieldsID="bc2b7946c3f7bef7616242db6bd45613" ns3:_="">
    <xsd:import namespace="f1608f18-de11-408d-9a10-1876f2b0595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08f18-de11-408d-9a10-1876f2b0595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10D13F-5879-44C9-8AF7-0205345924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E997FE-BFDD-42F4-9A62-B90E744F24F0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1608f18-de11-408d-9a10-1876f2b0595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AF5E44-3B16-455F-BE26-791F477A0D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608f18-de11-408d-9a10-1876f2b059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25358</TotalTime>
  <Words>1462</Words>
  <Application>Microsoft Office PowerPoint</Application>
  <PresentationFormat>사용자 지정</PresentationFormat>
  <Paragraphs>214</Paragraphs>
  <Slides>28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9" baseType="lpstr">
      <vt:lpstr>AdvOT483a8203</vt:lpstr>
      <vt:lpstr>AdvOTdd3b7348.I+03</vt:lpstr>
      <vt:lpstr>Gulim</vt:lpstr>
      <vt:lpstr>Malgun Gothic</vt:lpstr>
      <vt:lpstr>Arial</vt:lpstr>
      <vt:lpstr>Calibri</vt:lpstr>
      <vt:lpstr>Cambria Math</vt:lpstr>
      <vt:lpstr>Noto Sans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ssh</dc:creator>
  <cp:lastModifiedBy>정민서(물리학과)</cp:lastModifiedBy>
  <cp:revision>795</cp:revision>
  <dcterms:created xsi:type="dcterms:W3CDTF">2017-04-18T01:35:36Z</dcterms:created>
  <dcterms:modified xsi:type="dcterms:W3CDTF">2025-03-24T06:53:36Z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0x0101006828D48A760047439E3F5A77FCE33680</vt:lpwstr>
  </property>
</Properties>
</file>