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1479" r:id="rId7"/>
    <p:sldId id="1482" r:id="rId8"/>
    <p:sldId id="1477" r:id="rId9"/>
    <p:sldId id="1474" r:id="rId10"/>
    <p:sldId id="1480" r:id="rId11"/>
    <p:sldId id="1481" r:id="rId12"/>
    <p:sldId id="1478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0FF"/>
    <a:srgbClr val="81B465"/>
    <a:srgbClr val="D5E8D5"/>
    <a:srgbClr val="9A9B9D"/>
    <a:srgbClr val="AEB0AF"/>
    <a:srgbClr val="CEC7C1"/>
    <a:srgbClr val="8C8D90"/>
    <a:srgbClr val="D25350"/>
    <a:srgbClr val="808184"/>
    <a:srgbClr val="757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8" autoAdjust="0"/>
    <p:restoredTop sz="95161" autoAdjust="0"/>
  </p:normalViewPr>
  <p:slideViewPr>
    <p:cSldViewPr snapToGrid="0" showGuides="1">
      <p:cViewPr varScale="1">
        <p:scale>
          <a:sx n="111" d="100"/>
          <a:sy n="111" d="100"/>
        </p:scale>
        <p:origin x="872" y="2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C99F18-AE1C-8A43-843C-2F73D8568EDF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41F928-B11E-944A-8A84-CF49BCD40C1B}">
      <dgm:prSet phldrT="[Text]"/>
      <dgm:spPr/>
      <dgm:t>
        <a:bodyPr/>
        <a:lstStyle/>
        <a:p>
          <a:r>
            <a:rPr lang="en-US" dirty="0"/>
            <a:t>Logging and Monitoring</a:t>
          </a:r>
        </a:p>
      </dgm:t>
    </dgm:pt>
    <dgm:pt modelId="{0DEA80B1-998F-0D41-99B9-1DA67BEA6A17}" type="parTrans" cxnId="{98067AFF-D39D-5942-8430-664A23392358}">
      <dgm:prSet/>
      <dgm:spPr/>
      <dgm:t>
        <a:bodyPr/>
        <a:lstStyle/>
        <a:p>
          <a:endParaRPr lang="en-US"/>
        </a:p>
      </dgm:t>
    </dgm:pt>
    <dgm:pt modelId="{BFCB5E29-8499-E447-975E-8825BC3EA6C5}" type="sibTrans" cxnId="{98067AFF-D39D-5942-8430-664A23392358}">
      <dgm:prSet/>
      <dgm:spPr/>
      <dgm:t>
        <a:bodyPr/>
        <a:lstStyle/>
        <a:p>
          <a:endParaRPr lang="en-US"/>
        </a:p>
      </dgm:t>
    </dgm:pt>
    <dgm:pt modelId="{936D245A-445A-A94E-BC9B-77AE5E8EF7C6}">
      <dgm:prSet phldrT="[Text]"/>
      <dgm:spPr/>
      <dgm:t>
        <a:bodyPr/>
        <a:lstStyle/>
        <a:p>
          <a:r>
            <a:rPr lang="en-US" dirty="0"/>
            <a:t>Model Re-training Triggers</a:t>
          </a:r>
        </a:p>
      </dgm:t>
    </dgm:pt>
    <dgm:pt modelId="{B51EE322-1A2D-2549-8234-94AC5E389AA1}" type="parTrans" cxnId="{24F7F59B-8BB7-E74F-A76A-6015F6C3C00C}">
      <dgm:prSet/>
      <dgm:spPr/>
      <dgm:t>
        <a:bodyPr/>
        <a:lstStyle/>
        <a:p>
          <a:endParaRPr lang="en-US"/>
        </a:p>
      </dgm:t>
    </dgm:pt>
    <dgm:pt modelId="{521579E6-F577-0A41-80EC-4691DC8B7F92}" type="sibTrans" cxnId="{24F7F59B-8BB7-E74F-A76A-6015F6C3C00C}">
      <dgm:prSet/>
      <dgm:spPr/>
      <dgm:t>
        <a:bodyPr/>
        <a:lstStyle/>
        <a:p>
          <a:endParaRPr lang="en-US"/>
        </a:p>
      </dgm:t>
    </dgm:pt>
    <dgm:pt modelId="{95145285-2825-F042-A45A-92ED5EB392CE}">
      <dgm:prSet phldrT="[Text]"/>
      <dgm:spPr/>
      <dgm:t>
        <a:bodyPr/>
        <a:lstStyle/>
        <a:p>
          <a:r>
            <a:rPr lang="en-US" dirty="0"/>
            <a:t>Data Preparation</a:t>
          </a:r>
        </a:p>
      </dgm:t>
    </dgm:pt>
    <dgm:pt modelId="{08C1D93D-CFC8-0146-9C75-CD0664293F71}" type="parTrans" cxnId="{38234EED-B66C-F946-91DF-CE9B784533C1}">
      <dgm:prSet/>
      <dgm:spPr/>
      <dgm:t>
        <a:bodyPr/>
        <a:lstStyle/>
        <a:p>
          <a:endParaRPr lang="en-US"/>
        </a:p>
      </dgm:t>
    </dgm:pt>
    <dgm:pt modelId="{503C779C-D4D4-C743-A6E9-7C2B2CD81262}" type="sibTrans" cxnId="{38234EED-B66C-F946-91DF-CE9B784533C1}">
      <dgm:prSet/>
      <dgm:spPr/>
      <dgm:t>
        <a:bodyPr/>
        <a:lstStyle/>
        <a:p>
          <a:endParaRPr lang="en-US"/>
        </a:p>
      </dgm:t>
    </dgm:pt>
    <dgm:pt modelId="{63B24DD5-231F-B34A-B43D-10CF7A3CEE67}">
      <dgm:prSet phldrT="[Text]"/>
      <dgm:spPr/>
      <dgm:t>
        <a:bodyPr/>
        <a:lstStyle/>
        <a:p>
          <a:r>
            <a:rPr lang="en-US" dirty="0"/>
            <a:t>Offline Model Training and Evaluation</a:t>
          </a:r>
        </a:p>
      </dgm:t>
    </dgm:pt>
    <dgm:pt modelId="{FE9189F6-E16A-0446-8838-D24BD7DDDA6F}" type="parTrans" cxnId="{B4ECA930-BB6D-7541-AB73-E8E543988FFE}">
      <dgm:prSet/>
      <dgm:spPr/>
      <dgm:t>
        <a:bodyPr/>
        <a:lstStyle/>
        <a:p>
          <a:endParaRPr lang="en-US"/>
        </a:p>
      </dgm:t>
    </dgm:pt>
    <dgm:pt modelId="{C943D409-B705-A74B-86DD-677ABDCF299D}" type="sibTrans" cxnId="{B4ECA930-BB6D-7541-AB73-E8E543988FFE}">
      <dgm:prSet/>
      <dgm:spPr/>
      <dgm:t>
        <a:bodyPr/>
        <a:lstStyle/>
        <a:p>
          <a:endParaRPr lang="en-US"/>
        </a:p>
      </dgm:t>
    </dgm:pt>
    <dgm:pt modelId="{A0AB6269-BE56-4145-843C-34C48DB44DB3}">
      <dgm:prSet phldrT="[Text]"/>
      <dgm:spPr/>
      <dgm:t>
        <a:bodyPr/>
        <a:lstStyle/>
        <a:p>
          <a:r>
            <a:rPr lang="en-US" dirty="0"/>
            <a:t>Deployed Model</a:t>
          </a:r>
        </a:p>
      </dgm:t>
    </dgm:pt>
    <dgm:pt modelId="{3D42B926-2E3E-1E48-B75B-02E16578627A}" type="parTrans" cxnId="{050CFEE4-2D60-0246-88B0-02B9512C8B1B}">
      <dgm:prSet/>
      <dgm:spPr/>
      <dgm:t>
        <a:bodyPr/>
        <a:lstStyle/>
        <a:p>
          <a:endParaRPr lang="en-US"/>
        </a:p>
      </dgm:t>
    </dgm:pt>
    <dgm:pt modelId="{E2C30F0B-1839-054A-98A5-BB1A3682CC30}" type="sibTrans" cxnId="{050CFEE4-2D60-0246-88B0-02B9512C8B1B}">
      <dgm:prSet/>
      <dgm:spPr/>
      <dgm:t>
        <a:bodyPr/>
        <a:lstStyle/>
        <a:p>
          <a:endParaRPr lang="en-US"/>
        </a:p>
      </dgm:t>
    </dgm:pt>
    <dgm:pt modelId="{F8F9D659-5997-3948-BF25-A8D7D950114C}" type="pres">
      <dgm:prSet presAssocID="{C8C99F18-AE1C-8A43-843C-2F73D8568EDF}" presName="cycle" presStyleCnt="0">
        <dgm:presLayoutVars>
          <dgm:dir/>
          <dgm:resizeHandles val="exact"/>
        </dgm:presLayoutVars>
      </dgm:prSet>
      <dgm:spPr/>
    </dgm:pt>
    <dgm:pt modelId="{1D0D5EEE-D3F4-854C-AAC5-2856C69AD3A8}" type="pres">
      <dgm:prSet presAssocID="{D641F928-B11E-944A-8A84-CF49BCD40C1B}" presName="dummy" presStyleCnt="0"/>
      <dgm:spPr/>
    </dgm:pt>
    <dgm:pt modelId="{6CA1E38C-2E71-B142-BAAD-7F9C682D4878}" type="pres">
      <dgm:prSet presAssocID="{D641F928-B11E-944A-8A84-CF49BCD40C1B}" presName="node" presStyleLbl="revTx" presStyleIdx="0" presStyleCnt="5">
        <dgm:presLayoutVars>
          <dgm:bulletEnabled val="1"/>
        </dgm:presLayoutVars>
      </dgm:prSet>
      <dgm:spPr/>
    </dgm:pt>
    <dgm:pt modelId="{BD4DDDA3-1960-C94A-A522-76B6D685DCC9}" type="pres">
      <dgm:prSet presAssocID="{BFCB5E29-8499-E447-975E-8825BC3EA6C5}" presName="sibTrans" presStyleLbl="node1" presStyleIdx="0" presStyleCnt="5"/>
      <dgm:spPr/>
    </dgm:pt>
    <dgm:pt modelId="{63DA093C-BF68-294D-B1FC-50CC7AF878F2}" type="pres">
      <dgm:prSet presAssocID="{936D245A-445A-A94E-BC9B-77AE5E8EF7C6}" presName="dummy" presStyleCnt="0"/>
      <dgm:spPr/>
    </dgm:pt>
    <dgm:pt modelId="{77CFB6EE-7713-CD48-A29F-BE9D09215142}" type="pres">
      <dgm:prSet presAssocID="{936D245A-445A-A94E-BC9B-77AE5E8EF7C6}" presName="node" presStyleLbl="revTx" presStyleIdx="1" presStyleCnt="5">
        <dgm:presLayoutVars>
          <dgm:bulletEnabled val="1"/>
        </dgm:presLayoutVars>
      </dgm:prSet>
      <dgm:spPr/>
    </dgm:pt>
    <dgm:pt modelId="{EFD7B94D-2E1D-6743-B779-2060F1580116}" type="pres">
      <dgm:prSet presAssocID="{521579E6-F577-0A41-80EC-4691DC8B7F92}" presName="sibTrans" presStyleLbl="node1" presStyleIdx="1" presStyleCnt="5"/>
      <dgm:spPr/>
    </dgm:pt>
    <dgm:pt modelId="{615286F8-47A4-5F4D-AF04-8BD6EB781266}" type="pres">
      <dgm:prSet presAssocID="{95145285-2825-F042-A45A-92ED5EB392CE}" presName="dummy" presStyleCnt="0"/>
      <dgm:spPr/>
    </dgm:pt>
    <dgm:pt modelId="{5B70E224-E765-6C45-9EEB-1082B449E56A}" type="pres">
      <dgm:prSet presAssocID="{95145285-2825-F042-A45A-92ED5EB392CE}" presName="node" presStyleLbl="revTx" presStyleIdx="2" presStyleCnt="5">
        <dgm:presLayoutVars>
          <dgm:bulletEnabled val="1"/>
        </dgm:presLayoutVars>
      </dgm:prSet>
      <dgm:spPr/>
    </dgm:pt>
    <dgm:pt modelId="{06A0367C-3D99-3B46-89FD-A708E35FD2AB}" type="pres">
      <dgm:prSet presAssocID="{503C779C-D4D4-C743-A6E9-7C2B2CD81262}" presName="sibTrans" presStyleLbl="node1" presStyleIdx="2" presStyleCnt="5"/>
      <dgm:spPr/>
    </dgm:pt>
    <dgm:pt modelId="{B81C5913-D438-6741-AE2B-4E1C06BBFEB4}" type="pres">
      <dgm:prSet presAssocID="{63B24DD5-231F-B34A-B43D-10CF7A3CEE67}" presName="dummy" presStyleCnt="0"/>
      <dgm:spPr/>
    </dgm:pt>
    <dgm:pt modelId="{2198DAA5-5ADD-DC4B-839D-2CA9D3F677AD}" type="pres">
      <dgm:prSet presAssocID="{63B24DD5-231F-B34A-B43D-10CF7A3CEE67}" presName="node" presStyleLbl="revTx" presStyleIdx="3" presStyleCnt="5">
        <dgm:presLayoutVars>
          <dgm:bulletEnabled val="1"/>
        </dgm:presLayoutVars>
      </dgm:prSet>
      <dgm:spPr/>
    </dgm:pt>
    <dgm:pt modelId="{2544A2E2-3D6B-DA45-8A15-B52D152ABB57}" type="pres">
      <dgm:prSet presAssocID="{C943D409-B705-A74B-86DD-677ABDCF299D}" presName="sibTrans" presStyleLbl="node1" presStyleIdx="3" presStyleCnt="5"/>
      <dgm:spPr/>
    </dgm:pt>
    <dgm:pt modelId="{15CAFE8C-3BBF-AC4D-A0C2-56ACC8B0D5B1}" type="pres">
      <dgm:prSet presAssocID="{A0AB6269-BE56-4145-843C-34C48DB44DB3}" presName="dummy" presStyleCnt="0"/>
      <dgm:spPr/>
    </dgm:pt>
    <dgm:pt modelId="{D4108D09-B8D2-C54C-AF36-0C9B9C0210AD}" type="pres">
      <dgm:prSet presAssocID="{A0AB6269-BE56-4145-843C-34C48DB44DB3}" presName="node" presStyleLbl="revTx" presStyleIdx="4" presStyleCnt="5">
        <dgm:presLayoutVars>
          <dgm:bulletEnabled val="1"/>
        </dgm:presLayoutVars>
      </dgm:prSet>
      <dgm:spPr/>
    </dgm:pt>
    <dgm:pt modelId="{8F28EE0B-1D73-0242-AF6E-0E5D6F950859}" type="pres">
      <dgm:prSet presAssocID="{E2C30F0B-1839-054A-98A5-BB1A3682CC30}" presName="sibTrans" presStyleLbl="node1" presStyleIdx="4" presStyleCnt="5"/>
      <dgm:spPr/>
    </dgm:pt>
  </dgm:ptLst>
  <dgm:cxnLst>
    <dgm:cxn modelId="{1C65AB26-1353-0E4E-A08C-94DD3727A1CA}" type="presOf" srcId="{E2C30F0B-1839-054A-98A5-BB1A3682CC30}" destId="{8F28EE0B-1D73-0242-AF6E-0E5D6F950859}" srcOrd="0" destOrd="0" presId="urn:microsoft.com/office/officeart/2005/8/layout/cycle1"/>
    <dgm:cxn modelId="{B4ECA930-BB6D-7541-AB73-E8E543988FFE}" srcId="{C8C99F18-AE1C-8A43-843C-2F73D8568EDF}" destId="{63B24DD5-231F-B34A-B43D-10CF7A3CEE67}" srcOrd="3" destOrd="0" parTransId="{FE9189F6-E16A-0446-8838-D24BD7DDDA6F}" sibTransId="{C943D409-B705-A74B-86DD-677ABDCF299D}"/>
    <dgm:cxn modelId="{EA15D43D-3DD0-B14C-A715-6A3F8699B5CB}" type="presOf" srcId="{503C779C-D4D4-C743-A6E9-7C2B2CD81262}" destId="{06A0367C-3D99-3B46-89FD-A708E35FD2AB}" srcOrd="0" destOrd="0" presId="urn:microsoft.com/office/officeart/2005/8/layout/cycle1"/>
    <dgm:cxn modelId="{EC4D2F6F-4CFA-DF4C-8BCF-82842B975BC3}" type="presOf" srcId="{A0AB6269-BE56-4145-843C-34C48DB44DB3}" destId="{D4108D09-B8D2-C54C-AF36-0C9B9C0210AD}" srcOrd="0" destOrd="0" presId="urn:microsoft.com/office/officeart/2005/8/layout/cycle1"/>
    <dgm:cxn modelId="{9B75E975-6F5F-364C-8B72-E0B1EE55E2EB}" type="presOf" srcId="{D641F928-B11E-944A-8A84-CF49BCD40C1B}" destId="{6CA1E38C-2E71-B142-BAAD-7F9C682D4878}" srcOrd="0" destOrd="0" presId="urn:microsoft.com/office/officeart/2005/8/layout/cycle1"/>
    <dgm:cxn modelId="{D8282A77-09D4-7644-82BB-39267C2EE99C}" type="presOf" srcId="{63B24DD5-231F-B34A-B43D-10CF7A3CEE67}" destId="{2198DAA5-5ADD-DC4B-839D-2CA9D3F677AD}" srcOrd="0" destOrd="0" presId="urn:microsoft.com/office/officeart/2005/8/layout/cycle1"/>
    <dgm:cxn modelId="{24F7F59B-8BB7-E74F-A76A-6015F6C3C00C}" srcId="{C8C99F18-AE1C-8A43-843C-2F73D8568EDF}" destId="{936D245A-445A-A94E-BC9B-77AE5E8EF7C6}" srcOrd="1" destOrd="0" parTransId="{B51EE322-1A2D-2549-8234-94AC5E389AA1}" sibTransId="{521579E6-F577-0A41-80EC-4691DC8B7F92}"/>
    <dgm:cxn modelId="{410591AF-8E34-A347-8D9A-B94727801657}" type="presOf" srcId="{C8C99F18-AE1C-8A43-843C-2F73D8568EDF}" destId="{F8F9D659-5997-3948-BF25-A8D7D950114C}" srcOrd="0" destOrd="0" presId="urn:microsoft.com/office/officeart/2005/8/layout/cycle1"/>
    <dgm:cxn modelId="{F9D6F5C0-F238-A04C-B7B5-9FFD3BFEA276}" type="presOf" srcId="{521579E6-F577-0A41-80EC-4691DC8B7F92}" destId="{EFD7B94D-2E1D-6743-B779-2060F1580116}" srcOrd="0" destOrd="0" presId="urn:microsoft.com/office/officeart/2005/8/layout/cycle1"/>
    <dgm:cxn modelId="{3D4111E3-9309-9D44-9C59-A85DD207F625}" type="presOf" srcId="{936D245A-445A-A94E-BC9B-77AE5E8EF7C6}" destId="{77CFB6EE-7713-CD48-A29F-BE9D09215142}" srcOrd="0" destOrd="0" presId="urn:microsoft.com/office/officeart/2005/8/layout/cycle1"/>
    <dgm:cxn modelId="{050CFEE4-2D60-0246-88B0-02B9512C8B1B}" srcId="{C8C99F18-AE1C-8A43-843C-2F73D8568EDF}" destId="{A0AB6269-BE56-4145-843C-34C48DB44DB3}" srcOrd="4" destOrd="0" parTransId="{3D42B926-2E3E-1E48-B75B-02E16578627A}" sibTransId="{E2C30F0B-1839-054A-98A5-BB1A3682CC30}"/>
    <dgm:cxn modelId="{F2EFC2EC-4C77-E04F-81CB-7316BDE0ED0F}" type="presOf" srcId="{C943D409-B705-A74B-86DD-677ABDCF299D}" destId="{2544A2E2-3D6B-DA45-8A15-B52D152ABB57}" srcOrd="0" destOrd="0" presId="urn:microsoft.com/office/officeart/2005/8/layout/cycle1"/>
    <dgm:cxn modelId="{38234EED-B66C-F946-91DF-CE9B784533C1}" srcId="{C8C99F18-AE1C-8A43-843C-2F73D8568EDF}" destId="{95145285-2825-F042-A45A-92ED5EB392CE}" srcOrd="2" destOrd="0" parTransId="{08C1D93D-CFC8-0146-9C75-CD0664293F71}" sibTransId="{503C779C-D4D4-C743-A6E9-7C2B2CD81262}"/>
    <dgm:cxn modelId="{A241F6F4-F5F8-204C-9315-662354105DBD}" type="presOf" srcId="{95145285-2825-F042-A45A-92ED5EB392CE}" destId="{5B70E224-E765-6C45-9EEB-1082B449E56A}" srcOrd="0" destOrd="0" presId="urn:microsoft.com/office/officeart/2005/8/layout/cycle1"/>
    <dgm:cxn modelId="{B9B6CBFD-DB34-9346-BFB2-C5714E55AED4}" type="presOf" srcId="{BFCB5E29-8499-E447-975E-8825BC3EA6C5}" destId="{BD4DDDA3-1960-C94A-A522-76B6D685DCC9}" srcOrd="0" destOrd="0" presId="urn:microsoft.com/office/officeart/2005/8/layout/cycle1"/>
    <dgm:cxn modelId="{98067AFF-D39D-5942-8430-664A23392358}" srcId="{C8C99F18-AE1C-8A43-843C-2F73D8568EDF}" destId="{D641F928-B11E-944A-8A84-CF49BCD40C1B}" srcOrd="0" destOrd="0" parTransId="{0DEA80B1-998F-0D41-99B9-1DA67BEA6A17}" sibTransId="{BFCB5E29-8499-E447-975E-8825BC3EA6C5}"/>
    <dgm:cxn modelId="{C428B156-2422-4747-8B5E-37B1C26A6F96}" type="presParOf" srcId="{F8F9D659-5997-3948-BF25-A8D7D950114C}" destId="{1D0D5EEE-D3F4-854C-AAC5-2856C69AD3A8}" srcOrd="0" destOrd="0" presId="urn:microsoft.com/office/officeart/2005/8/layout/cycle1"/>
    <dgm:cxn modelId="{3F67EBE5-9526-9046-963F-E74470A0ECA6}" type="presParOf" srcId="{F8F9D659-5997-3948-BF25-A8D7D950114C}" destId="{6CA1E38C-2E71-B142-BAAD-7F9C682D4878}" srcOrd="1" destOrd="0" presId="urn:microsoft.com/office/officeart/2005/8/layout/cycle1"/>
    <dgm:cxn modelId="{0D1E0281-893D-7446-B734-A918FEA051A4}" type="presParOf" srcId="{F8F9D659-5997-3948-BF25-A8D7D950114C}" destId="{BD4DDDA3-1960-C94A-A522-76B6D685DCC9}" srcOrd="2" destOrd="0" presId="urn:microsoft.com/office/officeart/2005/8/layout/cycle1"/>
    <dgm:cxn modelId="{C5E56B81-09C8-9646-95AD-35611228CD16}" type="presParOf" srcId="{F8F9D659-5997-3948-BF25-A8D7D950114C}" destId="{63DA093C-BF68-294D-B1FC-50CC7AF878F2}" srcOrd="3" destOrd="0" presId="urn:microsoft.com/office/officeart/2005/8/layout/cycle1"/>
    <dgm:cxn modelId="{1D17AB63-FA12-8D49-BD5A-6BE21691AF70}" type="presParOf" srcId="{F8F9D659-5997-3948-BF25-A8D7D950114C}" destId="{77CFB6EE-7713-CD48-A29F-BE9D09215142}" srcOrd="4" destOrd="0" presId="urn:microsoft.com/office/officeart/2005/8/layout/cycle1"/>
    <dgm:cxn modelId="{E93CAB34-7958-5A44-B6B5-7EAA7B0AB9EB}" type="presParOf" srcId="{F8F9D659-5997-3948-BF25-A8D7D950114C}" destId="{EFD7B94D-2E1D-6743-B779-2060F1580116}" srcOrd="5" destOrd="0" presId="urn:microsoft.com/office/officeart/2005/8/layout/cycle1"/>
    <dgm:cxn modelId="{20D5B6E7-2D27-D741-8257-A29FF72045CC}" type="presParOf" srcId="{F8F9D659-5997-3948-BF25-A8D7D950114C}" destId="{615286F8-47A4-5F4D-AF04-8BD6EB781266}" srcOrd="6" destOrd="0" presId="urn:microsoft.com/office/officeart/2005/8/layout/cycle1"/>
    <dgm:cxn modelId="{6F01D80B-3001-254F-A34B-CCC57F7C235E}" type="presParOf" srcId="{F8F9D659-5997-3948-BF25-A8D7D950114C}" destId="{5B70E224-E765-6C45-9EEB-1082B449E56A}" srcOrd="7" destOrd="0" presId="urn:microsoft.com/office/officeart/2005/8/layout/cycle1"/>
    <dgm:cxn modelId="{2B59303D-B840-0F4E-8251-C3F9D62D076B}" type="presParOf" srcId="{F8F9D659-5997-3948-BF25-A8D7D950114C}" destId="{06A0367C-3D99-3B46-89FD-A708E35FD2AB}" srcOrd="8" destOrd="0" presId="urn:microsoft.com/office/officeart/2005/8/layout/cycle1"/>
    <dgm:cxn modelId="{DE197235-C1D8-324A-9A67-AD5411345F75}" type="presParOf" srcId="{F8F9D659-5997-3948-BF25-A8D7D950114C}" destId="{B81C5913-D438-6741-AE2B-4E1C06BBFEB4}" srcOrd="9" destOrd="0" presId="urn:microsoft.com/office/officeart/2005/8/layout/cycle1"/>
    <dgm:cxn modelId="{8A8F6228-63C2-2B40-A80E-0A07400883FF}" type="presParOf" srcId="{F8F9D659-5997-3948-BF25-A8D7D950114C}" destId="{2198DAA5-5ADD-DC4B-839D-2CA9D3F677AD}" srcOrd="10" destOrd="0" presId="urn:microsoft.com/office/officeart/2005/8/layout/cycle1"/>
    <dgm:cxn modelId="{6939DD36-231D-6748-B1B7-4EE0C31B4149}" type="presParOf" srcId="{F8F9D659-5997-3948-BF25-A8D7D950114C}" destId="{2544A2E2-3D6B-DA45-8A15-B52D152ABB57}" srcOrd="11" destOrd="0" presId="urn:microsoft.com/office/officeart/2005/8/layout/cycle1"/>
    <dgm:cxn modelId="{04DFAD20-89F8-634E-9292-C270DC66D3B7}" type="presParOf" srcId="{F8F9D659-5997-3948-BF25-A8D7D950114C}" destId="{15CAFE8C-3BBF-AC4D-A0C2-56ACC8B0D5B1}" srcOrd="12" destOrd="0" presId="urn:microsoft.com/office/officeart/2005/8/layout/cycle1"/>
    <dgm:cxn modelId="{50252DEC-1749-D94B-8989-99BB6C9DA7C6}" type="presParOf" srcId="{F8F9D659-5997-3948-BF25-A8D7D950114C}" destId="{D4108D09-B8D2-C54C-AF36-0C9B9C0210AD}" srcOrd="13" destOrd="0" presId="urn:microsoft.com/office/officeart/2005/8/layout/cycle1"/>
    <dgm:cxn modelId="{0AA7228C-DBFE-304B-A241-4004C1487F52}" type="presParOf" srcId="{F8F9D659-5997-3948-BF25-A8D7D950114C}" destId="{8F28EE0B-1D73-0242-AF6E-0E5D6F950859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E0B286-6A43-914D-A792-7F07413F0939}" type="doc">
      <dgm:prSet loTypeId="urn:microsoft.com/office/officeart/2005/8/layout/cycle1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3598C22-5FD9-4E4F-8AD6-8C3D10FBA144}">
      <dgm:prSet phldrT="[Text]"/>
      <dgm:spPr/>
      <dgm:t>
        <a:bodyPr/>
        <a:lstStyle/>
        <a:p>
          <a:r>
            <a:rPr lang="en-US" dirty="0"/>
            <a:t>Data</a:t>
          </a:r>
        </a:p>
      </dgm:t>
    </dgm:pt>
    <dgm:pt modelId="{5D645136-C834-014F-8119-746E041C32EA}" type="parTrans" cxnId="{8EEA988D-B3CC-9D4B-B56A-0C45C4B4B006}">
      <dgm:prSet/>
      <dgm:spPr/>
      <dgm:t>
        <a:bodyPr/>
        <a:lstStyle/>
        <a:p>
          <a:endParaRPr lang="en-US"/>
        </a:p>
      </dgm:t>
    </dgm:pt>
    <dgm:pt modelId="{9BBD34B2-8F64-1242-915B-19D0DA89B508}" type="sibTrans" cxnId="{8EEA988D-B3CC-9D4B-B56A-0C45C4B4B006}">
      <dgm:prSet/>
      <dgm:spPr/>
      <dgm:t>
        <a:bodyPr/>
        <a:lstStyle/>
        <a:p>
          <a:endParaRPr lang="en-US"/>
        </a:p>
      </dgm:t>
    </dgm:pt>
    <dgm:pt modelId="{70AA18F7-CB25-3B44-B9AD-9C98062C29B3}">
      <dgm:prSet phldrT="[Text]"/>
      <dgm:spPr/>
      <dgm:t>
        <a:bodyPr/>
        <a:lstStyle/>
        <a:p>
          <a:r>
            <a:rPr lang="en-US" dirty="0"/>
            <a:t>Predictions</a:t>
          </a:r>
        </a:p>
      </dgm:t>
    </dgm:pt>
    <dgm:pt modelId="{1CA14FFB-D555-364B-89F6-FECFF338B6D6}" type="parTrans" cxnId="{8131C69E-BE84-1A4D-BF3A-30ECC74B1C6C}">
      <dgm:prSet/>
      <dgm:spPr/>
      <dgm:t>
        <a:bodyPr/>
        <a:lstStyle/>
        <a:p>
          <a:endParaRPr lang="en-US"/>
        </a:p>
      </dgm:t>
    </dgm:pt>
    <dgm:pt modelId="{AFCC6275-68A6-6041-B942-F0A7E0F9419C}" type="sibTrans" cxnId="{8131C69E-BE84-1A4D-BF3A-30ECC74B1C6C}">
      <dgm:prSet/>
      <dgm:spPr/>
      <dgm:t>
        <a:bodyPr/>
        <a:lstStyle/>
        <a:p>
          <a:endParaRPr lang="en-US"/>
        </a:p>
      </dgm:t>
    </dgm:pt>
    <dgm:pt modelId="{629659C5-2329-B04D-A83E-D59348F8F846}">
      <dgm:prSet phldrT="[Text]"/>
      <dgm:spPr/>
      <dgm:t>
        <a:bodyPr/>
        <a:lstStyle/>
        <a:p>
          <a:r>
            <a:rPr lang="en-US" dirty="0"/>
            <a:t>Sensors</a:t>
          </a:r>
        </a:p>
      </dgm:t>
    </dgm:pt>
    <dgm:pt modelId="{505D6863-1D0F-4A4B-8B4C-24B037DD4982}" type="parTrans" cxnId="{1797848C-16BD-CA4F-90A2-856034A6BF49}">
      <dgm:prSet/>
      <dgm:spPr/>
      <dgm:t>
        <a:bodyPr/>
        <a:lstStyle/>
        <a:p>
          <a:endParaRPr lang="en-US"/>
        </a:p>
      </dgm:t>
    </dgm:pt>
    <dgm:pt modelId="{67504BAE-2671-BA4D-BD9F-85EE53F2D88C}" type="sibTrans" cxnId="{1797848C-16BD-CA4F-90A2-856034A6BF49}">
      <dgm:prSet/>
      <dgm:spPr/>
      <dgm:t>
        <a:bodyPr/>
        <a:lstStyle/>
        <a:p>
          <a:endParaRPr lang="en-US"/>
        </a:p>
      </dgm:t>
    </dgm:pt>
    <dgm:pt modelId="{D2AF41F0-AC69-EB4E-954D-8D0FC526423F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C0045DB4-822C-294E-B1FE-5C6FF299EA91}" type="sibTrans" cxnId="{F82586E4-D686-8C45-86D3-8AD6ABD1C648}">
      <dgm:prSet/>
      <dgm:spPr/>
      <dgm:t>
        <a:bodyPr/>
        <a:lstStyle/>
        <a:p>
          <a:endParaRPr lang="en-US"/>
        </a:p>
      </dgm:t>
    </dgm:pt>
    <dgm:pt modelId="{583AAB9D-0093-564C-9986-323A51A9EA54}" type="parTrans" cxnId="{F82586E4-D686-8C45-86D3-8AD6ABD1C648}">
      <dgm:prSet/>
      <dgm:spPr/>
      <dgm:t>
        <a:bodyPr/>
        <a:lstStyle/>
        <a:p>
          <a:endParaRPr lang="en-US"/>
        </a:p>
      </dgm:t>
    </dgm:pt>
    <dgm:pt modelId="{5C06245A-1A2C-3B45-8755-70CFF39B9586}" type="pres">
      <dgm:prSet presAssocID="{A3E0B286-6A43-914D-A792-7F07413F0939}" presName="cycle" presStyleCnt="0">
        <dgm:presLayoutVars>
          <dgm:dir/>
          <dgm:resizeHandles val="exact"/>
        </dgm:presLayoutVars>
      </dgm:prSet>
      <dgm:spPr/>
    </dgm:pt>
    <dgm:pt modelId="{45BD3916-CBD5-564C-9642-CD9D3A6AAF90}" type="pres">
      <dgm:prSet presAssocID="{03598C22-5FD9-4E4F-8AD6-8C3D10FBA144}" presName="dummy" presStyleCnt="0"/>
      <dgm:spPr/>
    </dgm:pt>
    <dgm:pt modelId="{84F813FA-08BF-FA47-B7E8-B3B65001D2AE}" type="pres">
      <dgm:prSet presAssocID="{03598C22-5FD9-4E4F-8AD6-8C3D10FBA144}" presName="node" presStyleLbl="revTx" presStyleIdx="0" presStyleCnt="4">
        <dgm:presLayoutVars>
          <dgm:bulletEnabled val="1"/>
        </dgm:presLayoutVars>
      </dgm:prSet>
      <dgm:spPr/>
    </dgm:pt>
    <dgm:pt modelId="{92944FB5-8A35-8E42-9C1F-3037F4B9E3D4}" type="pres">
      <dgm:prSet presAssocID="{9BBD34B2-8F64-1242-915B-19D0DA89B508}" presName="sibTrans" presStyleLbl="node1" presStyleIdx="0" presStyleCnt="4"/>
      <dgm:spPr/>
    </dgm:pt>
    <dgm:pt modelId="{8418CC00-8AF9-ED49-8961-BB8A17C07343}" type="pres">
      <dgm:prSet presAssocID="{D2AF41F0-AC69-EB4E-954D-8D0FC526423F}" presName="dummy" presStyleCnt="0"/>
      <dgm:spPr/>
    </dgm:pt>
    <dgm:pt modelId="{51A4CED5-0345-044C-9361-4F472DEBAA99}" type="pres">
      <dgm:prSet presAssocID="{D2AF41F0-AC69-EB4E-954D-8D0FC526423F}" presName="node" presStyleLbl="revTx" presStyleIdx="1" presStyleCnt="4">
        <dgm:presLayoutVars>
          <dgm:bulletEnabled val="1"/>
        </dgm:presLayoutVars>
      </dgm:prSet>
      <dgm:spPr/>
    </dgm:pt>
    <dgm:pt modelId="{8C50810F-F22E-C64B-A03F-7A93C2DDC741}" type="pres">
      <dgm:prSet presAssocID="{C0045DB4-822C-294E-B1FE-5C6FF299EA91}" presName="sibTrans" presStyleLbl="node1" presStyleIdx="1" presStyleCnt="4"/>
      <dgm:spPr/>
    </dgm:pt>
    <dgm:pt modelId="{AC12FB60-5173-A14E-96DA-33B84F6C61DB}" type="pres">
      <dgm:prSet presAssocID="{70AA18F7-CB25-3B44-B9AD-9C98062C29B3}" presName="dummy" presStyleCnt="0"/>
      <dgm:spPr/>
    </dgm:pt>
    <dgm:pt modelId="{65DEE690-E403-1A4A-9887-AAC7D4DC714C}" type="pres">
      <dgm:prSet presAssocID="{70AA18F7-CB25-3B44-B9AD-9C98062C29B3}" presName="node" presStyleLbl="revTx" presStyleIdx="2" presStyleCnt="4">
        <dgm:presLayoutVars>
          <dgm:bulletEnabled val="1"/>
        </dgm:presLayoutVars>
      </dgm:prSet>
      <dgm:spPr/>
    </dgm:pt>
    <dgm:pt modelId="{51065E45-15A5-C943-B2F6-F600CF91A90A}" type="pres">
      <dgm:prSet presAssocID="{AFCC6275-68A6-6041-B942-F0A7E0F9419C}" presName="sibTrans" presStyleLbl="node1" presStyleIdx="2" presStyleCnt="4"/>
      <dgm:spPr/>
    </dgm:pt>
    <dgm:pt modelId="{BA55F0DF-8ACC-8148-857D-FAEA08C157AD}" type="pres">
      <dgm:prSet presAssocID="{629659C5-2329-B04D-A83E-D59348F8F846}" presName="dummy" presStyleCnt="0"/>
      <dgm:spPr/>
    </dgm:pt>
    <dgm:pt modelId="{E37E799F-5610-D54C-9F00-21390D1704A9}" type="pres">
      <dgm:prSet presAssocID="{629659C5-2329-B04D-A83E-D59348F8F846}" presName="node" presStyleLbl="revTx" presStyleIdx="3" presStyleCnt="4">
        <dgm:presLayoutVars>
          <dgm:bulletEnabled val="1"/>
        </dgm:presLayoutVars>
      </dgm:prSet>
      <dgm:spPr/>
    </dgm:pt>
    <dgm:pt modelId="{ADD6CB9B-6EA1-9C4F-9565-5DAD1598094C}" type="pres">
      <dgm:prSet presAssocID="{67504BAE-2671-BA4D-BD9F-85EE53F2D88C}" presName="sibTrans" presStyleLbl="node1" presStyleIdx="3" presStyleCnt="4"/>
      <dgm:spPr/>
    </dgm:pt>
  </dgm:ptLst>
  <dgm:cxnLst>
    <dgm:cxn modelId="{FA105539-2C60-EE41-8B1C-A9B84E878CFA}" type="presOf" srcId="{9BBD34B2-8F64-1242-915B-19D0DA89B508}" destId="{92944FB5-8A35-8E42-9C1F-3037F4B9E3D4}" srcOrd="0" destOrd="0" presId="urn:microsoft.com/office/officeart/2005/8/layout/cycle1"/>
    <dgm:cxn modelId="{A9E8324C-2077-4345-BCB2-2919C056F84E}" type="presOf" srcId="{D2AF41F0-AC69-EB4E-954D-8D0FC526423F}" destId="{51A4CED5-0345-044C-9361-4F472DEBAA99}" srcOrd="0" destOrd="0" presId="urn:microsoft.com/office/officeart/2005/8/layout/cycle1"/>
    <dgm:cxn modelId="{9506BE59-153E-5B4D-8E5C-C8804A20474B}" type="presOf" srcId="{AFCC6275-68A6-6041-B942-F0A7E0F9419C}" destId="{51065E45-15A5-C943-B2F6-F600CF91A90A}" srcOrd="0" destOrd="0" presId="urn:microsoft.com/office/officeart/2005/8/layout/cycle1"/>
    <dgm:cxn modelId="{F267B77C-FBF8-2B47-B0C2-8E5603068AA8}" type="presOf" srcId="{C0045DB4-822C-294E-B1FE-5C6FF299EA91}" destId="{8C50810F-F22E-C64B-A03F-7A93C2DDC741}" srcOrd="0" destOrd="0" presId="urn:microsoft.com/office/officeart/2005/8/layout/cycle1"/>
    <dgm:cxn modelId="{FEA3A485-8571-8A4F-88D2-3A4F6710AF9E}" type="presOf" srcId="{70AA18F7-CB25-3B44-B9AD-9C98062C29B3}" destId="{65DEE690-E403-1A4A-9887-AAC7D4DC714C}" srcOrd="0" destOrd="0" presId="urn:microsoft.com/office/officeart/2005/8/layout/cycle1"/>
    <dgm:cxn modelId="{AA84728A-AD04-244B-8C95-2B069156C4C0}" type="presOf" srcId="{629659C5-2329-B04D-A83E-D59348F8F846}" destId="{E37E799F-5610-D54C-9F00-21390D1704A9}" srcOrd="0" destOrd="0" presId="urn:microsoft.com/office/officeart/2005/8/layout/cycle1"/>
    <dgm:cxn modelId="{1797848C-16BD-CA4F-90A2-856034A6BF49}" srcId="{A3E0B286-6A43-914D-A792-7F07413F0939}" destId="{629659C5-2329-B04D-A83E-D59348F8F846}" srcOrd="3" destOrd="0" parTransId="{505D6863-1D0F-4A4B-8B4C-24B037DD4982}" sibTransId="{67504BAE-2671-BA4D-BD9F-85EE53F2D88C}"/>
    <dgm:cxn modelId="{8EEA988D-B3CC-9D4B-B56A-0C45C4B4B006}" srcId="{A3E0B286-6A43-914D-A792-7F07413F0939}" destId="{03598C22-5FD9-4E4F-8AD6-8C3D10FBA144}" srcOrd="0" destOrd="0" parTransId="{5D645136-C834-014F-8119-746E041C32EA}" sibTransId="{9BBD34B2-8F64-1242-915B-19D0DA89B508}"/>
    <dgm:cxn modelId="{8131C69E-BE84-1A4D-BF3A-30ECC74B1C6C}" srcId="{A3E0B286-6A43-914D-A792-7F07413F0939}" destId="{70AA18F7-CB25-3B44-B9AD-9C98062C29B3}" srcOrd="2" destOrd="0" parTransId="{1CA14FFB-D555-364B-89F6-FECFF338B6D6}" sibTransId="{AFCC6275-68A6-6041-B942-F0A7E0F9419C}"/>
    <dgm:cxn modelId="{29CF01CA-1CA5-D24C-B2C3-4B03A4D9CED8}" type="presOf" srcId="{A3E0B286-6A43-914D-A792-7F07413F0939}" destId="{5C06245A-1A2C-3B45-8755-70CFF39B9586}" srcOrd="0" destOrd="0" presId="urn:microsoft.com/office/officeart/2005/8/layout/cycle1"/>
    <dgm:cxn modelId="{F82586E4-D686-8C45-86D3-8AD6ABD1C648}" srcId="{A3E0B286-6A43-914D-A792-7F07413F0939}" destId="{D2AF41F0-AC69-EB4E-954D-8D0FC526423F}" srcOrd="1" destOrd="0" parTransId="{583AAB9D-0093-564C-9986-323A51A9EA54}" sibTransId="{C0045DB4-822C-294E-B1FE-5C6FF299EA91}"/>
    <dgm:cxn modelId="{474C67E6-F20C-2E40-A0AF-D65E1F3754BA}" type="presOf" srcId="{03598C22-5FD9-4E4F-8AD6-8C3D10FBA144}" destId="{84F813FA-08BF-FA47-B7E8-B3B65001D2AE}" srcOrd="0" destOrd="0" presId="urn:microsoft.com/office/officeart/2005/8/layout/cycle1"/>
    <dgm:cxn modelId="{AA5A64F8-1626-3449-9C01-16863A354D9C}" type="presOf" srcId="{67504BAE-2671-BA4D-BD9F-85EE53F2D88C}" destId="{ADD6CB9B-6EA1-9C4F-9565-5DAD1598094C}" srcOrd="0" destOrd="0" presId="urn:microsoft.com/office/officeart/2005/8/layout/cycle1"/>
    <dgm:cxn modelId="{268817C1-59A6-2F48-992B-DD291A4B681A}" type="presParOf" srcId="{5C06245A-1A2C-3B45-8755-70CFF39B9586}" destId="{45BD3916-CBD5-564C-9642-CD9D3A6AAF90}" srcOrd="0" destOrd="0" presId="urn:microsoft.com/office/officeart/2005/8/layout/cycle1"/>
    <dgm:cxn modelId="{38AF4FB6-B5AB-2849-AE73-4577A5CEEC81}" type="presParOf" srcId="{5C06245A-1A2C-3B45-8755-70CFF39B9586}" destId="{84F813FA-08BF-FA47-B7E8-B3B65001D2AE}" srcOrd="1" destOrd="0" presId="urn:microsoft.com/office/officeart/2005/8/layout/cycle1"/>
    <dgm:cxn modelId="{B9F3E7E4-B3E6-F84A-AC59-B1C55041224A}" type="presParOf" srcId="{5C06245A-1A2C-3B45-8755-70CFF39B9586}" destId="{92944FB5-8A35-8E42-9C1F-3037F4B9E3D4}" srcOrd="2" destOrd="0" presId="urn:microsoft.com/office/officeart/2005/8/layout/cycle1"/>
    <dgm:cxn modelId="{17AB9742-EE72-9941-A256-7F18B2878B9F}" type="presParOf" srcId="{5C06245A-1A2C-3B45-8755-70CFF39B9586}" destId="{8418CC00-8AF9-ED49-8961-BB8A17C07343}" srcOrd="3" destOrd="0" presId="urn:microsoft.com/office/officeart/2005/8/layout/cycle1"/>
    <dgm:cxn modelId="{06E083C2-484F-4E45-9F5A-E340146857B2}" type="presParOf" srcId="{5C06245A-1A2C-3B45-8755-70CFF39B9586}" destId="{51A4CED5-0345-044C-9361-4F472DEBAA99}" srcOrd="4" destOrd="0" presId="urn:microsoft.com/office/officeart/2005/8/layout/cycle1"/>
    <dgm:cxn modelId="{8E13C240-50BC-AD48-93E7-B0E054ADD9AF}" type="presParOf" srcId="{5C06245A-1A2C-3B45-8755-70CFF39B9586}" destId="{8C50810F-F22E-C64B-A03F-7A93C2DDC741}" srcOrd="5" destOrd="0" presId="urn:microsoft.com/office/officeart/2005/8/layout/cycle1"/>
    <dgm:cxn modelId="{7C5CF9D6-147B-F64A-8A29-74798384480D}" type="presParOf" srcId="{5C06245A-1A2C-3B45-8755-70CFF39B9586}" destId="{AC12FB60-5173-A14E-96DA-33B84F6C61DB}" srcOrd="6" destOrd="0" presId="urn:microsoft.com/office/officeart/2005/8/layout/cycle1"/>
    <dgm:cxn modelId="{C13DE5B2-7576-CA4F-A462-E2C77C8F447B}" type="presParOf" srcId="{5C06245A-1A2C-3B45-8755-70CFF39B9586}" destId="{65DEE690-E403-1A4A-9887-AAC7D4DC714C}" srcOrd="7" destOrd="0" presId="urn:microsoft.com/office/officeart/2005/8/layout/cycle1"/>
    <dgm:cxn modelId="{E57FFC92-FF1F-9B4A-A3A1-932FBF9E303C}" type="presParOf" srcId="{5C06245A-1A2C-3B45-8755-70CFF39B9586}" destId="{51065E45-15A5-C943-B2F6-F600CF91A90A}" srcOrd="8" destOrd="0" presId="urn:microsoft.com/office/officeart/2005/8/layout/cycle1"/>
    <dgm:cxn modelId="{A7ED3399-47DE-AB46-A687-91148443BBD3}" type="presParOf" srcId="{5C06245A-1A2C-3B45-8755-70CFF39B9586}" destId="{BA55F0DF-8ACC-8148-857D-FAEA08C157AD}" srcOrd="9" destOrd="0" presId="urn:microsoft.com/office/officeart/2005/8/layout/cycle1"/>
    <dgm:cxn modelId="{B1413120-14F9-9246-B5F1-04339EC54AE2}" type="presParOf" srcId="{5C06245A-1A2C-3B45-8755-70CFF39B9586}" destId="{E37E799F-5610-D54C-9F00-21390D1704A9}" srcOrd="10" destOrd="0" presId="urn:microsoft.com/office/officeart/2005/8/layout/cycle1"/>
    <dgm:cxn modelId="{72F289BF-084C-D841-B265-583FD6484D4B}" type="presParOf" srcId="{5C06245A-1A2C-3B45-8755-70CFF39B9586}" destId="{ADD6CB9B-6EA1-9C4F-9565-5DAD1598094C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1E38C-2E71-B142-BAAD-7F9C682D4878}">
      <dsp:nvSpPr>
        <dsp:cNvPr id="0" name=""/>
        <dsp:cNvSpPr/>
      </dsp:nvSpPr>
      <dsp:spPr>
        <a:xfrm>
          <a:off x="3756678" y="30782"/>
          <a:ext cx="1098357" cy="1098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Logging and Monitoring</a:t>
          </a:r>
        </a:p>
      </dsp:txBody>
      <dsp:txXfrm>
        <a:off x="3756678" y="30782"/>
        <a:ext cx="1098357" cy="1098357"/>
      </dsp:txXfrm>
    </dsp:sp>
    <dsp:sp modelId="{BD4DDDA3-1960-C94A-A522-76B6D685DCC9}">
      <dsp:nvSpPr>
        <dsp:cNvPr id="0" name=""/>
        <dsp:cNvSpPr/>
      </dsp:nvSpPr>
      <dsp:spPr>
        <a:xfrm>
          <a:off x="1172880" y="-1000"/>
          <a:ext cx="4118138" cy="4118138"/>
        </a:xfrm>
        <a:prstGeom prst="circularArrow">
          <a:avLst>
            <a:gd name="adj1" fmla="val 5201"/>
            <a:gd name="adj2" fmla="val 335966"/>
            <a:gd name="adj3" fmla="val 21293025"/>
            <a:gd name="adj4" fmla="val 1976642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CFB6EE-7713-CD48-A29F-BE9D09215142}">
      <dsp:nvSpPr>
        <dsp:cNvPr id="0" name=""/>
        <dsp:cNvSpPr/>
      </dsp:nvSpPr>
      <dsp:spPr>
        <a:xfrm>
          <a:off x="4420389" y="2073476"/>
          <a:ext cx="1098357" cy="1098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Model Re-training Triggers</a:t>
          </a:r>
        </a:p>
      </dsp:txBody>
      <dsp:txXfrm>
        <a:off x="4420389" y="2073476"/>
        <a:ext cx="1098357" cy="1098357"/>
      </dsp:txXfrm>
    </dsp:sp>
    <dsp:sp modelId="{EFD7B94D-2E1D-6743-B779-2060F1580116}">
      <dsp:nvSpPr>
        <dsp:cNvPr id="0" name=""/>
        <dsp:cNvSpPr/>
      </dsp:nvSpPr>
      <dsp:spPr>
        <a:xfrm>
          <a:off x="1172880" y="-1000"/>
          <a:ext cx="4118138" cy="4118138"/>
        </a:xfrm>
        <a:prstGeom prst="circularArrow">
          <a:avLst>
            <a:gd name="adj1" fmla="val 5201"/>
            <a:gd name="adj2" fmla="val 335966"/>
            <a:gd name="adj3" fmla="val 4014474"/>
            <a:gd name="adj4" fmla="val 225363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0E224-E765-6C45-9EEB-1082B449E56A}">
      <dsp:nvSpPr>
        <dsp:cNvPr id="0" name=""/>
        <dsp:cNvSpPr/>
      </dsp:nvSpPr>
      <dsp:spPr>
        <a:xfrm>
          <a:off x="2682770" y="3335930"/>
          <a:ext cx="1098357" cy="1098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Data Preparation</a:t>
          </a:r>
        </a:p>
      </dsp:txBody>
      <dsp:txXfrm>
        <a:off x="2682770" y="3335930"/>
        <a:ext cx="1098357" cy="1098357"/>
      </dsp:txXfrm>
    </dsp:sp>
    <dsp:sp modelId="{06A0367C-3D99-3B46-89FD-A708E35FD2AB}">
      <dsp:nvSpPr>
        <dsp:cNvPr id="0" name=""/>
        <dsp:cNvSpPr/>
      </dsp:nvSpPr>
      <dsp:spPr>
        <a:xfrm>
          <a:off x="1172880" y="-1000"/>
          <a:ext cx="4118138" cy="4118138"/>
        </a:xfrm>
        <a:prstGeom prst="circularArrow">
          <a:avLst>
            <a:gd name="adj1" fmla="val 5201"/>
            <a:gd name="adj2" fmla="val 335966"/>
            <a:gd name="adj3" fmla="val 8210395"/>
            <a:gd name="adj4" fmla="val 6449560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8DAA5-5ADD-DC4B-839D-2CA9D3F677AD}">
      <dsp:nvSpPr>
        <dsp:cNvPr id="0" name=""/>
        <dsp:cNvSpPr/>
      </dsp:nvSpPr>
      <dsp:spPr>
        <a:xfrm>
          <a:off x="945151" y="2073476"/>
          <a:ext cx="1098357" cy="1098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Offline Model Training and Evaluation</a:t>
          </a:r>
        </a:p>
      </dsp:txBody>
      <dsp:txXfrm>
        <a:off x="945151" y="2073476"/>
        <a:ext cx="1098357" cy="1098357"/>
      </dsp:txXfrm>
    </dsp:sp>
    <dsp:sp modelId="{2544A2E2-3D6B-DA45-8A15-B52D152ABB57}">
      <dsp:nvSpPr>
        <dsp:cNvPr id="0" name=""/>
        <dsp:cNvSpPr/>
      </dsp:nvSpPr>
      <dsp:spPr>
        <a:xfrm>
          <a:off x="1172880" y="-1000"/>
          <a:ext cx="4118138" cy="4118138"/>
        </a:xfrm>
        <a:prstGeom prst="circularArrow">
          <a:avLst>
            <a:gd name="adj1" fmla="val 5201"/>
            <a:gd name="adj2" fmla="val 335966"/>
            <a:gd name="adj3" fmla="val 12297605"/>
            <a:gd name="adj4" fmla="val 10771008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08D09-B8D2-C54C-AF36-0C9B9C0210AD}">
      <dsp:nvSpPr>
        <dsp:cNvPr id="0" name=""/>
        <dsp:cNvSpPr/>
      </dsp:nvSpPr>
      <dsp:spPr>
        <a:xfrm>
          <a:off x="1608862" y="30782"/>
          <a:ext cx="1098357" cy="1098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Deployed Model</a:t>
          </a:r>
        </a:p>
      </dsp:txBody>
      <dsp:txXfrm>
        <a:off x="1608862" y="30782"/>
        <a:ext cx="1098357" cy="1098357"/>
      </dsp:txXfrm>
    </dsp:sp>
    <dsp:sp modelId="{8F28EE0B-1D73-0242-AF6E-0E5D6F950859}">
      <dsp:nvSpPr>
        <dsp:cNvPr id="0" name=""/>
        <dsp:cNvSpPr/>
      </dsp:nvSpPr>
      <dsp:spPr>
        <a:xfrm>
          <a:off x="1172880" y="-1000"/>
          <a:ext cx="4118138" cy="4118138"/>
        </a:xfrm>
        <a:prstGeom prst="circularArrow">
          <a:avLst>
            <a:gd name="adj1" fmla="val 5201"/>
            <a:gd name="adj2" fmla="val 335966"/>
            <a:gd name="adj3" fmla="val 16865463"/>
            <a:gd name="adj4" fmla="val 15198571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F813FA-08BF-FA47-B7E8-B3B65001D2AE}">
      <dsp:nvSpPr>
        <dsp:cNvPr id="0" name=""/>
        <dsp:cNvSpPr/>
      </dsp:nvSpPr>
      <dsp:spPr>
        <a:xfrm>
          <a:off x="2675676" y="70600"/>
          <a:ext cx="1127227" cy="1127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Data</a:t>
          </a:r>
        </a:p>
      </dsp:txBody>
      <dsp:txXfrm>
        <a:off x="2675676" y="70600"/>
        <a:ext cx="1127227" cy="1127227"/>
      </dsp:txXfrm>
    </dsp:sp>
    <dsp:sp modelId="{92944FB5-8A35-8E42-9C1F-3037F4B9E3D4}">
      <dsp:nvSpPr>
        <dsp:cNvPr id="0" name=""/>
        <dsp:cNvSpPr/>
      </dsp:nvSpPr>
      <dsp:spPr>
        <a:xfrm>
          <a:off x="688098" y="-772"/>
          <a:ext cx="3186178" cy="3186178"/>
        </a:xfrm>
        <a:prstGeom prst="circularArrow">
          <a:avLst>
            <a:gd name="adj1" fmla="val 6899"/>
            <a:gd name="adj2" fmla="val 465096"/>
            <a:gd name="adj3" fmla="val 550492"/>
            <a:gd name="adj4" fmla="val 20584412"/>
            <a:gd name="adj5" fmla="val 804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4CED5-0345-044C-9361-4F472DEBAA99}">
      <dsp:nvSpPr>
        <dsp:cNvPr id="0" name=""/>
        <dsp:cNvSpPr/>
      </dsp:nvSpPr>
      <dsp:spPr>
        <a:xfrm>
          <a:off x="2675676" y="1986806"/>
          <a:ext cx="1127227" cy="1127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</a:p>
      </dsp:txBody>
      <dsp:txXfrm>
        <a:off x="2675676" y="1986806"/>
        <a:ext cx="1127227" cy="1127227"/>
      </dsp:txXfrm>
    </dsp:sp>
    <dsp:sp modelId="{8C50810F-F22E-C64B-A03F-7A93C2DDC741}">
      <dsp:nvSpPr>
        <dsp:cNvPr id="0" name=""/>
        <dsp:cNvSpPr/>
      </dsp:nvSpPr>
      <dsp:spPr>
        <a:xfrm>
          <a:off x="688098" y="-772"/>
          <a:ext cx="3186178" cy="3186178"/>
        </a:xfrm>
        <a:prstGeom prst="circularArrow">
          <a:avLst>
            <a:gd name="adj1" fmla="val 6899"/>
            <a:gd name="adj2" fmla="val 465096"/>
            <a:gd name="adj3" fmla="val 5950492"/>
            <a:gd name="adj4" fmla="val 4384412"/>
            <a:gd name="adj5" fmla="val 804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EE690-E403-1A4A-9887-AAC7D4DC714C}">
      <dsp:nvSpPr>
        <dsp:cNvPr id="0" name=""/>
        <dsp:cNvSpPr/>
      </dsp:nvSpPr>
      <dsp:spPr>
        <a:xfrm>
          <a:off x="759470" y="1986806"/>
          <a:ext cx="1127227" cy="1127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Predictions</a:t>
          </a:r>
        </a:p>
      </dsp:txBody>
      <dsp:txXfrm>
        <a:off x="759470" y="1986806"/>
        <a:ext cx="1127227" cy="1127227"/>
      </dsp:txXfrm>
    </dsp:sp>
    <dsp:sp modelId="{51065E45-15A5-C943-B2F6-F600CF91A90A}">
      <dsp:nvSpPr>
        <dsp:cNvPr id="0" name=""/>
        <dsp:cNvSpPr/>
      </dsp:nvSpPr>
      <dsp:spPr>
        <a:xfrm>
          <a:off x="688098" y="-772"/>
          <a:ext cx="3186178" cy="3186178"/>
        </a:xfrm>
        <a:prstGeom prst="circularArrow">
          <a:avLst>
            <a:gd name="adj1" fmla="val 6899"/>
            <a:gd name="adj2" fmla="val 465096"/>
            <a:gd name="adj3" fmla="val 11350492"/>
            <a:gd name="adj4" fmla="val 9784412"/>
            <a:gd name="adj5" fmla="val 804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7E799F-5610-D54C-9F00-21390D1704A9}">
      <dsp:nvSpPr>
        <dsp:cNvPr id="0" name=""/>
        <dsp:cNvSpPr/>
      </dsp:nvSpPr>
      <dsp:spPr>
        <a:xfrm>
          <a:off x="759470" y="70600"/>
          <a:ext cx="1127227" cy="1127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Sensors</a:t>
          </a:r>
        </a:p>
      </dsp:txBody>
      <dsp:txXfrm>
        <a:off x="759470" y="70600"/>
        <a:ext cx="1127227" cy="1127227"/>
      </dsp:txXfrm>
    </dsp:sp>
    <dsp:sp modelId="{ADD6CB9B-6EA1-9C4F-9565-5DAD1598094C}">
      <dsp:nvSpPr>
        <dsp:cNvPr id="0" name=""/>
        <dsp:cNvSpPr/>
      </dsp:nvSpPr>
      <dsp:spPr>
        <a:xfrm>
          <a:off x="688098" y="-772"/>
          <a:ext cx="3186178" cy="3186178"/>
        </a:xfrm>
        <a:prstGeom prst="circularArrow">
          <a:avLst>
            <a:gd name="adj1" fmla="val 6899"/>
            <a:gd name="adj2" fmla="val 465096"/>
            <a:gd name="adj3" fmla="val 16750492"/>
            <a:gd name="adj4" fmla="val 15184412"/>
            <a:gd name="adj5" fmla="val 804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3/5/24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3/5/24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91E52-4952-4B88-AD57-715320AAD9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28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3997669-A87F-0940-A099-C31AEA23F3A4}"/>
              </a:ext>
            </a:extLst>
          </p:cNvPr>
          <p:cNvSpPr/>
          <p:nvPr userDrawn="1"/>
        </p:nvSpPr>
        <p:spPr>
          <a:xfrm>
            <a:off x="2744471" y="329049"/>
            <a:ext cx="5590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latin typeface="+mj-lt"/>
              </a:rPr>
              <a:t>Machine Learning for Improving Accelerator and Target Performance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D4585D-A5D2-1847-A84D-EA5B4611C7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35380" y="244908"/>
            <a:ext cx="1055149" cy="727689"/>
          </a:xfrm>
          <a:prstGeom prst="rect">
            <a:avLst/>
          </a:prstGeom>
        </p:spPr>
      </p:pic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79EDA440-3B20-2042-9FA0-106F53CAB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616" y="406630"/>
            <a:ext cx="1241424" cy="3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F148D5-B3F3-AA40-8BC1-E6451765494E}"/>
              </a:ext>
            </a:extLst>
          </p:cNvPr>
          <p:cNvSpPr txBox="1"/>
          <p:nvPr userDrawn="1"/>
        </p:nvSpPr>
        <p:spPr>
          <a:xfrm>
            <a:off x="274320" y="5336376"/>
            <a:ext cx="6506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  <a:p>
            <a:r>
              <a:rPr lang="en-US" sz="1200" b="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JLab</a:t>
            </a:r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 is managed by Jefferson Sc. Assoc., LLC for the US Department of Energy</a:t>
            </a:r>
          </a:p>
        </p:txBody>
      </p:sp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6" name="Picture 2" descr="Home">
            <a:extLst>
              <a:ext uri="{FF2B5EF4-FFF2-40B4-BE49-F238E27FC236}">
                <a16:creationId xmlns:a16="http://schemas.microsoft.com/office/drawing/2014/main" id="{AFCF3579-A3C1-2549-A68E-254F406D82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560" y="374088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7" name="Picture 2" descr="Home">
            <a:extLst>
              <a:ext uri="{FF2B5EF4-FFF2-40B4-BE49-F238E27FC236}">
                <a16:creationId xmlns:a16="http://schemas.microsoft.com/office/drawing/2014/main" id="{A2C3C84C-4BA9-BF46-B3A8-1F52461AE0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80" y="39266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6" name="Picture 2" descr="Home">
            <a:extLst>
              <a:ext uri="{FF2B5EF4-FFF2-40B4-BE49-F238E27FC236}">
                <a16:creationId xmlns:a16="http://schemas.microsoft.com/office/drawing/2014/main" id="{8B21C088-08DA-7B49-9850-E0B50A233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400" y="38281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5A329E-A9A2-E149-9CDD-03DAF92C0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10" name="Picture 2" descr="Home">
            <a:extLst>
              <a:ext uri="{FF2B5EF4-FFF2-40B4-BE49-F238E27FC236}">
                <a16:creationId xmlns:a16="http://schemas.microsoft.com/office/drawing/2014/main" id="{2E47EA43-CEA5-7844-A413-291F229216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B1543-14D8-A941-AF62-9CE373665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2050" name="Picture 2" descr="Home">
            <a:extLst>
              <a:ext uri="{FF2B5EF4-FFF2-40B4-BE49-F238E27FC236}">
                <a16:creationId xmlns:a16="http://schemas.microsoft.com/office/drawing/2014/main" id="{45B9A507-5FEA-C64B-A4D5-979E5244CA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4" name="Picture 2" descr="Home">
            <a:extLst>
              <a:ext uri="{FF2B5EF4-FFF2-40B4-BE49-F238E27FC236}">
                <a16:creationId xmlns:a16="http://schemas.microsoft.com/office/drawing/2014/main" id="{A04959B4-38D3-164B-8C93-E37FFE1CB1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163" y="320040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67238-4D22-9C4C-863E-90B8E166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9" name="Picture 2" descr="Home">
            <a:extLst>
              <a:ext uri="{FF2B5EF4-FFF2-40B4-BE49-F238E27FC236}">
                <a16:creationId xmlns:a16="http://schemas.microsoft.com/office/drawing/2014/main" id="{D4CE4C89-19CF-964D-861E-A4112C6A69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880" y="646526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06D67-5A3B-714E-90C1-66A7825D6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14" name="Picture 2" descr="Home">
            <a:extLst>
              <a:ext uri="{FF2B5EF4-FFF2-40B4-BE49-F238E27FC236}">
                <a16:creationId xmlns:a16="http://schemas.microsoft.com/office/drawing/2014/main" id="{7B587AF0-B1CE-5F40-AA14-C4471887E4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EE01FD-138D-4943-8801-4849D54F7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15" name="Picture 2" descr="Home">
            <a:extLst>
              <a:ext uri="{FF2B5EF4-FFF2-40B4-BE49-F238E27FC236}">
                <a16:creationId xmlns:a16="http://schemas.microsoft.com/office/drawing/2014/main" id="{CCC04F3B-6D0C-9846-94A9-A4F9B9F8B5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890449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9" name="Picture 2" descr="Home">
            <a:extLst>
              <a:ext uri="{FF2B5EF4-FFF2-40B4-BE49-F238E27FC236}">
                <a16:creationId xmlns:a16="http://schemas.microsoft.com/office/drawing/2014/main" id="{38A95904-77DA-5A44-B8AB-CD9E499A56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184" y="419541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8957831" cy="50942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1"/>
            <a:ext cx="8957564" cy="481997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7" name="Picture 2" descr="Home">
            <a:extLst>
              <a:ext uri="{FF2B5EF4-FFF2-40B4-BE49-F238E27FC236}">
                <a16:creationId xmlns:a16="http://schemas.microsoft.com/office/drawing/2014/main" id="{E51B72D7-44C8-8A41-A70D-E5B7A70DBC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260" y="391167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8855607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8782571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595B9A7C-5220-E549-A440-0803D6C00C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680" y="396243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76B085-C104-2A42-8A31-4445D0F2847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801242" y="655714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9" name="Picture 2" descr="Home">
            <a:extLst>
              <a:ext uri="{FF2B5EF4-FFF2-40B4-BE49-F238E27FC236}">
                <a16:creationId xmlns:a16="http://schemas.microsoft.com/office/drawing/2014/main" id="{EA2F49D4-D158-4541-AE0A-DFC13A4A3F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658" y="6460479"/>
            <a:ext cx="1241424" cy="3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chram@jlab.org" TargetMode="External"/><Relationship Id="rId2" Type="http://schemas.openxmlformats.org/officeDocument/2006/relationships/hyperlink" Target="mailto:Blokland@ornl.gov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Kishan@jlab.or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mlwa.2023.100484" TargetMode="External"/><Relationship Id="rId7" Type="http://schemas.openxmlformats.org/officeDocument/2006/relationships/hyperlink" Target="https://pure.hud.ac.uk/ws/portalfiles/portal/18999491/paper_4.pdf" TargetMode="External"/><Relationship Id="rId2" Type="http://schemas.openxmlformats.org/officeDocument/2006/relationships/hyperlink" Target="https://iopscience.iop.org/article/10.1088/2632-2153/ad2e18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abs/2307.02367" TargetMode="External"/><Relationship Id="rId5" Type="http://schemas.openxmlformats.org/officeDocument/2006/relationships/hyperlink" Target="https://arxiv.org/abs/2309.14502" TargetMode="External"/><Relationship Id="rId4" Type="http://schemas.openxmlformats.org/officeDocument/2006/relationships/hyperlink" Target="https://www.sciencedirect.com/science/article/pii/S2666827023000373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s://pngimg.com/download/25918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5" y="1388962"/>
            <a:ext cx="9730333" cy="978729"/>
          </a:xfrm>
        </p:spPr>
        <p:txBody>
          <a:bodyPr/>
          <a:lstStyle/>
          <a:p>
            <a:r>
              <a:rPr lang="en-US" dirty="0"/>
              <a:t>Machine Learning for prognostics and optimization of particle accelerators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0" y="2451581"/>
            <a:ext cx="5829333" cy="2028101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Machine Learning at Spallation Neutron Source (SNS), Oak Ridge National Lab (ORNL)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08E6BA-E833-C74F-9604-A588E369B822}"/>
              </a:ext>
            </a:extLst>
          </p:cNvPr>
          <p:cNvSpPr txBox="1"/>
          <p:nvPr/>
        </p:nvSpPr>
        <p:spPr>
          <a:xfrm>
            <a:off x="447481" y="3967993"/>
            <a:ext cx="11116038" cy="1390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000"/>
              </a:spcAft>
            </a:pPr>
            <a:r>
              <a:rPr lang="en-US" sz="2200" b="1" dirty="0">
                <a:solidFill>
                  <a:schemeClr val="bg1"/>
                </a:solidFill>
                <a:latin typeface="+mn-lt"/>
              </a:rPr>
              <a:t>Kishansingh Rajput</a:t>
            </a:r>
          </a:p>
          <a:p>
            <a:pPr>
              <a:spcAft>
                <a:spcPts val="1000"/>
              </a:spcAft>
            </a:pPr>
            <a:r>
              <a:rPr lang="en-US" b="1" dirty="0">
                <a:solidFill>
                  <a:schemeClr val="bg2">
                    <a:lumMod val="85000"/>
                  </a:schemeClr>
                </a:solidFill>
                <a:latin typeface="+mn-lt"/>
              </a:rPr>
              <a:t>Collaborators:</a:t>
            </a:r>
            <a:r>
              <a:rPr lang="en-US" dirty="0">
                <a:solidFill>
                  <a:schemeClr val="bg2">
                    <a:lumMod val="85000"/>
                  </a:schemeClr>
                </a:solidFill>
                <a:latin typeface="+mn-lt"/>
              </a:rPr>
              <a:t> W. </a:t>
            </a:r>
            <a:r>
              <a:rPr lang="en-US" dirty="0" err="1">
                <a:solidFill>
                  <a:schemeClr val="bg2">
                    <a:lumMod val="85000"/>
                  </a:schemeClr>
                </a:solidFill>
                <a:latin typeface="+mn-lt"/>
              </a:rPr>
              <a:t>Blokland</a:t>
            </a:r>
            <a:r>
              <a:rPr lang="en-US" dirty="0">
                <a:solidFill>
                  <a:schemeClr val="bg2">
                    <a:lumMod val="85000"/>
                  </a:schemeClr>
                </a:solidFill>
                <a:latin typeface="+mn-lt"/>
              </a:rPr>
              <a:t>, A. Zhukov, D. Winder, M. Schram, P. </a:t>
            </a:r>
            <a:r>
              <a:rPr lang="en-US" dirty="0" err="1">
                <a:solidFill>
                  <a:schemeClr val="bg2">
                    <a:lumMod val="85000"/>
                  </a:schemeClr>
                </a:solidFill>
                <a:latin typeface="+mn-lt"/>
              </a:rPr>
              <a:t>Ramuhalli</a:t>
            </a:r>
            <a:r>
              <a:rPr lang="en-US" dirty="0">
                <a:solidFill>
                  <a:schemeClr val="bg2">
                    <a:lumMod val="85000"/>
                  </a:schemeClr>
                </a:solidFill>
                <a:latin typeface="+mn-lt"/>
              </a:rPr>
              <a:t>, C. Peters, R. </a:t>
            </a:r>
            <a:r>
              <a:rPr lang="en-US" dirty="0" err="1">
                <a:solidFill>
                  <a:schemeClr val="bg2">
                    <a:lumMod val="85000"/>
                  </a:schemeClr>
                </a:solidFill>
                <a:latin typeface="+mn-lt"/>
              </a:rPr>
              <a:t>Vilalta</a:t>
            </a:r>
            <a:r>
              <a:rPr lang="en-US" dirty="0">
                <a:solidFill>
                  <a:schemeClr val="bg2">
                    <a:lumMod val="85000"/>
                  </a:schemeClr>
                </a:solidFill>
                <a:latin typeface="+mn-lt"/>
              </a:rPr>
              <a:t>, Y. </a:t>
            </a:r>
            <a:r>
              <a:rPr lang="en-US" dirty="0" err="1">
                <a:solidFill>
                  <a:schemeClr val="bg2">
                    <a:lumMod val="85000"/>
                  </a:schemeClr>
                </a:solidFill>
                <a:latin typeface="+mn-lt"/>
              </a:rPr>
              <a:t>Alanazi</a:t>
            </a:r>
            <a:r>
              <a:rPr lang="en-US" dirty="0">
                <a:solidFill>
                  <a:schemeClr val="bg2">
                    <a:lumMod val="85000"/>
                  </a:schemeClr>
                </a:solidFill>
                <a:latin typeface="+mn-lt"/>
              </a:rPr>
              <a:t>, A. Kasparian, D. Brown, C. Long, B. Cathey, D. Winder, M. Edwards, C. Elliott, G. Gallimore, M. Bryan, C. Pappas, K. </a:t>
            </a:r>
            <a:r>
              <a:rPr lang="en-US" dirty="0" err="1">
                <a:solidFill>
                  <a:schemeClr val="bg2">
                    <a:lumMod val="85000"/>
                  </a:schemeClr>
                </a:solidFill>
                <a:latin typeface="+mn-lt"/>
              </a:rPr>
              <a:t>Ruisard</a:t>
            </a:r>
            <a:r>
              <a:rPr lang="en-US" dirty="0">
                <a:solidFill>
                  <a:schemeClr val="bg2">
                    <a:lumMod val="85000"/>
                  </a:schemeClr>
                </a:solidFill>
                <a:latin typeface="+mn-lt"/>
              </a:rPr>
              <a:t>, J. Rye, S. Thomas, X. Zhao, G. </a:t>
            </a:r>
            <a:r>
              <a:rPr lang="en-US" dirty="0" err="1">
                <a:solidFill>
                  <a:schemeClr val="bg2">
                    <a:lumMod val="85000"/>
                  </a:schemeClr>
                </a:solidFill>
                <a:latin typeface="+mn-lt"/>
              </a:rPr>
              <a:t>Milanovich</a:t>
            </a:r>
            <a:r>
              <a:rPr lang="en-US" dirty="0">
                <a:solidFill>
                  <a:schemeClr val="bg2">
                    <a:lumMod val="85000"/>
                  </a:schemeClr>
                </a:solidFill>
                <a:latin typeface="+mn-lt"/>
              </a:rPr>
              <a:t>, J. Walden,  S. </a:t>
            </a:r>
            <a:r>
              <a:rPr lang="en-US" dirty="0" err="1">
                <a:solidFill>
                  <a:schemeClr val="bg2">
                    <a:lumMod val="85000"/>
                  </a:schemeClr>
                </a:solidFill>
                <a:latin typeface="+mn-lt"/>
              </a:rPr>
              <a:t>Cousineau</a:t>
            </a:r>
            <a:endParaRPr lang="en-US" dirty="0">
              <a:solidFill>
                <a:schemeClr val="bg2">
                  <a:lumMod val="85000"/>
                </a:schemeClr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6F756-0DD4-C942-9109-B2442500ECF6}"/>
              </a:ext>
            </a:extLst>
          </p:cNvPr>
          <p:cNvSpPr txBox="1"/>
          <p:nvPr/>
        </p:nvSpPr>
        <p:spPr>
          <a:xfrm>
            <a:off x="281302" y="5830349"/>
            <a:ext cx="580910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latin typeface="+mn-lt"/>
              </a:rPr>
              <a:t>This work was supported by the DOE Office of Science, United States under Grant No. DE-SC0009915 (Office of Basic Energy Sciences, Scientific User Facilities program).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DCF33-EC20-FE4B-A707-1197EDFD4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Sensors and Data Collection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18D39-A012-E14B-9364-5B8AC0740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59" y="3553370"/>
            <a:ext cx="3138407" cy="1913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180CB0-0E2F-F84C-AE81-7E85FD1E9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538" y="2952428"/>
            <a:ext cx="2964466" cy="3310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69C26-176B-4C43-8831-CD91EF332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52139">
            <a:off x="7243506" y="3741029"/>
            <a:ext cx="1498312" cy="11577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DA28D6-648A-4A42-AA4E-AB6171FF864B}"/>
              </a:ext>
            </a:extLst>
          </p:cNvPr>
          <p:cNvSpPr txBox="1"/>
          <p:nvPr/>
        </p:nvSpPr>
        <p:spPr>
          <a:xfrm>
            <a:off x="429768" y="822941"/>
            <a:ext cx="11248205" cy="211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SNS employs a DCM to protect the Super Conducting </a:t>
            </a:r>
            <a:r>
              <a:rPr lang="en-US" dirty="0" err="1">
                <a:latin typeface="+mn-lt"/>
              </a:rPr>
              <a:t>Linac</a:t>
            </a:r>
            <a:r>
              <a:rPr lang="en-US" dirty="0">
                <a:latin typeface="+mn-lt"/>
              </a:rPr>
              <a:t> (SCL)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Continuously monitors upstream and downstream beam current waveforms to detect any loss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FPGA and dedicated communication line with Machine Protection System (MPS)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DCM can be programmed to store all the beam current waveforms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Previous studies showed precursors are present in pre-fault data to indicate upcoming fault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4DDA2-9F65-C34C-8AB8-65A3DDF33952}"/>
              </a:ext>
            </a:extLst>
          </p:cNvPr>
          <p:cNvSpPr txBox="1"/>
          <p:nvPr/>
        </p:nvSpPr>
        <p:spPr>
          <a:xfrm>
            <a:off x="429768" y="3001978"/>
            <a:ext cx="3584294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In addition, beam configuration settings are also store associated with these waveforms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We are also looking into possibility of using Beam Position Monitor (BPM) data together with DCM data to improve the accuracy further</a:t>
            </a:r>
          </a:p>
        </p:txBody>
      </p:sp>
    </p:spTree>
    <p:extLst>
      <p:ext uri="{BB962C8B-B14F-4D97-AF65-F5344CB8AC3E}">
        <p14:creationId xmlns:p14="http://schemas.microsoft.com/office/powerpoint/2010/main" val="144206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B724-36D7-8C4D-942D-1FCD3B656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Data Curation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23DC62-C1FD-6D41-A447-0A4AEA4EE6F4}"/>
              </a:ext>
            </a:extLst>
          </p:cNvPr>
          <p:cNvSpPr txBox="1"/>
          <p:nvPr/>
        </p:nvSpPr>
        <p:spPr>
          <a:xfrm>
            <a:off x="429769" y="822941"/>
            <a:ext cx="8406968" cy="2117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Pre-cursors in the normal (pre-fault) beam current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Enables prediction of faults (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Prediction not detection!</a:t>
            </a:r>
            <a:r>
              <a:rPr lang="en-US" dirty="0">
                <a:latin typeface="+mn-lt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Label normal data immediately before fault as 1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All other normal data instances labeled as 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55DE9-E55F-2944-BF0A-53BF3EAE64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6324" y="185742"/>
            <a:ext cx="2951558" cy="8785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129913-94CC-894A-A1CA-266D21812F5A}"/>
              </a:ext>
            </a:extLst>
          </p:cNvPr>
          <p:cNvSpPr/>
          <p:nvPr/>
        </p:nvSpPr>
        <p:spPr>
          <a:xfrm>
            <a:off x="9874105" y="565887"/>
            <a:ext cx="164757" cy="51304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17411B-B69C-B747-95DE-BC91AE1DA7E0}"/>
              </a:ext>
            </a:extLst>
          </p:cNvPr>
          <p:cNvCxnSpPr>
            <a:cxnSpLocks/>
          </p:cNvCxnSpPr>
          <p:nvPr/>
        </p:nvCxnSpPr>
        <p:spPr>
          <a:xfrm>
            <a:off x="9956483" y="1078935"/>
            <a:ext cx="0" cy="314931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0436D61-D190-214E-88A8-3677FA1E7CAD}"/>
              </a:ext>
            </a:extLst>
          </p:cNvPr>
          <p:cNvSpPr txBox="1"/>
          <p:nvPr/>
        </p:nvSpPr>
        <p:spPr>
          <a:xfrm>
            <a:off x="9656561" y="1362247"/>
            <a:ext cx="59984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Fault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D84372-826C-F74F-9C48-99923904F40B}"/>
              </a:ext>
            </a:extLst>
          </p:cNvPr>
          <p:cNvSpPr/>
          <p:nvPr/>
        </p:nvSpPr>
        <p:spPr>
          <a:xfrm>
            <a:off x="9041922" y="613059"/>
            <a:ext cx="164757" cy="513048"/>
          </a:xfrm>
          <a:prstGeom prst="rect">
            <a:avLst/>
          </a:prstGeom>
          <a:noFill/>
          <a:ln w="38100">
            <a:solidFill>
              <a:srgbClr val="FF93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D6DCB9E-B38B-2E45-9CC7-DB8AB573FFCE}"/>
              </a:ext>
            </a:extLst>
          </p:cNvPr>
          <p:cNvCxnSpPr>
            <a:cxnSpLocks/>
          </p:cNvCxnSpPr>
          <p:nvPr/>
        </p:nvCxnSpPr>
        <p:spPr>
          <a:xfrm>
            <a:off x="9124300" y="1126107"/>
            <a:ext cx="0" cy="314931"/>
          </a:xfrm>
          <a:prstGeom prst="straightConnector1">
            <a:avLst/>
          </a:prstGeom>
          <a:ln w="28575">
            <a:solidFill>
              <a:srgbClr val="FF93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C49CAA6-877A-0544-8C40-F7A63CFAA07D}"/>
              </a:ext>
            </a:extLst>
          </p:cNvPr>
          <p:cNvSpPr txBox="1"/>
          <p:nvPr/>
        </p:nvSpPr>
        <p:spPr>
          <a:xfrm>
            <a:off x="8648186" y="1417626"/>
            <a:ext cx="95222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FFC000"/>
                </a:solidFill>
                <a:latin typeface="+mn-lt"/>
              </a:rPr>
              <a:t>Preceding fault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704C17-1757-7845-9EA9-BC24FF94A30F}"/>
              </a:ext>
            </a:extLst>
          </p:cNvPr>
          <p:cNvSpPr/>
          <p:nvPr/>
        </p:nvSpPr>
        <p:spPr>
          <a:xfrm>
            <a:off x="8236905" y="600281"/>
            <a:ext cx="164757" cy="513048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476F8E-E62A-7E4F-94C8-081392ABE41C}"/>
              </a:ext>
            </a:extLst>
          </p:cNvPr>
          <p:cNvCxnSpPr>
            <a:cxnSpLocks/>
          </p:cNvCxnSpPr>
          <p:nvPr/>
        </p:nvCxnSpPr>
        <p:spPr>
          <a:xfrm>
            <a:off x="8319283" y="1113329"/>
            <a:ext cx="0" cy="314931"/>
          </a:xfrm>
          <a:prstGeom prst="straightConnector1">
            <a:avLst/>
          </a:prstGeom>
          <a:ln w="28575">
            <a:solidFill>
              <a:schemeClr val="tx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C6E229-056F-E342-AC55-48E9B085C687}"/>
              </a:ext>
            </a:extLst>
          </p:cNvPr>
          <p:cNvSpPr txBox="1"/>
          <p:nvPr/>
        </p:nvSpPr>
        <p:spPr>
          <a:xfrm>
            <a:off x="7843169" y="1465613"/>
            <a:ext cx="95222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Normal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D18017-5F26-4841-A9A5-9D269B7B4F68}"/>
              </a:ext>
            </a:extLst>
          </p:cNvPr>
          <p:cNvSpPr txBox="1"/>
          <p:nvPr/>
        </p:nvSpPr>
        <p:spPr>
          <a:xfrm>
            <a:off x="9874105" y="1875915"/>
            <a:ext cx="213147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Marked as anomaly in training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75E158-B571-3F42-AE9D-53DC6CD62FD5}"/>
              </a:ext>
            </a:extLst>
          </p:cNvPr>
          <p:cNvSpPr txBox="1"/>
          <p:nvPr/>
        </p:nvSpPr>
        <p:spPr>
          <a:xfrm>
            <a:off x="9874105" y="2416133"/>
            <a:ext cx="253049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latin typeface="+mn-lt"/>
              </a:rPr>
              <a:t>Marked as normal (including all the preceding samples until previous fault)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3D9169-64C9-F947-B63B-50CD7B28F674}"/>
              </a:ext>
            </a:extLst>
          </p:cNvPr>
          <p:cNvCxnSpPr>
            <a:cxnSpLocks/>
          </p:cNvCxnSpPr>
          <p:nvPr/>
        </p:nvCxnSpPr>
        <p:spPr>
          <a:xfrm>
            <a:off x="7311885" y="4825886"/>
            <a:ext cx="183167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7F52949-8695-9F48-A898-184F35710F51}"/>
              </a:ext>
            </a:extLst>
          </p:cNvPr>
          <p:cNvSpPr/>
          <p:nvPr/>
        </p:nvSpPr>
        <p:spPr>
          <a:xfrm>
            <a:off x="658290" y="2953149"/>
            <a:ext cx="2457150" cy="1645523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186D26-3050-7C46-B59F-BE6C297F1979}"/>
              </a:ext>
            </a:extLst>
          </p:cNvPr>
          <p:cNvSpPr txBox="1"/>
          <p:nvPr/>
        </p:nvSpPr>
        <p:spPr>
          <a:xfrm>
            <a:off x="794772" y="2945100"/>
            <a:ext cx="233269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0070C0"/>
                </a:solidFill>
                <a:latin typeface="+mn-lt"/>
              </a:rPr>
              <a:t>Reference Normal Pulses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2F399C7-5C5B-7745-AF0D-D1000FD6CD0C}"/>
              </a:ext>
            </a:extLst>
          </p:cNvPr>
          <p:cNvSpPr/>
          <p:nvPr/>
        </p:nvSpPr>
        <p:spPr>
          <a:xfrm>
            <a:off x="647337" y="4725763"/>
            <a:ext cx="2489325" cy="1717423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82E3F8-6C3B-3145-A2A6-7E9C0E9EE6B5}"/>
              </a:ext>
            </a:extLst>
          </p:cNvPr>
          <p:cNvSpPr txBox="1"/>
          <p:nvPr/>
        </p:nvSpPr>
        <p:spPr>
          <a:xfrm>
            <a:off x="1231860" y="4723049"/>
            <a:ext cx="146065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  <a:latin typeface="+mn-lt"/>
              </a:rPr>
              <a:t>Pre-fault Pulses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293D9E96-221B-1D42-A8B7-E091E05890DD}"/>
              </a:ext>
            </a:extLst>
          </p:cNvPr>
          <p:cNvSpPr/>
          <p:nvPr/>
        </p:nvSpPr>
        <p:spPr>
          <a:xfrm>
            <a:off x="2119889" y="5905458"/>
            <a:ext cx="529012" cy="417782"/>
          </a:xfrm>
          <a:prstGeom prst="rightArrow">
            <a:avLst/>
          </a:prstGeom>
          <a:solidFill>
            <a:srgbClr val="4E4F54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4C9CDE9-5E26-1A46-B4FE-992A95B85CB3}"/>
              </a:ext>
            </a:extLst>
          </p:cNvPr>
          <p:cNvSpPr/>
          <p:nvPr/>
        </p:nvSpPr>
        <p:spPr>
          <a:xfrm>
            <a:off x="3932064" y="3080658"/>
            <a:ext cx="3606800" cy="3210756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706074-1C7E-FF46-BD0E-EEDACB53F2A5}"/>
              </a:ext>
            </a:extLst>
          </p:cNvPr>
          <p:cNvSpPr txBox="1"/>
          <p:nvPr/>
        </p:nvSpPr>
        <p:spPr>
          <a:xfrm>
            <a:off x="4259739" y="3071540"/>
            <a:ext cx="28216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Input to Siamese Model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95FEA9-E52C-DD42-AB26-CE2BC8A27BF9}"/>
              </a:ext>
            </a:extLst>
          </p:cNvPr>
          <p:cNvSpPr txBox="1"/>
          <p:nvPr/>
        </p:nvSpPr>
        <p:spPr>
          <a:xfrm>
            <a:off x="3932064" y="3448601"/>
            <a:ext cx="3562988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Different Combinations of Normal to Normal (labeled 0) and Normal to “Before” pulses (labeled 1)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9E0305-B12C-584E-B6AD-520213195D37}"/>
              </a:ext>
            </a:extLst>
          </p:cNvPr>
          <p:cNvSpPr txBox="1"/>
          <p:nvPr/>
        </p:nvSpPr>
        <p:spPr>
          <a:xfrm>
            <a:off x="7060253" y="4224452"/>
            <a:ext cx="3129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AD882E-2548-5E44-9225-049348C02464}"/>
              </a:ext>
            </a:extLst>
          </p:cNvPr>
          <p:cNvSpPr txBox="1"/>
          <p:nvPr/>
        </p:nvSpPr>
        <p:spPr>
          <a:xfrm>
            <a:off x="7060105" y="4701862"/>
            <a:ext cx="3129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327A3F-7BC7-B945-9065-4F421F955570}"/>
              </a:ext>
            </a:extLst>
          </p:cNvPr>
          <p:cNvSpPr txBox="1"/>
          <p:nvPr/>
        </p:nvSpPr>
        <p:spPr>
          <a:xfrm>
            <a:off x="7060105" y="5157462"/>
            <a:ext cx="3129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072913-EF65-9446-938D-3868CE569B6A}"/>
              </a:ext>
            </a:extLst>
          </p:cNvPr>
          <p:cNvSpPr txBox="1"/>
          <p:nvPr/>
        </p:nvSpPr>
        <p:spPr>
          <a:xfrm>
            <a:off x="7060105" y="5635982"/>
            <a:ext cx="3129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87CECB0-312E-8D45-9A2D-AA2043714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50" y="3239519"/>
            <a:ext cx="2211472" cy="4315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0EA1596-DB32-914E-97C5-13528526B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66" y="4071354"/>
            <a:ext cx="2160607" cy="44139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13996C-1198-994B-9F08-D22014D7B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10" y="3668571"/>
            <a:ext cx="2157164" cy="4209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2B70415-8989-9049-AF3F-4DD50C725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827" y="5000833"/>
            <a:ext cx="2155125" cy="4205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8153AA9-75D3-8D4C-895F-8A364E25AD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468" y="5442692"/>
            <a:ext cx="2172484" cy="4239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29AD9AE-94EA-1146-BE2D-5F6275A613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970" y="5904025"/>
            <a:ext cx="2169982" cy="4234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4EB7378-B8A5-274E-86DA-109CE870F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1444" y="4188945"/>
            <a:ext cx="1250465" cy="4054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B1B574D-F5F6-8A42-9EC7-CEFD432FE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536" y="4188945"/>
            <a:ext cx="1399470" cy="4054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7BDE266-FF71-9D4B-BD2A-13B298CA9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444" y="4660662"/>
            <a:ext cx="1249676" cy="4027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6767053-0DB6-684D-AC43-49D9D66CC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444" y="5129713"/>
            <a:ext cx="1249676" cy="40807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AE7D481-0603-2944-BAEE-A56B38E31C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1444" y="5604096"/>
            <a:ext cx="1249676" cy="40540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864835A-DC65-0A49-9FC0-596DFBA73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536" y="4660662"/>
            <a:ext cx="1399470" cy="40540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C335F89-B092-BF4B-9922-8C8929CED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536" y="5132379"/>
            <a:ext cx="1399470" cy="4054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27AD750-0380-0749-8573-0DBD54F0F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536" y="5604096"/>
            <a:ext cx="1399470" cy="405404"/>
          </a:xfrm>
          <a:prstGeom prst="rect">
            <a:avLst/>
          </a:prstGeom>
        </p:spPr>
      </p:pic>
      <p:sp>
        <p:nvSpPr>
          <p:cNvPr id="53" name="Right Arrow 52">
            <a:extLst>
              <a:ext uri="{FF2B5EF4-FFF2-40B4-BE49-F238E27FC236}">
                <a16:creationId xmlns:a16="http://schemas.microsoft.com/office/drawing/2014/main" id="{E673A08F-5D36-B846-BB62-660B6B1DB7CD}"/>
              </a:ext>
            </a:extLst>
          </p:cNvPr>
          <p:cNvSpPr/>
          <p:nvPr/>
        </p:nvSpPr>
        <p:spPr>
          <a:xfrm>
            <a:off x="3189826" y="4555512"/>
            <a:ext cx="659113" cy="21030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ADBE43E5-2FD1-9F49-A737-A8ACE3B7EBD9}"/>
              </a:ext>
            </a:extLst>
          </p:cNvPr>
          <p:cNvSpPr/>
          <p:nvPr/>
        </p:nvSpPr>
        <p:spPr>
          <a:xfrm>
            <a:off x="7621989" y="4756881"/>
            <a:ext cx="575023" cy="21030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0C5BB71-21BD-104D-8E19-D3E434FB05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410" t="11501" r="3813"/>
          <a:stretch/>
        </p:blipFill>
        <p:spPr>
          <a:xfrm>
            <a:off x="8317231" y="3758726"/>
            <a:ext cx="2940173" cy="2352205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A250837-982F-7549-81A9-0576335C9A78}"/>
              </a:ext>
            </a:extLst>
          </p:cNvPr>
          <p:cNvCxnSpPr/>
          <p:nvPr/>
        </p:nvCxnSpPr>
        <p:spPr>
          <a:xfrm>
            <a:off x="9438468" y="4750288"/>
            <a:ext cx="0" cy="363901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D4417795-6C62-9844-A596-72346756DC85}"/>
              </a:ext>
            </a:extLst>
          </p:cNvPr>
          <p:cNvSpPr txBox="1"/>
          <p:nvPr/>
        </p:nvSpPr>
        <p:spPr>
          <a:xfrm>
            <a:off x="9450919" y="4756164"/>
            <a:ext cx="116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solidFill>
                  <a:srgbClr val="FF0000"/>
                </a:solidFill>
                <a:latin typeface="+mn-lt"/>
              </a:rPr>
              <a:t>Shared weights and biases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E2665E-6992-124D-8444-0388290C6E05}"/>
              </a:ext>
            </a:extLst>
          </p:cNvPr>
          <p:cNvSpPr txBox="1"/>
          <p:nvPr/>
        </p:nvSpPr>
        <p:spPr>
          <a:xfrm>
            <a:off x="8544415" y="6091200"/>
            <a:ext cx="18934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Siamese Model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3D1B469-4AA7-4841-925A-11E447DCBB27}"/>
              </a:ext>
            </a:extLst>
          </p:cNvPr>
          <p:cNvSpPr txBox="1"/>
          <p:nvPr/>
        </p:nvSpPr>
        <p:spPr>
          <a:xfrm>
            <a:off x="9438468" y="1548132"/>
            <a:ext cx="213147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(Not used)</a:t>
            </a:r>
          </a:p>
        </p:txBody>
      </p: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E5E98498-3DE5-454C-A391-016972E314B2}"/>
              </a:ext>
            </a:extLst>
          </p:cNvPr>
          <p:cNvCxnSpPr>
            <a:stCxn id="10" idx="2"/>
          </p:cNvCxnSpPr>
          <p:nvPr/>
        </p:nvCxnSpPr>
        <p:spPr>
          <a:xfrm rot="16200000" flipH="1">
            <a:off x="9374246" y="1592411"/>
            <a:ext cx="249913" cy="749805"/>
          </a:xfrm>
          <a:prstGeom prst="bentConnector2">
            <a:avLst/>
          </a:prstGeom>
          <a:ln w="28575">
            <a:solidFill>
              <a:srgbClr val="FFC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760B6DD3-6A64-754D-AA0F-F3D3F4F9D9B2}"/>
              </a:ext>
            </a:extLst>
          </p:cNvPr>
          <p:cNvCxnSpPr>
            <a:cxnSpLocks/>
            <a:stCxn id="13" idx="2"/>
            <a:endCxn id="17" idx="1"/>
          </p:cNvCxnSpPr>
          <p:nvPr/>
        </p:nvCxnSpPr>
        <p:spPr>
          <a:xfrm rot="16200000" flipH="1">
            <a:off x="8533718" y="1509710"/>
            <a:ext cx="1125953" cy="1554822"/>
          </a:xfrm>
          <a:prstGeom prst="bentConnector2">
            <a:avLst/>
          </a:prstGeom>
          <a:ln w="28575">
            <a:solidFill>
              <a:schemeClr val="tx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7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53" grpId="0" animBg="1"/>
      <p:bldP spid="54" grpId="0" animBg="1"/>
      <p:bldP spid="58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90C1FE3-3956-4840-AF09-92829F9F6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53" y="3820984"/>
            <a:ext cx="11693665" cy="2593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156CC2-EB19-3942-A833-495DC21A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Data Drift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071605-A9E0-6E43-8BAD-32BAD08469C4}"/>
              </a:ext>
            </a:extLst>
          </p:cNvPr>
          <p:cNvSpPr txBox="1"/>
          <p:nvPr/>
        </p:nvSpPr>
        <p:spPr>
          <a:xfrm>
            <a:off x="429768" y="825426"/>
            <a:ext cx="5797777" cy="1346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b="1" dirty="0">
                <a:latin typeface="+mn-lt"/>
              </a:rPr>
              <a:t>Drift due to measurable parameters</a:t>
            </a:r>
          </a:p>
          <a:p>
            <a:pPr marL="285750" indent="-285750" algn="l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Beam configuration are tuned continuously</a:t>
            </a:r>
          </a:p>
          <a:p>
            <a:pPr marL="285750" indent="-285750" algn="l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Changes in the config parameter </a:t>
            </a:r>
            <a:r>
              <a:rPr lang="en-US" dirty="0">
                <a:latin typeface="+mn-lt"/>
                <a:sym typeface="Wingdings" pitchFamily="2" charset="2"/>
              </a:rPr>
              <a:t> </a:t>
            </a:r>
            <a:r>
              <a:rPr lang="en-US" dirty="0">
                <a:latin typeface="+mn-lt"/>
              </a:rPr>
              <a:t>changes distribution of the beam current waveforms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930F8D-50CC-444F-8BAC-B4073E02AB23}"/>
              </a:ext>
            </a:extLst>
          </p:cNvPr>
          <p:cNvSpPr txBox="1"/>
          <p:nvPr/>
        </p:nvSpPr>
        <p:spPr>
          <a:xfrm>
            <a:off x="5613812" y="3937568"/>
            <a:ext cx="6397905" cy="31393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Different colors represent different beam configuration settings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E3FE06A-1BEC-A446-BAC1-BFF238A42B45}"/>
              </a:ext>
            </a:extLst>
          </p:cNvPr>
          <p:cNvSpPr/>
          <p:nvPr/>
        </p:nvSpPr>
        <p:spPr>
          <a:xfrm>
            <a:off x="2216426" y="3897757"/>
            <a:ext cx="1739347" cy="1247852"/>
          </a:xfrm>
          <a:prstGeom prst="ellipse">
            <a:avLst/>
          </a:prstGeom>
          <a:noFill/>
          <a:ln w="381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96864B-0890-194F-AC5C-73AED3E35525}"/>
              </a:ext>
            </a:extLst>
          </p:cNvPr>
          <p:cNvSpPr/>
          <p:nvPr/>
        </p:nvSpPr>
        <p:spPr>
          <a:xfrm>
            <a:off x="5742431" y="4324932"/>
            <a:ext cx="370134" cy="1585990"/>
          </a:xfrm>
          <a:prstGeom prst="ellipse">
            <a:avLst/>
          </a:prstGeom>
          <a:noFill/>
          <a:ln w="381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A24291-4AF9-7B46-A64F-EF6A67822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2477777"/>
            <a:ext cx="3220282" cy="13432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31E325-B664-E742-AB9D-8D96C3550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826" y="357327"/>
            <a:ext cx="5059020" cy="20817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EAD6152-A3F9-1F49-A284-3ACC8FB3DCC3}"/>
              </a:ext>
            </a:extLst>
          </p:cNvPr>
          <p:cNvSpPr txBox="1"/>
          <p:nvPr/>
        </p:nvSpPr>
        <p:spPr>
          <a:xfrm>
            <a:off x="576469" y="2585287"/>
            <a:ext cx="706672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latin typeface="+mn-lt"/>
              </a:rPr>
              <a:t>Drift due to non-measurable parameters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Machine degradation, aging, maintenance, Equipment replacement etc. cause data distribution to change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022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7DB81-F958-314E-A33B-FC2D67C18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ML Models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E8B54C-0538-A54B-8CF8-12B4ECAB56DB}"/>
              </a:ext>
            </a:extLst>
          </p:cNvPr>
          <p:cNvSpPr txBox="1"/>
          <p:nvPr/>
        </p:nvSpPr>
        <p:spPr>
          <a:xfrm>
            <a:off x="429767" y="932697"/>
            <a:ext cx="11207176" cy="155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Similarity based models can correctly classify unseen anomalies. Ex Siamese model, AE, VAE etc.</a:t>
            </a:r>
          </a:p>
          <a:p>
            <a:pPr marL="285750" indent="-285750" algn="l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Siamese Neural Network (SNN), and VAE to predict anomalies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SNN learns twin embedding models to transform inputs into a latent space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Distance measures are applied at latent space to compute the similarity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E048E3-90FD-9A4F-B598-D4A3768E2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2704536"/>
            <a:ext cx="3368927" cy="36104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F232CC-192F-B54B-97F1-826801E08AC0}"/>
              </a:ext>
            </a:extLst>
          </p:cNvPr>
          <p:cNvSpPr txBox="1"/>
          <p:nvPr/>
        </p:nvSpPr>
        <p:spPr>
          <a:xfrm>
            <a:off x="2470043" y="5516066"/>
            <a:ext cx="579326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(GPA)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C1DA35-6BDC-8F47-BAB5-36D71454FCBD}"/>
              </a:ext>
            </a:extLst>
          </p:cNvPr>
          <p:cNvSpPr txBox="1"/>
          <p:nvPr/>
        </p:nvSpPr>
        <p:spPr>
          <a:xfrm>
            <a:off x="4062490" y="2704536"/>
            <a:ext cx="101181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Config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0C45E5AA-58B0-0048-8C36-2646EC7E1ACE}"/>
              </a:ext>
            </a:extLst>
          </p:cNvPr>
          <p:cNvSpPr/>
          <p:nvPr/>
        </p:nvSpPr>
        <p:spPr>
          <a:xfrm>
            <a:off x="4431528" y="2963069"/>
            <a:ext cx="179601" cy="28143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CB3F1F-3D40-824C-A959-50F678861226}"/>
              </a:ext>
            </a:extLst>
          </p:cNvPr>
          <p:cNvSpPr/>
          <p:nvPr/>
        </p:nvSpPr>
        <p:spPr>
          <a:xfrm>
            <a:off x="4062490" y="3244505"/>
            <a:ext cx="930329" cy="50051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</a:rPr>
              <a:t>MLP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61B4C639-F40E-304F-8296-3B11CB7DA5CA}"/>
              </a:ext>
            </a:extLst>
          </p:cNvPr>
          <p:cNvCxnSpPr>
            <a:stCxn id="14" idx="2"/>
          </p:cNvCxnSpPr>
          <p:nvPr/>
        </p:nvCxnSpPr>
        <p:spPr>
          <a:xfrm rot="5400000">
            <a:off x="2894596" y="2997483"/>
            <a:ext cx="885524" cy="2380594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5D1A866-3FC4-CE4E-932F-6A0FE9309392}"/>
              </a:ext>
            </a:extLst>
          </p:cNvPr>
          <p:cNvSpPr txBox="1"/>
          <p:nvPr/>
        </p:nvSpPr>
        <p:spPr>
          <a:xfrm>
            <a:off x="3213875" y="4380483"/>
            <a:ext cx="949299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Concatenate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510D2A-78B5-3D43-8D14-D758AC992FBA}"/>
              </a:ext>
            </a:extLst>
          </p:cNvPr>
          <p:cNvSpPr txBox="1"/>
          <p:nvPr/>
        </p:nvSpPr>
        <p:spPr>
          <a:xfrm>
            <a:off x="5856312" y="2689427"/>
            <a:ext cx="5810338" cy="194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Do we account for drifts due to known parameters?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Beam configurations as Conditional input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Conditional SNN (CSNN) and Conditional VAE (CVAE)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Potentially learn any cross-correlations between beam current data from different configs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699C3F-0FB6-C248-BA0E-1747D96E5AF3}"/>
              </a:ext>
            </a:extLst>
          </p:cNvPr>
          <p:cNvSpPr txBox="1"/>
          <p:nvPr/>
        </p:nvSpPr>
        <p:spPr>
          <a:xfrm>
            <a:off x="4501648" y="4867811"/>
            <a:ext cx="6112042" cy="13285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r>
              <a:rPr lang="en-US" sz="2000" dirty="0">
                <a:latin typeface="+mn-lt"/>
              </a:rPr>
              <a:t>Can the model adapt to distribution drifts due to non-measurable parameters?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- Work in progress to leverage developments in Continual Learning domain</a:t>
            </a:r>
          </a:p>
        </p:txBody>
      </p:sp>
    </p:spTree>
    <p:extLst>
      <p:ext uri="{BB962C8B-B14F-4D97-AF65-F5344CB8AC3E}">
        <p14:creationId xmlns:p14="http://schemas.microsoft.com/office/powerpoint/2010/main" val="362512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 animBg="1"/>
      <p:bldP spid="18" grpId="0"/>
      <p:bldP spid="19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BE61D-C2ED-5340-B0BD-B6FDB28E9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33625A-4E0B-DF4A-A72F-F2E4F425D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527" y="776742"/>
            <a:ext cx="4714477" cy="2585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D53E9F-FE90-1243-B1EC-A4E00B132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527" y="3627721"/>
            <a:ext cx="4720130" cy="25882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17BBC3-97BD-AF44-91B7-195859975420}"/>
              </a:ext>
            </a:extLst>
          </p:cNvPr>
          <p:cNvSpPr txBox="1"/>
          <p:nvPr/>
        </p:nvSpPr>
        <p:spPr>
          <a:xfrm>
            <a:off x="429768" y="857393"/>
            <a:ext cx="6433045" cy="197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Evaluation Metric</a:t>
            </a:r>
          </a:p>
          <a:p>
            <a:pPr marL="285750" indent="-285750" algn="l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Total downti</a:t>
            </a:r>
            <a:r>
              <a:rPr lang="en-US" sz="1700" dirty="0">
                <a:latin typeface="+mn-lt"/>
              </a:rPr>
              <a:t>me should not be increased by false alarms</a:t>
            </a:r>
          </a:p>
          <a:p>
            <a:pPr marL="285750" indent="-285750" algn="l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Maximum number of possible anomalies should be predicted before they occur</a:t>
            </a:r>
          </a:p>
          <a:p>
            <a:pPr marL="285750" indent="-285750" algn="l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Goal: Maximize True Positive Rate (TPR) while keeping False Positive Rate (FPR) below 0.1%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40AE4-B91F-E646-8C4A-E7F303D328A1}"/>
              </a:ext>
            </a:extLst>
          </p:cNvPr>
          <p:cNvSpPr txBox="1"/>
          <p:nvPr/>
        </p:nvSpPr>
        <p:spPr>
          <a:xfrm>
            <a:off x="429767" y="2897521"/>
            <a:ext cx="6710760" cy="1824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CSNN vs CVAE vs SNN</a:t>
            </a:r>
          </a:p>
          <a:p>
            <a:pPr marL="285750" indent="-285750" algn="l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Model architectures were selected after a HPO and NAS</a:t>
            </a:r>
          </a:p>
          <a:p>
            <a:pPr marL="285750" indent="-285750" algn="l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10 Trials to provide statistically robust comparison</a:t>
            </a:r>
          </a:p>
          <a:p>
            <a:pPr marL="285750" indent="-285750" algn="l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CSNN outperforms both SNN and CVAE</a:t>
            </a:r>
          </a:p>
          <a:p>
            <a:pPr marL="285750" indent="-285750" algn="l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CVAE has 10 times more learnable parameters than CSNN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D2BF2C-BC44-E248-9019-8DA25090BE54}"/>
              </a:ext>
            </a:extLst>
          </p:cNvPr>
          <p:cNvSpPr txBox="1"/>
          <p:nvPr/>
        </p:nvSpPr>
        <p:spPr>
          <a:xfrm>
            <a:off x="429767" y="4747423"/>
            <a:ext cx="643304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Inference Time</a:t>
            </a:r>
            <a:endParaRPr lang="en-US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3C379E-1371-4E4F-BDCA-9766637C9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14" y="5089055"/>
            <a:ext cx="5620151" cy="12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0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373CD-C089-0443-9DB4-C94DC5D9D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Continual Learning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4592B8E-CBE1-2143-BBC4-BA58F4D412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7229611"/>
              </p:ext>
            </p:extLst>
          </p:nvPr>
        </p:nvGraphicFramePr>
        <p:xfrm>
          <a:off x="6729105" y="2166654"/>
          <a:ext cx="6463899" cy="4434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4F8691F-F97F-5B47-B815-9C16CA76AE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34581"/>
              </p:ext>
            </p:extLst>
          </p:nvPr>
        </p:nvGraphicFramePr>
        <p:xfrm>
          <a:off x="5660700" y="274320"/>
          <a:ext cx="4562375" cy="3184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FC5F25B-94F2-7F40-9A31-443EE9ECDD99}"/>
              </a:ext>
            </a:extLst>
          </p:cNvPr>
          <p:cNvSpPr txBox="1"/>
          <p:nvPr/>
        </p:nvSpPr>
        <p:spPr>
          <a:xfrm>
            <a:off x="7123739" y="1321872"/>
            <a:ext cx="163629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70C0"/>
                </a:solidFill>
                <a:latin typeface="+mn-lt"/>
              </a:rPr>
              <a:t>Inference and Feedback setup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C0A54-CB82-D34E-B4DF-DE7D079C9106}"/>
              </a:ext>
            </a:extLst>
          </p:cNvPr>
          <p:cNvSpPr txBox="1"/>
          <p:nvPr/>
        </p:nvSpPr>
        <p:spPr>
          <a:xfrm>
            <a:off x="8954143" y="3673020"/>
            <a:ext cx="201382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accent1"/>
                </a:solidFill>
                <a:latin typeface="+mn-lt"/>
              </a:rPr>
              <a:t>Continual Learning setup in the outer loop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562851-FF33-A142-A3FE-874CD08D15D5}"/>
              </a:ext>
            </a:extLst>
          </p:cNvPr>
          <p:cNvSpPr/>
          <p:nvPr/>
        </p:nvSpPr>
        <p:spPr>
          <a:xfrm>
            <a:off x="8375026" y="2411401"/>
            <a:ext cx="1020278" cy="662541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8EF770-32D9-BB43-B965-4B150C835D1B}"/>
              </a:ext>
            </a:extLst>
          </p:cNvPr>
          <p:cNvSpPr txBox="1"/>
          <p:nvPr/>
        </p:nvSpPr>
        <p:spPr>
          <a:xfrm>
            <a:off x="322221" y="978356"/>
            <a:ext cx="6058701" cy="5175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Model performance degrades when data distribution changes</a:t>
            </a:r>
          </a:p>
          <a:p>
            <a:pPr marL="285750" indent="-285750" algn="l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Defining Triggers for model re-training is challenging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Sudden drifts due to config changes </a:t>
            </a:r>
            <a:r>
              <a:rPr lang="en-US" dirty="0">
                <a:latin typeface="+mn-lt"/>
                <a:sym typeface="Wingdings" pitchFamily="2" charset="2"/>
              </a:rPr>
              <a:t> </a:t>
            </a:r>
            <a:r>
              <a:rPr lang="en-US" dirty="0">
                <a:latin typeface="+mn-lt"/>
              </a:rPr>
              <a:t>include new config data in training set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Gradual drifts due to non-measurable parameters </a:t>
            </a:r>
            <a:r>
              <a:rPr lang="en-US" dirty="0">
                <a:latin typeface="+mn-lt"/>
                <a:sym typeface="Wingdings" pitchFamily="2" charset="2"/>
              </a:rPr>
              <a:t> Continual Learning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Model performance based triggers are most valued</a:t>
            </a:r>
          </a:p>
          <a:p>
            <a:pPr marL="285750" indent="-285750" algn="l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When aborted – no information whether it was right!</a:t>
            </a:r>
          </a:p>
          <a:p>
            <a:pPr marL="285750" indent="-285750" algn="l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Uncertainty Quantification can help defining re-training triggers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Distance aware uncertainty goes up </a:t>
            </a:r>
            <a:r>
              <a:rPr lang="en-US" dirty="0">
                <a:latin typeface="+mn-lt"/>
                <a:sym typeface="Wingdings" pitchFamily="2" charset="2"/>
              </a:rPr>
              <a:t> Model is less confident as data is </a:t>
            </a:r>
            <a:r>
              <a:rPr lang="en-US" b="1" dirty="0">
                <a:latin typeface="+mn-lt"/>
                <a:sym typeface="Wingdings" pitchFamily="2" charset="2"/>
              </a:rPr>
              <a:t>out of distribution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Catastrophic forgetting is a big issue to address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075E5E2-379E-CF4F-886D-1EA49B282916}"/>
              </a:ext>
            </a:extLst>
          </p:cNvPr>
          <p:cNvSpPr/>
          <p:nvPr/>
        </p:nvSpPr>
        <p:spPr>
          <a:xfrm>
            <a:off x="6380922" y="79513"/>
            <a:ext cx="5811078" cy="6301409"/>
          </a:xfrm>
          <a:prstGeom prst="round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dashDot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491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0893FB3-799A-194C-AEE4-22E3C791002B}"/>
              </a:ext>
            </a:extLst>
          </p:cNvPr>
          <p:cNvSpPr/>
          <p:nvPr/>
        </p:nvSpPr>
        <p:spPr>
          <a:xfrm>
            <a:off x="1662220" y="4716403"/>
            <a:ext cx="9072041" cy="14265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5ADFA-C4A3-864D-9F47-9244C86D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7B41ED-8682-4249-B86E-87D219996CAA}"/>
              </a:ext>
            </a:extLst>
          </p:cNvPr>
          <p:cNvSpPr txBox="1"/>
          <p:nvPr/>
        </p:nvSpPr>
        <p:spPr>
          <a:xfrm>
            <a:off x="517101" y="968878"/>
            <a:ext cx="11250570" cy="474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Machine Learning is being deployed at SNS accelerator for anomaly prediction and optimization</a:t>
            </a:r>
          </a:p>
          <a:p>
            <a:pPr marL="285750" indent="-285750" algn="l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Conditional Siamese Models and Conditional VAEs are deployed to predict errant beams</a:t>
            </a:r>
          </a:p>
          <a:p>
            <a:pPr marL="342900" indent="-3429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Beam Current Waveforms are used to predict upcoming anomalies</a:t>
            </a:r>
          </a:p>
          <a:p>
            <a:pPr marL="342900" indent="-3429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Conditional Siamese Model outperforms </a:t>
            </a:r>
          </a:p>
          <a:p>
            <a:pPr marL="800100" lvl="1" indent="-342900">
              <a:lnSpc>
                <a:spcPct val="90000"/>
              </a:lnSpc>
              <a:spcAft>
                <a:spcPts val="1000"/>
              </a:spcAft>
              <a:buFont typeface="+mj-lt"/>
              <a:buAutoNum type="alphaLcParenR"/>
            </a:pPr>
            <a:r>
              <a:rPr lang="en-US" dirty="0">
                <a:latin typeface="+mn-lt"/>
              </a:rPr>
              <a:t>Conditional VAE Siamese Models </a:t>
            </a:r>
          </a:p>
          <a:p>
            <a:pPr marL="800100" lvl="1" indent="-342900">
              <a:lnSpc>
                <a:spcPct val="90000"/>
              </a:lnSpc>
              <a:spcAft>
                <a:spcPts val="1000"/>
              </a:spcAft>
              <a:buFont typeface="+mj-lt"/>
              <a:buAutoNum type="alphaLcParenR"/>
            </a:pPr>
            <a:r>
              <a:rPr lang="en-US" dirty="0">
                <a:latin typeface="+mn-lt"/>
              </a:rPr>
              <a:t>Siamese model trained on single beam configuration data</a:t>
            </a:r>
          </a:p>
          <a:p>
            <a:pPr marL="342900" indent="-3429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Data drifts due to both measurable (beam config) and non-measurable (machine degradation, equipment replacement etc.) parameters</a:t>
            </a:r>
          </a:p>
          <a:p>
            <a:pPr marL="342900" indent="-3429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Model performance degrades when data drifts</a:t>
            </a:r>
          </a:p>
          <a:p>
            <a:pPr marL="342900" indent="-3429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Continual Learning is being explored to tackle data drifts</a:t>
            </a:r>
          </a:p>
          <a:p>
            <a:pPr marL="342900" indent="-3429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342900" indent="-3429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60151-75CB-294E-B0CF-42E7CEE7EF57}"/>
              </a:ext>
            </a:extLst>
          </p:cNvPr>
          <p:cNvSpPr txBox="1"/>
          <p:nvPr/>
        </p:nvSpPr>
        <p:spPr>
          <a:xfrm>
            <a:off x="1749553" y="5046246"/>
            <a:ext cx="5040160" cy="1096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Principle Investigators</a:t>
            </a:r>
          </a:p>
          <a:p>
            <a:pPr algn="l">
              <a:lnSpc>
                <a:spcPct val="90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+mn-lt"/>
              </a:rPr>
              <a:t>Willem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Blokland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(</a:t>
            </a:r>
            <a:r>
              <a:rPr lang="en-US" dirty="0">
                <a:solidFill>
                  <a:schemeClr val="bg1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Blokland@ornl.gov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algn="l">
              <a:lnSpc>
                <a:spcPct val="90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+mn-lt"/>
              </a:rPr>
              <a:t>Malachi Schram (</a:t>
            </a:r>
            <a:r>
              <a:rPr lang="en-US" dirty="0">
                <a:solidFill>
                  <a:schemeClr val="bg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schram@jlab.org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B60A24-2D33-8249-937D-CF72C728FFAF}"/>
              </a:ext>
            </a:extLst>
          </p:cNvPr>
          <p:cNvSpPr txBox="1"/>
          <p:nvPr/>
        </p:nvSpPr>
        <p:spPr>
          <a:xfrm>
            <a:off x="6242598" y="5058035"/>
            <a:ext cx="4578996" cy="94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Use case lead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90000"/>
              </a:lnSpc>
              <a:spcAft>
                <a:spcPts val="500"/>
              </a:spcAft>
            </a:pPr>
            <a:r>
              <a:rPr lang="en-US" sz="1600" i="1" u="sng" dirty="0">
                <a:solidFill>
                  <a:schemeClr val="bg1"/>
                </a:solidFill>
                <a:latin typeface="+mn-lt"/>
              </a:rPr>
              <a:t>Anomaly Prediction and Continual Learning</a:t>
            </a:r>
          </a:p>
          <a:p>
            <a:pPr algn="l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Kishan Rajput (</a:t>
            </a:r>
            <a:r>
              <a:rPr lang="en-US" sz="1600" b="1" dirty="0">
                <a:solidFill>
                  <a:schemeClr val="bg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Kishan@jlab.org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23FCFD-1D7D-EE41-8E2C-CD54031B3E0A}"/>
              </a:ext>
            </a:extLst>
          </p:cNvPr>
          <p:cNvSpPr txBox="1"/>
          <p:nvPr/>
        </p:nvSpPr>
        <p:spPr>
          <a:xfrm>
            <a:off x="4817020" y="4716403"/>
            <a:ext cx="273023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Open to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428908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BBD6-A6ED-E244-AE25-CCC03A02A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6EC3D-A62F-EC4E-8135-1630F79EB9D9}"/>
              </a:ext>
            </a:extLst>
          </p:cNvPr>
          <p:cNvSpPr txBox="1">
            <a:spLocks/>
          </p:cNvSpPr>
          <p:nvPr/>
        </p:nvSpPr>
        <p:spPr>
          <a:xfrm>
            <a:off x="429768" y="809474"/>
            <a:ext cx="11430000" cy="5591704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buNone/>
            </a:pPr>
            <a:r>
              <a:rPr lang="en-US" sz="1200" dirty="0">
                <a:solidFill>
                  <a:srgbClr val="0000FF"/>
                </a:solidFill>
                <a:latin typeface="CMR10"/>
              </a:rPr>
              <a:t>K. Rajput, M. Schram, W.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Blokland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Y.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Alanazi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P.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Ramuhalli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A. Zhukov, C. Peters, R.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Vilalta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</a:t>
            </a:r>
            <a:r>
              <a:rPr lang="en-US" sz="1200" dirty="0">
                <a:latin typeface="CMR10"/>
              </a:rPr>
              <a:t>“Robust Errant Beam Prognostics with Conditional Modeling for Particle Accelerators” Machine Learning: Science and Technology, Available: </a:t>
            </a:r>
            <a:r>
              <a:rPr lang="en-US" sz="1200" dirty="0">
                <a:latin typeface="CMR10"/>
                <a:hlinkClick r:id="rId2"/>
              </a:rPr>
              <a:t>https://iopscience.iop.org/article/10.1088/2632-2153/ad2e18</a:t>
            </a:r>
            <a:endParaRPr lang="en-US" sz="1200" dirty="0">
              <a:latin typeface="CMR1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1200" dirty="0">
                <a:solidFill>
                  <a:srgbClr val="0000FF"/>
                </a:solidFill>
                <a:latin typeface="CMR10"/>
              </a:rPr>
              <a:t>W.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Blokland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K. Rajput, M. Schram, T.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Jeske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P.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Ramuhalli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C. Peters, Y.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Yucesan</a:t>
            </a:r>
            <a:r>
              <a:rPr lang="en-US" sz="1200" dirty="0">
                <a:latin typeface="CMR10"/>
              </a:rPr>
              <a:t>, 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A.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Zhukov</a:t>
            </a:r>
            <a:r>
              <a:rPr lang="en-US" sz="1200" dirty="0" err="1">
                <a:latin typeface="CMR10"/>
              </a:rPr>
              <a:t>,”Uncertainty</a:t>
            </a:r>
            <a:r>
              <a:rPr lang="en-US" sz="1200" dirty="0">
                <a:latin typeface="CMR10"/>
              </a:rPr>
              <a:t> aware anomaly detection to predict errant beam pulses in the Oak Ridge Spallation Neutron Source accelerator,” Physical Review Accelerators and Beams, </a:t>
            </a:r>
            <a:r>
              <a:rPr lang="en-US" sz="1200" dirty="0" err="1">
                <a:latin typeface="CMR10"/>
              </a:rPr>
              <a:t>vol</a:t>
            </a:r>
            <a:r>
              <a:rPr lang="en-US" sz="1200" dirty="0">
                <a:latin typeface="CMR10"/>
              </a:rPr>
              <a:t> 25, p.122802, Dec 2022. Available: 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https://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doi.org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/10.1103/PhysRevAccelBeams.25. 122802 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200" dirty="0">
                <a:solidFill>
                  <a:srgbClr val="0000FF"/>
                </a:solidFill>
                <a:latin typeface="CMR10"/>
              </a:rPr>
              <a:t>Yasir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Alanazi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Malachi Schram, Kishansingh Rajput, Steven Goldenberg,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Lasitha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Vidyaratne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Chris Pappas,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Majdi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 I.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Radaideh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Dan Lu, Pradeep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Ramuhalli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Sarah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Cousineau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</a:t>
            </a:r>
            <a:r>
              <a:rPr lang="en-US" sz="1200" dirty="0">
                <a:latin typeface="CMR10"/>
              </a:rPr>
              <a:t>Multi-module-based CVAE to predict HVCM faults in the SNS accelerator, Machine Learning with </a:t>
            </a:r>
            <a:r>
              <a:rPr lang="en-US" sz="1200" dirty="0" err="1">
                <a:latin typeface="CMR10"/>
              </a:rPr>
              <a:t>Applications,Volume</a:t>
            </a:r>
            <a:r>
              <a:rPr lang="en-US" sz="1200" dirty="0">
                <a:latin typeface="CMR10"/>
              </a:rPr>
              <a:t> 13,2023,100484,ISSN 2666-8270, </a:t>
            </a:r>
            <a:r>
              <a:rPr lang="en-US" sz="1200" dirty="0">
                <a:latin typeface="CMR1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https://doi.org/10.1016/j.mlwa.2023.100484</a:t>
            </a:r>
            <a:r>
              <a:rPr lang="en-US" sz="1200" dirty="0">
                <a:latin typeface="CMR10"/>
              </a:rPr>
              <a:t>. (</a:t>
            </a:r>
            <a:r>
              <a:rPr lang="en-US" sz="1200" dirty="0">
                <a:latin typeface="CMR1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https://www.sciencedirect.com/science/article/pii/S2666827023000373</a:t>
            </a:r>
            <a:r>
              <a:rPr lang="en-US" sz="1200" dirty="0">
                <a:latin typeface="CMR10"/>
              </a:rPr>
              <a:t>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200" dirty="0">
                <a:solidFill>
                  <a:srgbClr val="0000FF"/>
                </a:solidFill>
                <a:latin typeface="CMR10"/>
              </a:rPr>
              <a:t>Kishansingh* Rajput, Malachi Schram, </a:t>
            </a:r>
            <a:r>
              <a:rPr lang="en-US" sz="1200" dirty="0">
                <a:solidFill>
                  <a:srgbClr val="1600FF"/>
                </a:solidFill>
                <a:latin typeface="CMR10"/>
              </a:rPr>
              <a:t>Karthik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Somayaji</a:t>
            </a:r>
            <a:r>
              <a:rPr lang="en-US" sz="1200" dirty="0">
                <a:latin typeface="CMR10"/>
              </a:rPr>
              <a:t>, Publication date 2022/12, Conference </a:t>
            </a:r>
            <a:r>
              <a:rPr lang="en-US" sz="1200" dirty="0" err="1">
                <a:latin typeface="CMR10"/>
              </a:rPr>
              <a:t>NeurIPS</a:t>
            </a:r>
            <a:r>
              <a:rPr lang="en-US" sz="1200" dirty="0">
                <a:latin typeface="CMR10"/>
              </a:rPr>
              <a:t> Machine Learning and the Physical Sciences workshop,</a:t>
            </a:r>
            <a:r>
              <a:rPr lang="en-US" sz="1200" dirty="0">
                <a:solidFill>
                  <a:srgbClr val="000000"/>
                </a:solidFill>
                <a:latin typeface="CMR10"/>
              </a:rPr>
              <a:t> </a:t>
            </a:r>
            <a:r>
              <a:rPr lang="en-US" sz="1200" dirty="0">
                <a:solidFill>
                  <a:srgbClr val="333333"/>
                </a:solidFill>
                <a:latin typeface="CMR10"/>
                <a:hlinkClick r:id="rId5"/>
              </a:rPr>
              <a:t>https://arxiv.org/abs/2309.14502</a:t>
            </a:r>
            <a:endParaRPr lang="en-US" sz="1200" dirty="0">
              <a:solidFill>
                <a:srgbClr val="333333"/>
              </a:solidFill>
              <a:latin typeface="CMR1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1200" dirty="0">
                <a:solidFill>
                  <a:srgbClr val="1600FF"/>
                </a:solidFill>
                <a:latin typeface="CMR10"/>
              </a:rPr>
              <a:t>S. Goldenberg, M. Schram, K. Rajput, T. Britton, C. Pappas, D. Lu, J. Walden, M. </a:t>
            </a:r>
            <a:r>
              <a:rPr lang="en-US" sz="1200" dirty="0" err="1">
                <a:solidFill>
                  <a:srgbClr val="1600FF"/>
                </a:solidFill>
                <a:latin typeface="CMR10"/>
              </a:rPr>
              <a:t>Radaideh</a:t>
            </a:r>
            <a:r>
              <a:rPr lang="en-US" sz="1200" dirty="0">
                <a:solidFill>
                  <a:srgbClr val="1600FF"/>
                </a:solidFill>
                <a:latin typeface="CMR10"/>
              </a:rPr>
              <a:t>, C. </a:t>
            </a:r>
            <a:r>
              <a:rPr lang="en-US" sz="1200" dirty="0" err="1">
                <a:solidFill>
                  <a:srgbClr val="1600FF"/>
                </a:solidFill>
                <a:latin typeface="CMR10"/>
              </a:rPr>
              <a:t>Cousineau</a:t>
            </a:r>
            <a:r>
              <a:rPr lang="en-US" sz="1200" dirty="0">
                <a:solidFill>
                  <a:srgbClr val="1600FF"/>
                </a:solidFill>
                <a:latin typeface="CMR10"/>
              </a:rPr>
              <a:t>, S. </a:t>
            </a:r>
            <a:r>
              <a:rPr lang="en-US" sz="1200" dirty="0" err="1">
                <a:solidFill>
                  <a:srgbClr val="1600FF"/>
                </a:solidFill>
                <a:latin typeface="CMR10"/>
              </a:rPr>
              <a:t>Harave</a:t>
            </a:r>
            <a:r>
              <a:rPr lang="en-US" sz="1200" dirty="0">
                <a:solidFill>
                  <a:srgbClr val="1600FF"/>
                </a:solidFill>
                <a:latin typeface="CMR10"/>
              </a:rPr>
              <a:t>, </a:t>
            </a:r>
            <a:r>
              <a:rPr lang="en-US" sz="1200" dirty="0">
                <a:latin typeface="CMR10"/>
              </a:rPr>
              <a:t>“Distance Preserving Machine Learning for Uncertainty Aware Accelerator Capacitance Predictions”, Under review at Machine Learning with Applications, Available at: </a:t>
            </a:r>
            <a:r>
              <a:rPr lang="en-US" sz="1200" dirty="0">
                <a:latin typeface="CMR10"/>
                <a:hlinkClick r:id="rId6"/>
              </a:rPr>
              <a:t>https://arxiv.org/abs/2307.02367</a:t>
            </a:r>
            <a:r>
              <a:rPr lang="en-US" sz="1200" dirty="0">
                <a:latin typeface="CMR10"/>
              </a:rPr>
              <a:t> </a:t>
            </a:r>
          </a:p>
          <a:p>
            <a:pPr marL="0" indent="0">
              <a:spcBef>
                <a:spcPts val="200"/>
              </a:spcBef>
              <a:buFont typeface="Century Gothic" panose="020B0502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CMR10"/>
              </a:rPr>
              <a:t>M. I.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Radaideh</a:t>
            </a:r>
            <a:r>
              <a:rPr lang="en-US" sz="1200" dirty="0">
                <a:solidFill>
                  <a:srgbClr val="0070C0"/>
                </a:solidFill>
                <a:latin typeface="CMR10"/>
              </a:rPr>
              <a:t>, 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C. Pappas, J. Walden, D. Lu, L.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Vidyaratne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T. Britton, K. Rajput, M. Schram, S. Cousineau</a:t>
            </a:r>
            <a:r>
              <a:rPr lang="en-US" sz="1200" dirty="0">
                <a:latin typeface="CMR10"/>
              </a:rPr>
              <a:t>, ”Time series anomaly detection in power electronics signals with recurrent and </a:t>
            </a:r>
            <a:r>
              <a:rPr lang="en-US" sz="1200" dirty="0" err="1">
                <a:latin typeface="CMR10"/>
              </a:rPr>
              <a:t>ConvLSTM</a:t>
            </a:r>
            <a:r>
              <a:rPr lang="en-US" sz="1200" dirty="0">
                <a:latin typeface="CMR10"/>
              </a:rPr>
              <a:t> autoencoders,” Digital Signal Processing, vol 130, p. 103704, Oct 2022. Available: 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https://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doi.org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/10.1016/j.dsp.2022.103704 </a:t>
            </a:r>
            <a:endParaRPr lang="en-US" sz="1200" dirty="0">
              <a:latin typeface="CMR10"/>
            </a:endParaRPr>
          </a:p>
          <a:p>
            <a:pPr marL="0" indent="0">
              <a:spcBef>
                <a:spcPts val="200"/>
              </a:spcBef>
              <a:buFont typeface="Century Gothic" panose="020B0502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CMR10"/>
              </a:rPr>
              <a:t>C. Pappas, D. Lu, M. Schram, D.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Vrabie</a:t>
            </a:r>
            <a:r>
              <a:rPr lang="en-US" sz="1200" dirty="0">
                <a:latin typeface="CMR10"/>
              </a:rPr>
              <a:t>, ”Machine Learning for Improved Availability of the SNS Klystron High Voltage Converter Modulators,” Proceedings of the 12th Inter- national Particle Accelerator Conference, 2021. Available: 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https://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doi.org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/10.18429/ jacow-ipac2021-thpab252 </a:t>
            </a:r>
            <a:endParaRPr lang="en-US" sz="1200" dirty="0">
              <a:latin typeface="CMR10"/>
            </a:endParaRPr>
          </a:p>
          <a:p>
            <a:pPr marL="0" indent="0">
              <a:spcBef>
                <a:spcPts val="200"/>
              </a:spcBef>
              <a:buFont typeface="Century Gothic" panose="020B0502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CMR10"/>
              </a:rPr>
              <a:t>M. I.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Radaideh</a:t>
            </a:r>
            <a:r>
              <a:rPr lang="en-US" sz="1200" dirty="0">
                <a:solidFill>
                  <a:srgbClr val="0070C0"/>
                </a:solidFill>
                <a:latin typeface="CMR10"/>
              </a:rPr>
              <a:t>,</a:t>
            </a:r>
            <a:r>
              <a:rPr lang="en-US" sz="1200" dirty="0">
                <a:latin typeface="CMR1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C. Pappas, P.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Ramuhalli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Sarah Cousineau</a:t>
            </a:r>
            <a:r>
              <a:rPr lang="en-US" sz="1200" dirty="0">
                <a:latin typeface="CMR10"/>
              </a:rPr>
              <a:t>, ”Application of Convolutional and Feedforward Neural Networks for Fault Detection in Particle Accelerator Power Systems,” Annual Conference of the PHM Society, vol 14, Oct 2022. Available: 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https://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doi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. org/10.36001/phmconf.2022.v14i1.3270 </a:t>
            </a:r>
            <a:endParaRPr lang="en-US" sz="1200" dirty="0">
              <a:latin typeface="CMR10"/>
            </a:endParaRPr>
          </a:p>
          <a:p>
            <a:pPr marL="0" indent="0">
              <a:spcBef>
                <a:spcPts val="200"/>
              </a:spcBef>
              <a:buFont typeface="Century Gothic" panose="020B0502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CMR10"/>
              </a:rPr>
              <a:t>M. I.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Radaideh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</a:t>
            </a:r>
            <a:r>
              <a:rPr lang="en-US" sz="1200" dirty="0">
                <a:latin typeface="CMR1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H. Tran, L. Lin, H. Jiang, D. Winder, S.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Gorti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G. Zhang, J. Mach, S.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Cousineau</a:t>
            </a:r>
            <a:r>
              <a:rPr lang="en-US" sz="1200" dirty="0">
                <a:latin typeface="CMR10"/>
              </a:rPr>
              <a:t>, ”Model calibration of the liquid mercury spallation target using evolutionary neural networks and sparse polynomial expansions,” Nuclear Instruments and Methods in Physics Research Section B: Beam Interactions with Materials and Atoms, </a:t>
            </a:r>
            <a:r>
              <a:rPr lang="en-US" sz="1200" dirty="0" err="1">
                <a:latin typeface="CMR10"/>
              </a:rPr>
              <a:t>vol</a:t>
            </a:r>
            <a:r>
              <a:rPr lang="en-US" sz="1200" dirty="0">
                <a:latin typeface="CMR10"/>
              </a:rPr>
              <a:t> 525, pp. 41- 54, Aug 2022. Available: 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https://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doi.org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/10.1016/j.nimb.2022.06.001 </a:t>
            </a:r>
            <a:endParaRPr lang="en-US" sz="1200" dirty="0">
              <a:latin typeface="CMR10"/>
            </a:endParaRPr>
          </a:p>
          <a:p>
            <a:pPr marL="0" indent="0">
              <a:spcBef>
                <a:spcPts val="200"/>
              </a:spcBef>
              <a:buFont typeface="Century Gothic" panose="020B0502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CMR10"/>
              </a:rPr>
              <a:t>L. Lin, S.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Gorti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J. Mach, H. Tran, D. Winder</a:t>
            </a:r>
            <a:r>
              <a:rPr lang="en-US" sz="1200" dirty="0">
                <a:latin typeface="CMR10"/>
              </a:rPr>
              <a:t>, ”Application of Machine Learning to Pre- </a:t>
            </a:r>
            <a:r>
              <a:rPr lang="en-US" sz="1200" dirty="0" err="1">
                <a:latin typeface="CMR10"/>
              </a:rPr>
              <a:t>dict</a:t>
            </a:r>
            <a:r>
              <a:rPr lang="en-US" sz="1200" dirty="0">
                <a:latin typeface="CMR10"/>
              </a:rPr>
              <a:t> the Response of the Liquid Mercury Target at the Spallation Neutron Source,” Proceedings of the 12th International Particle Accelerator Conference, 2021. Available: 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https: //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doi.org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/10.18429/JACoW-IPAC2021-WEPAB292 </a:t>
            </a:r>
            <a:endParaRPr lang="en-US" sz="1200" dirty="0">
              <a:latin typeface="CMR10"/>
            </a:endParaRPr>
          </a:p>
          <a:p>
            <a:pPr marL="0" indent="0">
              <a:spcBef>
                <a:spcPts val="200"/>
              </a:spcBef>
              <a:buFont typeface="Century Gothic" panose="020B0502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CMR10"/>
              </a:rPr>
              <a:t>M. I.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Radaideh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L. Lin, H. Jiang, S.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Cousineau</a:t>
            </a:r>
            <a:r>
              <a:rPr lang="en-US" sz="1200" dirty="0">
                <a:latin typeface="CMR10"/>
              </a:rPr>
              <a:t>, ”Bayesian inverse uncertainty quantification of the physical model parameters for the spallation neutron source first target station,” Re- </a:t>
            </a:r>
            <a:r>
              <a:rPr lang="en-US" sz="1200" dirty="0" err="1">
                <a:latin typeface="CMR10"/>
              </a:rPr>
              <a:t>sults</a:t>
            </a:r>
            <a:r>
              <a:rPr lang="en-US" sz="1200" dirty="0">
                <a:latin typeface="CMR10"/>
              </a:rPr>
              <a:t> in Physics, </a:t>
            </a:r>
            <a:r>
              <a:rPr lang="en-US" sz="1200" dirty="0" err="1">
                <a:latin typeface="CMR10"/>
              </a:rPr>
              <a:t>vol</a:t>
            </a:r>
            <a:r>
              <a:rPr lang="en-US" sz="1200" dirty="0">
                <a:latin typeface="CMR10"/>
              </a:rPr>
              <a:t> 36, p. 105414, May 2022. Available: 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https://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doi.org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/10.1016/j. rinp.2022.105414 </a:t>
            </a:r>
            <a:endParaRPr lang="en-US" sz="1200" dirty="0">
              <a:latin typeface="CMR10"/>
            </a:endParaRPr>
          </a:p>
          <a:p>
            <a:pPr marL="0" indent="0">
              <a:spcBef>
                <a:spcPts val="200"/>
              </a:spcBef>
              <a:buFont typeface="Century Gothic" panose="020B0502020202020204" pitchFamily="34" charset="0"/>
              <a:buNone/>
            </a:pPr>
            <a:r>
              <a:rPr lang="en-US" sz="1200" dirty="0">
                <a:latin typeface="CMR10"/>
              </a:rPr>
              <a:t> 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L. Lin</a:t>
            </a:r>
            <a:r>
              <a:rPr lang="en-US" sz="1200" dirty="0">
                <a:latin typeface="CMR10"/>
              </a:rPr>
              <a:t>, 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M. I.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Radaideh</a:t>
            </a:r>
            <a:r>
              <a:rPr lang="en-US" sz="1200" dirty="0">
                <a:latin typeface="CMR10"/>
              </a:rPr>
              <a:t>, 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H. Tran, D. Winder</a:t>
            </a:r>
            <a:r>
              <a:rPr lang="en-US" sz="1200" dirty="0">
                <a:latin typeface="CMR10"/>
              </a:rPr>
              <a:t>, ”Benchmarking and Exploring Parameter Space of the 2-Phase Bubble Tracking Model for Liquid Mercury Target Simulation,” North American Particle Accelerator Conference (NAPAC), </a:t>
            </a:r>
            <a:r>
              <a:rPr lang="en-US" sz="1200" dirty="0" err="1">
                <a:latin typeface="CMR10"/>
              </a:rPr>
              <a:t>vol</a:t>
            </a:r>
            <a:r>
              <a:rPr lang="en-US" sz="1200" dirty="0">
                <a:latin typeface="CMR10"/>
              </a:rPr>
              <a:t> 14, Aug 2022. Available: 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https: //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doi.org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/10.18429/jacow-napac2022-wepa37 </a:t>
            </a:r>
            <a:endParaRPr lang="en-US" sz="1200" dirty="0">
              <a:latin typeface="CMR10"/>
            </a:endParaRPr>
          </a:p>
          <a:p>
            <a:pPr marL="0" indent="0">
              <a:spcBef>
                <a:spcPts val="200"/>
              </a:spcBef>
              <a:buFont typeface="Century Gothic" panose="020B0502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CMR10"/>
              </a:rPr>
              <a:t>M. I.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Radaideh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</a:t>
            </a:r>
            <a:r>
              <a:rPr lang="en-US" sz="1200" dirty="0">
                <a:latin typeface="CMR1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C. Pappas, D. Lu, J. Walden, S.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Cousineau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T. Britton, K. Rajput, L. Vid-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yaratne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M. Schram</a:t>
            </a:r>
            <a:r>
              <a:rPr lang="en-US" sz="1200" dirty="0">
                <a:latin typeface="CMR10"/>
              </a:rPr>
              <a:t>, ”Progress on Machine Learning for the SNS High Voltage Converter Modulators,” North American Particle Accelerator Conference (NAPAC), </a:t>
            </a:r>
            <a:r>
              <a:rPr lang="en-US" sz="1200" dirty="0" err="1">
                <a:latin typeface="CMR10"/>
              </a:rPr>
              <a:t>vol</a:t>
            </a:r>
            <a:r>
              <a:rPr lang="en-US" sz="1200" dirty="0">
                <a:latin typeface="CMR10"/>
              </a:rPr>
              <a:t> 14, Aug 2022. Available: 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https://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doi.org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/10.18429/jacow-napac2022-wepa38 </a:t>
            </a:r>
            <a:endParaRPr lang="en-US" sz="1200" dirty="0">
              <a:latin typeface="CMR10"/>
            </a:endParaRPr>
          </a:p>
          <a:p>
            <a:pPr marL="0" indent="0">
              <a:spcBef>
                <a:spcPts val="200"/>
              </a:spcBef>
              <a:buFont typeface="Century Gothic" panose="020B0502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CMR10"/>
              </a:rPr>
              <a:t>M. I.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Radaideh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</a:t>
            </a:r>
            <a:r>
              <a:rPr lang="en-US" sz="1200" dirty="0">
                <a:latin typeface="CMR1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C. Pappas, S.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Cousineau</a:t>
            </a:r>
            <a:r>
              <a:rPr lang="en-US" sz="1200" dirty="0">
                <a:latin typeface="CMR10"/>
              </a:rPr>
              <a:t>, ”Real electronic signal data from particle accelerator power systems for machine learning anomaly detection,” Data in Brief, </a:t>
            </a:r>
            <a:r>
              <a:rPr lang="en-US" sz="1200" dirty="0" err="1">
                <a:latin typeface="CMR10"/>
              </a:rPr>
              <a:t>vol</a:t>
            </a:r>
            <a:r>
              <a:rPr lang="en-US" sz="1200" dirty="0">
                <a:latin typeface="CMR10"/>
              </a:rPr>
              <a:t> 43, p. 108473, Aug 2022. Available: 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https://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doi.org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/10.1016/j.dib.2022.108473 </a:t>
            </a:r>
          </a:p>
          <a:p>
            <a:pPr marL="0" indent="0">
              <a:spcBef>
                <a:spcPts val="200"/>
              </a:spcBef>
              <a:buFont typeface="Century Gothic" panose="020B0502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CMR10"/>
              </a:rPr>
              <a:t>M.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Rescic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R. </a:t>
            </a:r>
            <a:r>
              <a:rPr lang="en-US" sz="1200" dirty="0" err="1">
                <a:solidFill>
                  <a:srgbClr val="0000FF"/>
                </a:solidFill>
                <a:latin typeface="CMR10"/>
              </a:rPr>
              <a:t>Seviour</a:t>
            </a:r>
            <a:r>
              <a:rPr lang="en-US" sz="1200" dirty="0">
                <a:solidFill>
                  <a:srgbClr val="0000FF"/>
                </a:solidFill>
                <a:latin typeface="CMR10"/>
              </a:rPr>
              <a:t>, W. Blokland, </a:t>
            </a:r>
            <a:r>
              <a:rPr lang="en-US" sz="1200" dirty="0">
                <a:latin typeface="CMR10"/>
              </a:rPr>
              <a:t>“Predicting particle accelerator failures using binary classifiers”, Available at: </a:t>
            </a:r>
            <a:r>
              <a:rPr lang="en-US" sz="1200" dirty="0">
                <a:latin typeface="CMR10"/>
                <a:hlinkClick r:id="rId7"/>
              </a:rPr>
              <a:t>https://pure.hud.ac.uk/ws/portalfiles/portal/18999491/paper_4.pdf</a:t>
            </a:r>
            <a:r>
              <a:rPr lang="en-US" sz="1200" dirty="0">
                <a:latin typeface="CMR10"/>
              </a:rPr>
              <a:t> </a:t>
            </a:r>
          </a:p>
          <a:p>
            <a:pPr>
              <a:buFont typeface="Century Gothic" panose="020B0502020202020204" pitchFamily="34" charset="0"/>
              <a:buNone/>
            </a:pPr>
            <a:endParaRPr lang="en-US" sz="1200" dirty="0">
              <a:latin typeface="Century Gothic"/>
            </a:endParaRPr>
          </a:p>
          <a:p>
            <a:pPr marL="0" indent="0">
              <a:spcBef>
                <a:spcPts val="200"/>
              </a:spcBef>
              <a:buFont typeface="Century Gothic" panose="020B0502020202020204" pitchFamily="34" charset="0"/>
              <a:buNone/>
            </a:pPr>
            <a:endParaRPr lang="en-US" sz="1200" dirty="0">
              <a:latin typeface="CMR10"/>
            </a:endParaRPr>
          </a:p>
          <a:p>
            <a:pPr>
              <a:buFont typeface="Century Gothic" panose="020B0502020202020204" pitchFamily="34" charset="0"/>
              <a:buNone/>
            </a:pPr>
            <a:endParaRPr lang="en-US" sz="1200" dirty="0">
              <a:solidFill>
                <a:srgbClr val="0000FF"/>
              </a:solidFill>
            </a:endParaRPr>
          </a:p>
          <a:p>
            <a:pPr marL="0" indent="0">
              <a:spcBef>
                <a:spcPts val="200"/>
              </a:spcBef>
              <a:buFont typeface="Century Gothic" panose="020B0502020202020204" pitchFamily="34" charset="0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84892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6FC77-913A-B247-958B-7F99417D5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/>
          <a:p>
            <a:r>
              <a:rPr lang="en-US" u="sng" dirty="0">
                <a:solidFill>
                  <a:schemeClr val="accent6">
                    <a:lumMod val="50000"/>
                  </a:schemeClr>
                </a:solidFill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A5E1B4-721A-5743-A9AA-830D4476DA03}"/>
              </a:ext>
            </a:extLst>
          </p:cNvPr>
          <p:cNvSpPr txBox="1"/>
          <p:nvPr/>
        </p:nvSpPr>
        <p:spPr>
          <a:xfrm>
            <a:off x="429768" y="809851"/>
            <a:ext cx="9687267" cy="5363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Overview of Machine Learning at SNS for Prognostics and Optimization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Infrastructure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Beam Loss Optimization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Target System Anomaly Reporting and Feedback 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Errant Beam Prediction using Machine Learning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Sensors and Data Collection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Data Curation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Beam Configuration and drift in the data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Conditional ML Models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Continual Learning and UQ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Conclusion, Future Direction,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3990669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86D09-6549-164E-80F7-488CE6F6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709" y="2746300"/>
            <a:ext cx="2805193" cy="1200329"/>
          </a:xfrm>
        </p:spPr>
        <p:txBody>
          <a:bodyPr/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950435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ADC72-842C-1147-92B2-568FEF0BA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C62620-1521-4C4B-A852-5C8764690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281" y="1509956"/>
            <a:ext cx="7017890" cy="3955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7AE91E-938F-E94F-B55E-18A24F9C61E7}"/>
              </a:ext>
            </a:extLst>
          </p:cNvPr>
          <p:cNvSpPr txBox="1"/>
          <p:nvPr/>
        </p:nvSpPr>
        <p:spPr>
          <a:xfrm>
            <a:off x="548470" y="809851"/>
            <a:ext cx="442273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Spallation Neutron Source (SNS) accelerator at Oak Ridge National Lab delivers 1.4 MW of a 1 GeV pulsed beam at 60 Hz (1.3 MW of 2.8 GeV after recent upgrade)</a:t>
            </a:r>
          </a:p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Ongoing work on anomaly prediction, reporting and feedback system for </a:t>
            </a:r>
            <a:r>
              <a:rPr lang="en-US" b="1" dirty="0">
                <a:latin typeface="+mn-lt"/>
              </a:rPr>
              <a:t>errant beams </a:t>
            </a:r>
            <a:r>
              <a:rPr lang="en-US" dirty="0">
                <a:latin typeface="+mn-lt"/>
              </a:rPr>
              <a:t>and target systems using Machine Learning (ML) algorithms to reduce downtime</a:t>
            </a:r>
          </a:p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ML based controls algorithms are being explored for beam loss tuning optimization</a:t>
            </a:r>
          </a:p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Infrastructures to support long term ML lifecycles deployment are being developed</a:t>
            </a:r>
          </a:p>
        </p:txBody>
      </p:sp>
    </p:spTree>
    <p:extLst>
      <p:ext uri="{BB962C8B-B14F-4D97-AF65-F5344CB8AC3E}">
        <p14:creationId xmlns:p14="http://schemas.microsoft.com/office/powerpoint/2010/main" val="3709038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91B6D-6E24-6539-1548-EC912233D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5019934" cy="539496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Infrastructure</a:t>
            </a:r>
            <a:endParaRPr lang="en-US" dirty="0"/>
          </a:p>
        </p:txBody>
      </p:sp>
      <p:pic>
        <p:nvPicPr>
          <p:cNvPr id="5" name="Picture 4" descr="A close-up of a computer&#10;&#10;Description automatically generated">
            <a:extLst>
              <a:ext uri="{FF2B5EF4-FFF2-40B4-BE49-F238E27FC236}">
                <a16:creationId xmlns:a16="http://schemas.microsoft.com/office/drawing/2014/main" id="{4410FAF7-3AE8-339F-AE97-307B9A582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64105"/>
          <a:stretch/>
        </p:blipFill>
        <p:spPr>
          <a:xfrm>
            <a:off x="3108656" y="3354387"/>
            <a:ext cx="2566220" cy="5347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2068AB-5D0F-F6D0-6411-3AE579BCD8FC}"/>
              </a:ext>
            </a:extLst>
          </p:cNvPr>
          <p:cNvSpPr txBox="1"/>
          <p:nvPr/>
        </p:nvSpPr>
        <p:spPr>
          <a:xfrm>
            <a:off x="5805905" y="579098"/>
            <a:ext cx="699230" cy="3416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DGX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FAE070-C6D1-DAC5-CA20-B4BF1C5F0DB3}"/>
              </a:ext>
            </a:extLst>
          </p:cNvPr>
          <p:cNvSpPr txBox="1"/>
          <p:nvPr/>
        </p:nvSpPr>
        <p:spPr>
          <a:xfrm>
            <a:off x="5449701" y="1053443"/>
            <a:ext cx="1061509" cy="3416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Storage</a:t>
            </a:r>
          </a:p>
        </p:txBody>
      </p:sp>
      <p:pic>
        <p:nvPicPr>
          <p:cNvPr id="27" name="Picture 26" descr="A close-up of a device&#10;&#10;Description automatically generated">
            <a:extLst>
              <a:ext uri="{FF2B5EF4-FFF2-40B4-BE49-F238E27FC236}">
                <a16:creationId xmlns:a16="http://schemas.microsoft.com/office/drawing/2014/main" id="{7D85E005-9DA1-A2DB-51D9-8E9EAD772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69" y="2662658"/>
            <a:ext cx="2098682" cy="1462989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6410C3E-E4E2-8411-4BCD-AFD5D0C8790D}"/>
              </a:ext>
            </a:extLst>
          </p:cNvPr>
          <p:cNvGrpSpPr/>
          <p:nvPr/>
        </p:nvGrpSpPr>
        <p:grpSpPr>
          <a:xfrm>
            <a:off x="7087104" y="300129"/>
            <a:ext cx="1903085" cy="2187254"/>
            <a:chOff x="6729321" y="301946"/>
            <a:chExt cx="2745264" cy="261257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BAAC59-17D8-267F-97C4-D59CA39EA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72000"/>
            </a:blip>
            <a:srcRect l="32271" t="26394" r="36142" b="43546"/>
            <a:stretch/>
          </p:blipFill>
          <p:spPr>
            <a:xfrm>
              <a:off x="6729321" y="301946"/>
              <a:ext cx="2745264" cy="261257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A413083-2804-0364-201E-897F4D576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513" t="23784" r="8201" b="25821"/>
            <a:stretch/>
          </p:blipFill>
          <p:spPr>
            <a:xfrm>
              <a:off x="6929155" y="624602"/>
              <a:ext cx="2427104" cy="67528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5934C9C-E348-65E1-4F64-0EF4FA51C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97782" y="1324557"/>
              <a:ext cx="2489850" cy="886014"/>
            </a:xfrm>
            <a:prstGeom prst="rect">
              <a:avLst/>
            </a:prstGeom>
          </p:spPr>
        </p:pic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18CA543-00DE-D5CF-D161-02664F2D233F}"/>
              </a:ext>
            </a:extLst>
          </p:cNvPr>
          <p:cNvCxnSpPr>
            <a:cxnSpLocks/>
            <a:stCxn id="27" idx="0"/>
            <a:endCxn id="5" idx="0"/>
          </p:cNvCxnSpPr>
          <p:nvPr/>
        </p:nvCxnSpPr>
        <p:spPr>
          <a:xfrm rot="16200000" flipH="1">
            <a:off x="2680523" y="1643144"/>
            <a:ext cx="691729" cy="2730756"/>
          </a:xfrm>
          <a:prstGeom prst="bentConnector3">
            <a:avLst>
              <a:gd name="adj1" fmla="val -33048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7B94938-5AFF-6CBA-220F-6E6081585FF1}"/>
              </a:ext>
            </a:extLst>
          </p:cNvPr>
          <p:cNvSpPr txBox="1"/>
          <p:nvPr/>
        </p:nvSpPr>
        <p:spPr>
          <a:xfrm>
            <a:off x="2233451" y="2038947"/>
            <a:ext cx="185659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Acquired Data</a:t>
            </a:r>
          </a:p>
        </p:txBody>
      </p:sp>
      <p:cxnSp>
        <p:nvCxnSpPr>
          <p:cNvPr id="38" name="Straight Arrow Connector 34">
            <a:extLst>
              <a:ext uri="{FF2B5EF4-FFF2-40B4-BE49-F238E27FC236}">
                <a16:creationId xmlns:a16="http://schemas.microsoft.com/office/drawing/2014/main" id="{EC999905-E397-5414-D388-C4F0F2ED2318}"/>
              </a:ext>
            </a:extLst>
          </p:cNvPr>
          <p:cNvCxnSpPr>
            <a:cxnSpLocks/>
            <a:stCxn id="5" idx="3"/>
            <a:endCxn id="30" idx="1"/>
          </p:cNvCxnSpPr>
          <p:nvPr/>
        </p:nvCxnSpPr>
        <p:spPr>
          <a:xfrm flipV="1">
            <a:off x="5674876" y="1527150"/>
            <a:ext cx="1529009" cy="2094620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139F84A-0A37-6645-7D0A-CFCC20C82EDE}"/>
              </a:ext>
            </a:extLst>
          </p:cNvPr>
          <p:cNvSpPr txBox="1"/>
          <p:nvPr/>
        </p:nvSpPr>
        <p:spPr>
          <a:xfrm rot="16200000">
            <a:off x="5829049" y="2543090"/>
            <a:ext cx="7489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0602CA-9C67-EF7E-9A5F-A4CC597F8584}"/>
              </a:ext>
            </a:extLst>
          </p:cNvPr>
          <p:cNvSpPr txBox="1"/>
          <p:nvPr/>
        </p:nvSpPr>
        <p:spPr>
          <a:xfrm>
            <a:off x="2953664" y="5313699"/>
            <a:ext cx="3026791" cy="1089529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+mn-lt"/>
              </a:rPr>
              <a:t>Edge computer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Data compression and buffer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Real-time Model inference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Display results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A60190-62EA-EF06-C7BE-19EA50F6754D}"/>
              </a:ext>
            </a:extLst>
          </p:cNvPr>
          <p:cNvSpPr txBox="1"/>
          <p:nvPr/>
        </p:nvSpPr>
        <p:spPr>
          <a:xfrm>
            <a:off x="611669" y="5313699"/>
            <a:ext cx="1957587" cy="1089529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+mn-lt"/>
              </a:rPr>
              <a:t>Data Acquisition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Acquire data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Model inference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Abort beam</a:t>
            </a:r>
          </a:p>
          <a:p>
            <a:pPr algn="l">
              <a:lnSpc>
                <a:spcPct val="90000"/>
              </a:lnSpc>
            </a:pPr>
            <a:endParaRPr lang="en-US" sz="1400" dirty="0">
              <a:latin typeface="+mn-lt"/>
            </a:endParaRPr>
          </a:p>
        </p:txBody>
      </p:sp>
      <p:cxnSp>
        <p:nvCxnSpPr>
          <p:cNvPr id="46" name="Straight Arrow Connector 34">
            <a:extLst>
              <a:ext uri="{FF2B5EF4-FFF2-40B4-BE49-F238E27FC236}">
                <a16:creationId xmlns:a16="http://schemas.microsoft.com/office/drawing/2014/main" id="{E8F67976-26B2-D489-8408-EE0608D7035F}"/>
              </a:ext>
            </a:extLst>
          </p:cNvPr>
          <p:cNvCxnSpPr>
            <a:cxnSpLocks/>
            <a:endCxn id="27" idx="2"/>
          </p:cNvCxnSpPr>
          <p:nvPr/>
        </p:nvCxnSpPr>
        <p:spPr>
          <a:xfrm rot="10800000" flipV="1">
            <a:off x="1661010" y="3888243"/>
            <a:ext cx="2529372" cy="237403"/>
          </a:xfrm>
          <a:prstGeom prst="bentConnector4">
            <a:avLst>
              <a:gd name="adj1" fmla="val 614"/>
              <a:gd name="adj2" fmla="val 270363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CF008175-12F1-049B-5C9C-78BA86C868BB}"/>
              </a:ext>
            </a:extLst>
          </p:cNvPr>
          <p:cNvSpPr txBox="1"/>
          <p:nvPr/>
        </p:nvSpPr>
        <p:spPr>
          <a:xfrm>
            <a:off x="4730036" y="4511210"/>
            <a:ext cx="20617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Inference Results</a:t>
            </a:r>
          </a:p>
        </p:txBody>
      </p:sp>
      <p:cxnSp>
        <p:nvCxnSpPr>
          <p:cNvPr id="51" name="Straight Arrow Connector 34">
            <a:extLst>
              <a:ext uri="{FF2B5EF4-FFF2-40B4-BE49-F238E27FC236}">
                <a16:creationId xmlns:a16="http://schemas.microsoft.com/office/drawing/2014/main" id="{3BFEEAC4-6E43-D04F-9464-AA7460232600}"/>
              </a:ext>
            </a:extLst>
          </p:cNvPr>
          <p:cNvCxnSpPr>
            <a:cxnSpLocks/>
            <a:stCxn id="5" idx="2"/>
            <a:endCxn id="62" idx="1"/>
          </p:cNvCxnSpPr>
          <p:nvPr/>
        </p:nvCxnSpPr>
        <p:spPr>
          <a:xfrm rot="16200000" flipH="1">
            <a:off x="5503205" y="2777713"/>
            <a:ext cx="623903" cy="2846781"/>
          </a:xfrm>
          <a:prstGeom prst="bentConnector2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DAE8E7E5-249D-BF67-E94E-EE21870F39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8547" y="3814556"/>
            <a:ext cx="1600200" cy="13970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146FFF6-2404-0C7B-AEB0-216A0030DFBB}"/>
              </a:ext>
            </a:extLst>
          </p:cNvPr>
          <p:cNvSpPr txBox="1"/>
          <p:nvPr/>
        </p:nvSpPr>
        <p:spPr>
          <a:xfrm>
            <a:off x="6996126" y="5302560"/>
            <a:ext cx="2152111" cy="9510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Operator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View results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Operate models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886E55F-112B-B882-C7A8-89800317A6B4}"/>
              </a:ext>
            </a:extLst>
          </p:cNvPr>
          <p:cNvSpPr txBox="1"/>
          <p:nvPr/>
        </p:nvSpPr>
        <p:spPr>
          <a:xfrm>
            <a:off x="6866329" y="2659252"/>
            <a:ext cx="2246128" cy="89563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+mn-lt"/>
              </a:rPr>
              <a:t>SNS Servers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Train and test model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Store data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8B15E88-6451-8273-438B-946410812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03" t="10220" r="64661" b="10819"/>
          <a:stretch/>
        </p:blipFill>
        <p:spPr>
          <a:xfrm>
            <a:off x="10119066" y="349351"/>
            <a:ext cx="997160" cy="101228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4DB42837-9247-9A4E-B1DB-9736C7F644C5}"/>
              </a:ext>
            </a:extLst>
          </p:cNvPr>
          <p:cNvSpPr txBox="1"/>
          <p:nvPr/>
        </p:nvSpPr>
        <p:spPr>
          <a:xfrm>
            <a:off x="10469145" y="473753"/>
            <a:ext cx="68320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GitLab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D7B271C-71DB-394D-5D28-9A9015E73040}"/>
              </a:ext>
            </a:extLst>
          </p:cNvPr>
          <p:cNvSpPr txBox="1"/>
          <p:nvPr/>
        </p:nvSpPr>
        <p:spPr>
          <a:xfrm>
            <a:off x="2009447" y="890167"/>
            <a:ext cx="1765227" cy="1228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+mn-lt"/>
              </a:rPr>
              <a:t>GitLab</a:t>
            </a:r>
          </a:p>
          <a:p>
            <a:pPr marL="119063" indent="-119063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Code repository</a:t>
            </a:r>
          </a:p>
          <a:p>
            <a:pPr marL="119063" indent="-119063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Actions</a:t>
            </a:r>
          </a:p>
          <a:p>
            <a:pPr marL="119063" lvl="1" indent="1111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Verify new code</a:t>
            </a:r>
          </a:p>
          <a:p>
            <a:pPr marL="119063" lvl="1" indent="1111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Deploy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</p:txBody>
      </p:sp>
      <p:cxnSp>
        <p:nvCxnSpPr>
          <p:cNvPr id="100" name="Straight Arrow Connector 34">
            <a:extLst>
              <a:ext uri="{FF2B5EF4-FFF2-40B4-BE49-F238E27FC236}">
                <a16:creationId xmlns:a16="http://schemas.microsoft.com/office/drawing/2014/main" id="{6C7D50D6-C673-2492-8DAC-582A7AA9BB48}"/>
              </a:ext>
            </a:extLst>
          </p:cNvPr>
          <p:cNvCxnSpPr>
            <a:cxnSpLocks/>
            <a:stCxn id="95" idx="3"/>
            <a:endCxn id="105" idx="3"/>
          </p:cNvCxnSpPr>
          <p:nvPr/>
        </p:nvCxnSpPr>
        <p:spPr>
          <a:xfrm flipH="1">
            <a:off x="11029775" y="2163784"/>
            <a:ext cx="539413" cy="2255203"/>
          </a:xfrm>
          <a:prstGeom prst="bentConnector3">
            <a:avLst>
              <a:gd name="adj1" fmla="val -42379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284032F3-F8EB-1928-E5E9-A20A763E6DF9}"/>
              </a:ext>
            </a:extLst>
          </p:cNvPr>
          <p:cNvSpPr txBox="1"/>
          <p:nvPr/>
        </p:nvSpPr>
        <p:spPr>
          <a:xfrm>
            <a:off x="5494193" y="3921570"/>
            <a:ext cx="14814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New Model</a:t>
            </a:r>
          </a:p>
        </p:txBody>
      </p:sp>
      <p:cxnSp>
        <p:nvCxnSpPr>
          <p:cNvPr id="123" name="Straight Arrow Connector 34">
            <a:extLst>
              <a:ext uri="{FF2B5EF4-FFF2-40B4-BE49-F238E27FC236}">
                <a16:creationId xmlns:a16="http://schemas.microsoft.com/office/drawing/2014/main" id="{4CFCC10E-1B8D-46AF-39CD-92A191BE7E90}"/>
              </a:ext>
            </a:extLst>
          </p:cNvPr>
          <p:cNvCxnSpPr>
            <a:cxnSpLocks/>
            <a:stCxn id="93" idx="2"/>
            <a:endCxn id="95" idx="0"/>
          </p:cNvCxnSpPr>
          <p:nvPr/>
        </p:nvCxnSpPr>
        <p:spPr>
          <a:xfrm rot="5400000">
            <a:off x="10315717" y="1663565"/>
            <a:ext cx="603859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34">
            <a:extLst>
              <a:ext uri="{FF2B5EF4-FFF2-40B4-BE49-F238E27FC236}">
                <a16:creationId xmlns:a16="http://schemas.microsoft.com/office/drawing/2014/main" id="{A2B23558-D957-5048-61BE-AC6432D00788}"/>
              </a:ext>
            </a:extLst>
          </p:cNvPr>
          <p:cNvCxnSpPr>
            <a:cxnSpLocks/>
            <a:endCxn id="62" idx="3"/>
          </p:cNvCxnSpPr>
          <p:nvPr/>
        </p:nvCxnSpPr>
        <p:spPr>
          <a:xfrm rot="10800000" flipV="1">
            <a:off x="8838747" y="1172892"/>
            <a:ext cx="1349764" cy="3340164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34">
            <a:extLst>
              <a:ext uri="{FF2B5EF4-FFF2-40B4-BE49-F238E27FC236}">
                <a16:creationId xmlns:a16="http://schemas.microsoft.com/office/drawing/2014/main" id="{04623835-8F88-98DD-7F85-0DB343FA1474}"/>
              </a:ext>
            </a:extLst>
          </p:cNvPr>
          <p:cNvCxnSpPr>
            <a:cxnSpLocks/>
          </p:cNvCxnSpPr>
          <p:nvPr/>
        </p:nvCxnSpPr>
        <p:spPr>
          <a:xfrm rot="10800000">
            <a:off x="5049097" y="3928002"/>
            <a:ext cx="2152702" cy="295741"/>
          </a:xfrm>
          <a:prstGeom prst="bentConnector3">
            <a:avLst>
              <a:gd name="adj1" fmla="val 99665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F9FDDBD-B7A4-2E95-AD9A-BD2DA6EC4A54}"/>
              </a:ext>
            </a:extLst>
          </p:cNvPr>
          <p:cNvSpPr txBox="1"/>
          <p:nvPr/>
        </p:nvSpPr>
        <p:spPr>
          <a:xfrm rot="16200000">
            <a:off x="8630866" y="3351638"/>
            <a:ext cx="14814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New Model</a:t>
            </a:r>
          </a:p>
        </p:txBody>
      </p:sp>
      <p:cxnSp>
        <p:nvCxnSpPr>
          <p:cNvPr id="26" name="Straight Arrow Connector 34">
            <a:extLst>
              <a:ext uri="{FF2B5EF4-FFF2-40B4-BE49-F238E27FC236}">
                <a16:creationId xmlns:a16="http://schemas.microsoft.com/office/drawing/2014/main" id="{4485DF1B-D93E-0BC1-710E-656E01A34AD0}"/>
              </a:ext>
            </a:extLst>
          </p:cNvPr>
          <p:cNvCxnSpPr>
            <a:cxnSpLocks/>
            <a:stCxn id="4" idx="3"/>
            <a:endCxn id="93" idx="1"/>
          </p:cNvCxnSpPr>
          <p:nvPr/>
        </p:nvCxnSpPr>
        <p:spPr>
          <a:xfrm>
            <a:off x="8908163" y="852933"/>
            <a:ext cx="1210903" cy="2561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Graphic 104" descr="Programmer male with solid fill">
            <a:extLst>
              <a:ext uri="{FF2B5EF4-FFF2-40B4-BE49-F238E27FC236}">
                <a16:creationId xmlns:a16="http://schemas.microsoft.com/office/drawing/2014/main" id="{24273BD7-C9F0-240E-5AA9-B64FE5463A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1383" r="6069"/>
          <a:stretch/>
        </p:blipFill>
        <p:spPr>
          <a:xfrm>
            <a:off x="10274961" y="3961787"/>
            <a:ext cx="754814" cy="91440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DC6E84-8799-AE41-6835-1B0A2E4C074C}"/>
              </a:ext>
            </a:extLst>
          </p:cNvPr>
          <p:cNvCxnSpPr>
            <a:cxnSpLocks/>
            <a:stCxn id="21" idx="3"/>
            <a:endCxn id="30" idx="1"/>
          </p:cNvCxnSpPr>
          <p:nvPr/>
        </p:nvCxnSpPr>
        <p:spPr>
          <a:xfrm>
            <a:off x="6511210" y="1224259"/>
            <a:ext cx="692675" cy="30289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F5310A-A51E-C88A-00FD-4F00DE88B801}"/>
              </a:ext>
            </a:extLst>
          </p:cNvPr>
          <p:cNvCxnSpPr>
            <a:cxnSpLocks/>
            <a:stCxn id="15" idx="3"/>
            <a:endCxn id="4" idx="1"/>
          </p:cNvCxnSpPr>
          <p:nvPr/>
        </p:nvCxnSpPr>
        <p:spPr>
          <a:xfrm>
            <a:off x="6505135" y="749914"/>
            <a:ext cx="720499" cy="10301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64611A8F-8BFB-03B7-0AD5-62126A022F17}"/>
              </a:ext>
            </a:extLst>
          </p:cNvPr>
          <p:cNvSpPr txBox="1"/>
          <p:nvPr/>
        </p:nvSpPr>
        <p:spPr>
          <a:xfrm>
            <a:off x="2756029" y="4551372"/>
            <a:ext cx="81144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Abort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B463301-9286-2F8A-5FC3-161A34FE00F5}"/>
              </a:ext>
            </a:extLst>
          </p:cNvPr>
          <p:cNvSpPr txBox="1"/>
          <p:nvPr/>
        </p:nvSpPr>
        <p:spPr>
          <a:xfrm>
            <a:off x="9876097" y="2585425"/>
            <a:ext cx="1483098" cy="89563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+mn-lt"/>
              </a:rPr>
              <a:t>ORNL Servers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GitLab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Icarus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</p:txBody>
      </p:sp>
      <p:pic>
        <p:nvPicPr>
          <p:cNvPr id="95" name="Picture 94" descr="A close-up of a computer&#10;&#10;Description automatically generated">
            <a:extLst>
              <a:ext uri="{FF2B5EF4-FFF2-40B4-BE49-F238E27FC236}">
                <a16:creationId xmlns:a16="http://schemas.microsoft.com/office/drawing/2014/main" id="{CA317231-CA5B-8724-5705-873C88CC2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64105"/>
          <a:stretch/>
        </p:blipFill>
        <p:spPr>
          <a:xfrm>
            <a:off x="9666102" y="1965495"/>
            <a:ext cx="1903086" cy="396578"/>
          </a:xfrm>
          <a:prstGeom prst="rect">
            <a:avLst/>
          </a:prstGeom>
        </p:spPr>
      </p:pic>
      <p:cxnSp>
        <p:nvCxnSpPr>
          <p:cNvPr id="119" name="Straight Arrow Connector 34">
            <a:extLst>
              <a:ext uri="{FF2B5EF4-FFF2-40B4-BE49-F238E27FC236}">
                <a16:creationId xmlns:a16="http://schemas.microsoft.com/office/drawing/2014/main" id="{52A6250F-621A-0D0C-AC66-44873D465C66}"/>
              </a:ext>
            </a:extLst>
          </p:cNvPr>
          <p:cNvCxnSpPr>
            <a:cxnSpLocks/>
            <a:stCxn id="93" idx="3"/>
            <a:endCxn id="105" idx="2"/>
          </p:cNvCxnSpPr>
          <p:nvPr/>
        </p:nvCxnSpPr>
        <p:spPr>
          <a:xfrm flipH="1">
            <a:off x="10652368" y="855494"/>
            <a:ext cx="463858" cy="4020693"/>
          </a:xfrm>
          <a:prstGeom prst="bentConnector4">
            <a:avLst>
              <a:gd name="adj1" fmla="val -178174"/>
              <a:gd name="adj2" fmla="val 105686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D2AA8F5D-08D8-6087-D78A-4D96E8732636}"/>
              </a:ext>
            </a:extLst>
          </p:cNvPr>
          <p:cNvSpPr txBox="1"/>
          <p:nvPr/>
        </p:nvSpPr>
        <p:spPr>
          <a:xfrm>
            <a:off x="9734689" y="5211556"/>
            <a:ext cx="2152111" cy="11449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Developer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Scripts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GUIs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latin typeface="+mn-lt"/>
              </a:rPr>
              <a:t>MLFlow</a:t>
            </a:r>
            <a:endParaRPr lang="en-US" sz="14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2615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9829BB-B009-52D0-0B28-22113F3C8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157" y="4350274"/>
            <a:ext cx="3244544" cy="24964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9687F7-E6B8-07BD-5918-0F2E24833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35" y="1170613"/>
            <a:ext cx="7350327" cy="409831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8EB5101-216B-1BE8-F392-BCF006410F6A}"/>
              </a:ext>
            </a:extLst>
          </p:cNvPr>
          <p:cNvSpPr/>
          <p:nvPr/>
        </p:nvSpPr>
        <p:spPr>
          <a:xfrm>
            <a:off x="4418457" y="5778473"/>
            <a:ext cx="508000" cy="1068250"/>
          </a:xfrm>
          <a:prstGeom prst="ellipse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B0E035-BA1E-3012-65A9-AF3B7ED9B461}"/>
              </a:ext>
            </a:extLst>
          </p:cNvPr>
          <p:cNvSpPr txBox="1"/>
          <p:nvPr/>
        </p:nvSpPr>
        <p:spPr>
          <a:xfrm>
            <a:off x="5196615" y="5892483"/>
            <a:ext cx="3028393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AP physics model</a:t>
            </a:r>
            <a:br>
              <a:rPr lang="en-US" dirty="0">
                <a:solidFill>
                  <a:srgbClr val="FF0000"/>
                </a:solidFill>
                <a:latin typeface="+mn-lt"/>
              </a:rPr>
            </a:br>
            <a:r>
              <a:rPr lang="en-US" dirty="0">
                <a:solidFill>
                  <a:srgbClr val="FF0000"/>
                </a:solidFill>
                <a:latin typeface="+mn-lt"/>
              </a:rPr>
              <a:t>works with one bunch, </a:t>
            </a:r>
            <a:br>
              <a:rPr lang="en-US" dirty="0">
                <a:solidFill>
                  <a:srgbClr val="FF0000"/>
                </a:solidFill>
                <a:latin typeface="+mn-lt"/>
              </a:rPr>
            </a:br>
            <a:r>
              <a:rPr lang="en-US" dirty="0">
                <a:solidFill>
                  <a:srgbClr val="FF0000"/>
                </a:solidFill>
                <a:latin typeface="+mn-lt"/>
              </a:rPr>
              <a:t>doesn’t have halo details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4AA89F-68D5-EC05-DC1C-FE8D6C4506F9}"/>
              </a:ext>
            </a:extLst>
          </p:cNvPr>
          <p:cNvSpPr/>
          <p:nvPr/>
        </p:nvSpPr>
        <p:spPr>
          <a:xfrm>
            <a:off x="1681912" y="4225443"/>
            <a:ext cx="3019574" cy="1059543"/>
          </a:xfrm>
          <a:prstGeom prst="ellipse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A1FEE7-861C-4454-3075-95E49E7C051C}"/>
              </a:ext>
            </a:extLst>
          </p:cNvPr>
          <p:cNvSpPr txBox="1"/>
          <p:nvPr/>
        </p:nvSpPr>
        <p:spPr>
          <a:xfrm>
            <a:off x="4701487" y="4413582"/>
            <a:ext cx="153920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Loss monitor</a:t>
            </a:r>
            <a:br>
              <a:rPr lang="en-US" dirty="0">
                <a:solidFill>
                  <a:srgbClr val="FF0000"/>
                </a:solidFill>
                <a:latin typeface="+mn-lt"/>
              </a:rPr>
            </a:br>
            <a:r>
              <a:rPr lang="en-US" dirty="0">
                <a:solidFill>
                  <a:srgbClr val="FF0000"/>
                </a:solidFill>
                <a:latin typeface="+mn-lt"/>
              </a:rPr>
              <a:t>sees 1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ms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64DD6BE-DC9F-AAD7-59DC-E57BDF7CBF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7823" y="879945"/>
            <a:ext cx="3314410" cy="23891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47AA7D8-CC41-D902-7E56-13801ED9E2D7}"/>
              </a:ext>
            </a:extLst>
          </p:cNvPr>
          <p:cNvGrpSpPr/>
          <p:nvPr/>
        </p:nvGrpSpPr>
        <p:grpSpPr>
          <a:xfrm>
            <a:off x="8049265" y="3360481"/>
            <a:ext cx="3729029" cy="2496450"/>
            <a:chOff x="4307274" y="2495549"/>
            <a:chExt cx="6607577" cy="384257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907376E3-D1D7-FBE6-1A3C-A87E2BDEDA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274" y="2495549"/>
              <a:ext cx="6607577" cy="3630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38EF4F-6FD3-404C-4FB5-9E206629189D}"/>
                </a:ext>
              </a:extLst>
            </p:cNvPr>
            <p:cNvSpPr txBox="1"/>
            <p:nvPr/>
          </p:nvSpPr>
          <p:spPr>
            <a:xfrm>
              <a:off x="9650776" y="5784643"/>
              <a:ext cx="328547" cy="553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44D0DBF-0360-C8A7-F1AA-691E3B58B2FC}"/>
              </a:ext>
            </a:extLst>
          </p:cNvPr>
          <p:cNvSpPr/>
          <p:nvPr/>
        </p:nvSpPr>
        <p:spPr>
          <a:xfrm>
            <a:off x="10223030" y="1022797"/>
            <a:ext cx="1556567" cy="758668"/>
          </a:xfrm>
          <a:custGeom>
            <a:avLst/>
            <a:gdLst>
              <a:gd name="connsiteX0" fmla="*/ 0 w 1556567"/>
              <a:gd name="connsiteY0" fmla="*/ 0 h 758668"/>
              <a:gd name="connsiteX1" fmla="*/ 503290 w 1556567"/>
              <a:gd name="connsiteY1" fmla="*/ 0 h 758668"/>
              <a:gd name="connsiteX2" fmla="*/ 1022146 w 1556567"/>
              <a:gd name="connsiteY2" fmla="*/ 0 h 758668"/>
              <a:gd name="connsiteX3" fmla="*/ 1556567 w 1556567"/>
              <a:gd name="connsiteY3" fmla="*/ 0 h 758668"/>
              <a:gd name="connsiteX4" fmla="*/ 1556567 w 1556567"/>
              <a:gd name="connsiteY4" fmla="*/ 379334 h 758668"/>
              <a:gd name="connsiteX5" fmla="*/ 1556567 w 1556567"/>
              <a:gd name="connsiteY5" fmla="*/ 758668 h 758668"/>
              <a:gd name="connsiteX6" fmla="*/ 1037711 w 1556567"/>
              <a:gd name="connsiteY6" fmla="*/ 758668 h 758668"/>
              <a:gd name="connsiteX7" fmla="*/ 549987 w 1556567"/>
              <a:gd name="connsiteY7" fmla="*/ 758668 h 758668"/>
              <a:gd name="connsiteX8" fmla="*/ 0 w 1556567"/>
              <a:gd name="connsiteY8" fmla="*/ 758668 h 758668"/>
              <a:gd name="connsiteX9" fmla="*/ 0 w 1556567"/>
              <a:gd name="connsiteY9" fmla="*/ 386921 h 758668"/>
              <a:gd name="connsiteX10" fmla="*/ 0 w 1556567"/>
              <a:gd name="connsiteY10" fmla="*/ 0 h 75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56567" h="758668" fill="none" extrusionOk="0">
                <a:moveTo>
                  <a:pt x="0" y="0"/>
                </a:moveTo>
                <a:cubicBezTo>
                  <a:pt x="139712" y="-57235"/>
                  <a:pt x="335407" y="43605"/>
                  <a:pt x="503290" y="0"/>
                </a:cubicBezTo>
                <a:cubicBezTo>
                  <a:pt x="671173" y="-43605"/>
                  <a:pt x="876881" y="59004"/>
                  <a:pt x="1022146" y="0"/>
                </a:cubicBezTo>
                <a:cubicBezTo>
                  <a:pt x="1167411" y="-59004"/>
                  <a:pt x="1329961" y="18253"/>
                  <a:pt x="1556567" y="0"/>
                </a:cubicBezTo>
                <a:cubicBezTo>
                  <a:pt x="1576392" y="115822"/>
                  <a:pt x="1518449" y="277960"/>
                  <a:pt x="1556567" y="379334"/>
                </a:cubicBezTo>
                <a:cubicBezTo>
                  <a:pt x="1594685" y="480708"/>
                  <a:pt x="1541284" y="607362"/>
                  <a:pt x="1556567" y="758668"/>
                </a:cubicBezTo>
                <a:cubicBezTo>
                  <a:pt x="1359277" y="819893"/>
                  <a:pt x="1227557" y="740763"/>
                  <a:pt x="1037711" y="758668"/>
                </a:cubicBezTo>
                <a:cubicBezTo>
                  <a:pt x="847865" y="776573"/>
                  <a:pt x="739414" y="757674"/>
                  <a:pt x="549987" y="758668"/>
                </a:cubicBezTo>
                <a:cubicBezTo>
                  <a:pt x="360560" y="759662"/>
                  <a:pt x="193019" y="725692"/>
                  <a:pt x="0" y="758668"/>
                </a:cubicBezTo>
                <a:cubicBezTo>
                  <a:pt x="-4637" y="667060"/>
                  <a:pt x="23196" y="533324"/>
                  <a:pt x="0" y="386921"/>
                </a:cubicBezTo>
                <a:cubicBezTo>
                  <a:pt x="-23196" y="240518"/>
                  <a:pt x="10944" y="116580"/>
                  <a:pt x="0" y="0"/>
                </a:cubicBezTo>
                <a:close/>
              </a:path>
              <a:path w="1556567" h="758668" stroke="0" extrusionOk="0">
                <a:moveTo>
                  <a:pt x="0" y="0"/>
                </a:moveTo>
                <a:cubicBezTo>
                  <a:pt x="235459" y="-18281"/>
                  <a:pt x="308273" y="20323"/>
                  <a:pt x="503290" y="0"/>
                </a:cubicBezTo>
                <a:cubicBezTo>
                  <a:pt x="698307" y="-20323"/>
                  <a:pt x="767239" y="20836"/>
                  <a:pt x="975449" y="0"/>
                </a:cubicBezTo>
                <a:cubicBezTo>
                  <a:pt x="1183659" y="-20836"/>
                  <a:pt x="1307816" y="22576"/>
                  <a:pt x="1556567" y="0"/>
                </a:cubicBezTo>
                <a:cubicBezTo>
                  <a:pt x="1573068" y="94738"/>
                  <a:pt x="1516755" y="216970"/>
                  <a:pt x="1556567" y="371747"/>
                </a:cubicBezTo>
                <a:cubicBezTo>
                  <a:pt x="1596379" y="526524"/>
                  <a:pt x="1537569" y="603421"/>
                  <a:pt x="1556567" y="758668"/>
                </a:cubicBezTo>
                <a:cubicBezTo>
                  <a:pt x="1376687" y="813733"/>
                  <a:pt x="1210526" y="729096"/>
                  <a:pt x="1068843" y="758668"/>
                </a:cubicBezTo>
                <a:cubicBezTo>
                  <a:pt x="927160" y="788240"/>
                  <a:pt x="711649" y="732260"/>
                  <a:pt x="581118" y="758668"/>
                </a:cubicBezTo>
                <a:cubicBezTo>
                  <a:pt x="450588" y="785076"/>
                  <a:pt x="188827" y="752462"/>
                  <a:pt x="0" y="758668"/>
                </a:cubicBezTo>
                <a:cubicBezTo>
                  <a:pt x="-25145" y="631273"/>
                  <a:pt x="24842" y="532137"/>
                  <a:pt x="0" y="402094"/>
                </a:cubicBezTo>
                <a:cubicBezTo>
                  <a:pt x="-24842" y="272051"/>
                  <a:pt x="9501" y="85955"/>
                  <a:pt x="0" y="0"/>
                </a:cubicBezTo>
                <a:close/>
              </a:path>
            </a:pathLst>
          </a:custGeom>
          <a:solidFill>
            <a:srgbClr val="D2E4BB">
              <a:alpha val="16863"/>
            </a:srgbClr>
          </a:solidFill>
          <a:ln w="38100">
            <a:solidFill>
              <a:srgbClr val="FF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62FB4F-B95A-A520-2970-1B3440435871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10501162" y="1022797"/>
            <a:ext cx="744014" cy="3256576"/>
          </a:xfrm>
          <a:prstGeom prst="straightConnector1">
            <a:avLst/>
          </a:prstGeom>
          <a:ln w="5715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E0D11B7-C001-5AA2-92C5-19CDF534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84" y="224263"/>
            <a:ext cx="4779231" cy="535531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Beam</a:t>
            </a:r>
            <a:r>
              <a:rPr lang="en-US" dirty="0">
                <a:solidFill>
                  <a:srgbClr val="A04408"/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loss Optimization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43E83E-3943-FDFB-04F0-DF1A73834FA1}"/>
              </a:ext>
            </a:extLst>
          </p:cNvPr>
          <p:cNvSpPr txBox="1"/>
          <p:nvPr/>
        </p:nvSpPr>
        <p:spPr>
          <a:xfrm>
            <a:off x="412404" y="750880"/>
            <a:ext cx="6505232" cy="22221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lnSpc>
                <a:spcPct val="90000"/>
              </a:lnSpc>
              <a:spcAft>
                <a:spcPts val="500"/>
              </a:spcAft>
            </a:pPr>
            <a:r>
              <a:rPr lang="en-US" sz="1800" b="1" dirty="0">
                <a:latin typeface="+mn-lt"/>
              </a:rPr>
              <a:t>Goal: </a:t>
            </a:r>
            <a:r>
              <a:rPr lang="en-US" sz="1800" dirty="0">
                <a:latin typeface="+mn-lt"/>
              </a:rPr>
              <a:t>Reduce beam losses </a:t>
            </a:r>
          </a:p>
          <a:p>
            <a:pPr algn="l">
              <a:lnSpc>
                <a:spcPct val="90000"/>
              </a:lnSpc>
              <a:spcAft>
                <a:spcPts val="500"/>
              </a:spcAft>
            </a:pPr>
            <a:r>
              <a:rPr lang="en-US" b="1" dirty="0">
                <a:latin typeface="+mn-lt"/>
                <a:cs typeface="Arial"/>
              </a:rPr>
              <a:t>Timescale: </a:t>
            </a:r>
            <a:r>
              <a:rPr lang="en-US" dirty="0">
                <a:latin typeface="+mn-lt"/>
                <a:cs typeface="Arial"/>
              </a:rPr>
              <a:t>Minutes, 1GB/year</a:t>
            </a: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  <a:spcAft>
                <a:spcPts val="500"/>
              </a:spcAft>
            </a:pPr>
            <a:r>
              <a:rPr lang="en-US" b="1" dirty="0">
                <a:latin typeface="+mn-lt"/>
              </a:rPr>
              <a:t>Sensors and Actuators</a:t>
            </a:r>
            <a:r>
              <a:rPr lang="en-US" dirty="0">
                <a:latin typeface="+mn-lt"/>
              </a:rPr>
              <a:t>: &gt; 100 Loss monitors </a:t>
            </a:r>
          </a:p>
          <a:p>
            <a:pPr algn="l">
              <a:lnSpc>
                <a:spcPct val="90000"/>
              </a:lnSpc>
              <a:spcAft>
                <a:spcPts val="500"/>
              </a:spcAft>
            </a:pPr>
            <a:r>
              <a:rPr lang="en-US" dirty="0">
                <a:latin typeface="+mn-lt"/>
              </a:rPr>
              <a:t>and magnets</a:t>
            </a:r>
          </a:p>
          <a:p>
            <a:pPr>
              <a:lnSpc>
                <a:spcPct val="90000"/>
              </a:lnSpc>
              <a:spcAft>
                <a:spcPts val="500"/>
              </a:spcAft>
            </a:pPr>
            <a:r>
              <a:rPr lang="en-US" b="1" dirty="0">
                <a:latin typeface="+mn-lt"/>
              </a:rPr>
              <a:t>Approach: </a:t>
            </a:r>
            <a:r>
              <a:rPr lang="en-US" dirty="0">
                <a:latin typeface="+mn-lt"/>
              </a:rPr>
              <a:t>Reinforcement Learning;</a:t>
            </a:r>
          </a:p>
          <a:p>
            <a:pPr>
              <a:lnSpc>
                <a:spcPct val="90000"/>
              </a:lnSpc>
              <a:spcAft>
                <a:spcPts val="500"/>
              </a:spcAft>
            </a:pPr>
            <a:r>
              <a:rPr lang="en-US" dirty="0">
                <a:latin typeface="+mn-lt"/>
              </a:rPr>
              <a:t>Use virtual accelerator and safety limits </a:t>
            </a:r>
          </a:p>
          <a:p>
            <a:pPr>
              <a:lnSpc>
                <a:spcPct val="90000"/>
              </a:lnSpc>
              <a:spcAft>
                <a:spcPts val="500"/>
              </a:spcAft>
            </a:pPr>
            <a:r>
              <a:rPr lang="en-US" dirty="0">
                <a:latin typeface="+mn-lt"/>
              </a:rPr>
              <a:t>to test safety of algorithms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337360-E99F-4802-AEC0-D39812F4AEBB}"/>
              </a:ext>
            </a:extLst>
          </p:cNvPr>
          <p:cNvSpPr txBox="1"/>
          <p:nvPr/>
        </p:nvSpPr>
        <p:spPr>
          <a:xfrm>
            <a:off x="8569963" y="4370772"/>
            <a:ext cx="3027394" cy="424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latin typeface="+mn-lt"/>
                <a:cs typeface="Arial"/>
              </a:rPr>
              <a:t>Example of beamline activation due to losses</a:t>
            </a:r>
            <a:endParaRPr lang="en-US" sz="1200" dirty="0"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0C59DE-480F-7FCF-1EDF-F91708C2E7DC}"/>
              </a:ext>
            </a:extLst>
          </p:cNvPr>
          <p:cNvSpPr txBox="1"/>
          <p:nvPr/>
        </p:nvSpPr>
        <p:spPr>
          <a:xfrm>
            <a:off x="8479187" y="306550"/>
            <a:ext cx="3386827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n-lt"/>
                <a:cs typeface="Arial"/>
              </a:rPr>
              <a:t>Measured beam losses lead to activation</a:t>
            </a:r>
            <a:endParaRPr lang="en-US" sz="1400" dirty="0">
              <a:latin typeface="+mn-lt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F37E3F9-FE5E-CF18-7D4C-F74588740332}"/>
              </a:ext>
            </a:extLst>
          </p:cNvPr>
          <p:cNvCxnSpPr>
            <a:cxnSpLocks/>
          </p:cNvCxnSpPr>
          <p:nvPr/>
        </p:nvCxnSpPr>
        <p:spPr>
          <a:xfrm>
            <a:off x="9703757" y="523446"/>
            <a:ext cx="1116298" cy="454868"/>
          </a:xfrm>
          <a:prstGeom prst="straightConnector1">
            <a:avLst/>
          </a:prstGeom>
          <a:ln w="5715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8CF8273-50B6-6246-B755-85EF65EC7A13}"/>
              </a:ext>
            </a:extLst>
          </p:cNvPr>
          <p:cNvSpPr txBox="1"/>
          <p:nvPr/>
        </p:nvSpPr>
        <p:spPr>
          <a:xfrm>
            <a:off x="8200844" y="5821170"/>
            <a:ext cx="3765632" cy="5216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0000"/>
                </a:solidFill>
                <a:latin typeface="+mn-lt"/>
              </a:rPr>
              <a:t>Talk - </a:t>
            </a:r>
            <a:r>
              <a:rPr lang="en-US" sz="1500" b="1" dirty="0">
                <a:solidFill>
                  <a:srgbClr val="FF0000"/>
                </a:solidFill>
                <a:latin typeface="+mn-lt"/>
              </a:rPr>
              <a:t>From Physics Study to Operations by Carrie Elliott</a:t>
            </a:r>
          </a:p>
        </p:txBody>
      </p:sp>
    </p:spTree>
    <p:extLst>
      <p:ext uri="{BB962C8B-B14F-4D97-AF65-F5344CB8AC3E}">
        <p14:creationId xmlns:p14="http://schemas.microsoft.com/office/powerpoint/2010/main" val="17169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8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B921F-E7C4-3759-322F-207A71374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Target System Anomaly Prediction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465DD-022F-487B-A4BE-094198D88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25" y="3494402"/>
            <a:ext cx="9289542" cy="2856632"/>
          </a:xfrm>
        </p:spPr>
        <p:txBody>
          <a:bodyPr/>
          <a:lstStyle/>
          <a:p>
            <a:r>
              <a:rPr lang="en-US" sz="1800" dirty="0"/>
              <a:t>Operates with ~1400 L of liquid mercury</a:t>
            </a:r>
          </a:p>
          <a:p>
            <a:pPr lvl="1"/>
            <a:r>
              <a:rPr lang="en-US" sz="1800" dirty="0"/>
              <a:t>~20 tons of mercury</a:t>
            </a:r>
          </a:p>
          <a:p>
            <a:pPr lvl="1"/>
            <a:r>
              <a:rPr lang="en-US" sz="1800" dirty="0"/>
              <a:t>Mercury circulates through the loop about once a minute</a:t>
            </a:r>
          </a:p>
          <a:p>
            <a:pPr lvl="1"/>
            <a:r>
              <a:rPr lang="en-US" sz="1800" dirty="0"/>
              <a:t>4 slpm of helium gas injected at the target module</a:t>
            </a:r>
          </a:p>
          <a:p>
            <a:r>
              <a:rPr lang="en-US" sz="1800" dirty="0"/>
              <a:t>Set it and forget it</a:t>
            </a:r>
          </a:p>
          <a:p>
            <a:pPr lvl="1"/>
            <a:r>
              <a:rPr lang="en-US" sz="1800" dirty="0"/>
              <a:t>Loop is intended to run at a constant pump speed and gas flow rate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58E1C2-0D3E-7341-682B-BFBA2CE0D0B7}"/>
              </a:ext>
            </a:extLst>
          </p:cNvPr>
          <p:cNvGrpSpPr/>
          <p:nvPr/>
        </p:nvGrpSpPr>
        <p:grpSpPr>
          <a:xfrm>
            <a:off x="5565912" y="969628"/>
            <a:ext cx="6366665" cy="5003790"/>
            <a:chOff x="1469268" y="858549"/>
            <a:chExt cx="7421566" cy="5280025"/>
          </a:xfrm>
        </p:grpSpPr>
        <p:pic>
          <p:nvPicPr>
            <p:cNvPr id="5" name="Picture 6" descr="PipingA1">
              <a:extLst>
                <a:ext uri="{FF2B5EF4-FFF2-40B4-BE49-F238E27FC236}">
                  <a16:creationId xmlns:a16="http://schemas.microsoft.com/office/drawing/2014/main" id="{D47C837B-ECEA-175B-DA5B-58396AF42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5" r="2557" b="5066"/>
            <a:stretch>
              <a:fillRect/>
            </a:stretch>
          </p:blipFill>
          <p:spPr bwMode="auto">
            <a:xfrm>
              <a:off x="2032831" y="858549"/>
              <a:ext cx="6858003" cy="528002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7">
              <a:extLst>
                <a:ext uri="{FF2B5EF4-FFF2-40B4-BE49-F238E27FC236}">
                  <a16:creationId xmlns:a16="http://schemas.microsoft.com/office/drawing/2014/main" id="{6715A326-98E7-CB1D-5885-FD01FE3622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9268" y="1626899"/>
              <a:ext cx="866774" cy="581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200" b="1" dirty="0">
                  <a:latin typeface="Arial Narrow"/>
                  <a:cs typeface="Arial Narrow"/>
                </a:rPr>
                <a:t>Target</a:t>
              </a:r>
              <a:br>
                <a:rPr lang="en-US" sz="1200" b="1" dirty="0">
                  <a:latin typeface="Arial Narrow"/>
                  <a:cs typeface="Arial Narrow"/>
                </a:rPr>
              </a:br>
              <a:r>
                <a:rPr lang="en-US" sz="1200" b="1" dirty="0">
                  <a:latin typeface="Arial Narrow"/>
                  <a:cs typeface="Arial Narrow"/>
                </a:rPr>
                <a:t>Module</a:t>
              </a:r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B5FDFEEF-8493-D69B-2861-C4D1613F38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1106" y="1228437"/>
              <a:ext cx="439738" cy="533400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724E16D4-0D07-CCFC-FB7C-3634F0919F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7633" y="977612"/>
              <a:ext cx="1047494" cy="488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1200" b="1" dirty="0">
                  <a:latin typeface="Arial Narrow"/>
                  <a:cs typeface="Arial Narrow"/>
                </a:rPr>
                <a:t>Hg Pump Motor</a:t>
              </a:r>
            </a:p>
          </p:txBody>
        </p:sp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5EA620C2-0877-1558-2E44-CE7D26C019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9633" y="1422112"/>
              <a:ext cx="646113" cy="274638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0" name="Text Box 11">
              <a:extLst>
                <a:ext uri="{FF2B5EF4-FFF2-40B4-BE49-F238E27FC236}">
                  <a16:creationId xmlns:a16="http://schemas.microsoft.com/office/drawing/2014/main" id="{64A70811-7D02-7600-F6BB-1ACF77C4B8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0794" y="3371561"/>
              <a:ext cx="1939926" cy="34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200" b="1" dirty="0">
                  <a:latin typeface="Arial Narrow"/>
                  <a:cs typeface="Arial Narrow"/>
                </a:rPr>
                <a:t>Heat Exchanger</a:t>
              </a:r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A245BE44-5FFA-FD15-D8A2-E6C6470AEC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5770" y="3643024"/>
              <a:ext cx="1541463" cy="177800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6FD8A78C-A014-20B0-B8E7-F392E82678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2945" y="4690774"/>
              <a:ext cx="1608138" cy="488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1200" b="1" dirty="0">
                  <a:latin typeface="Arial Narrow"/>
                  <a:cs typeface="Arial Narrow"/>
                </a:rPr>
                <a:t>Mercury Storage Tank</a:t>
              </a:r>
            </a:p>
          </p:txBody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663E725C-3083-8D9F-3283-7B45614093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9633" y="4904508"/>
              <a:ext cx="1216058" cy="124691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4" name="Text Box 15">
              <a:extLst>
                <a:ext uri="{FF2B5EF4-FFF2-40B4-BE49-F238E27FC236}">
                  <a16:creationId xmlns:a16="http://schemas.microsoft.com/office/drawing/2014/main" id="{1BC51A9F-D85C-68C3-D2F4-B041D3ACE2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3671" y="2795298"/>
              <a:ext cx="1249364" cy="488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1200" b="1" dirty="0">
                  <a:latin typeface="Arial Narrow"/>
                  <a:cs typeface="Arial Narrow"/>
                </a:rPr>
                <a:t>Transfer Valve</a:t>
              </a:r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F858B7D6-6401-AC43-F6AF-6BCBF58F6D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6921" y="3262024"/>
              <a:ext cx="192088" cy="666750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6" name="Text Box 9">
              <a:extLst>
                <a:ext uri="{FF2B5EF4-FFF2-40B4-BE49-F238E27FC236}">
                  <a16:creationId xmlns:a16="http://schemas.microsoft.com/office/drawing/2014/main" id="{7B4C8C87-9324-5DC7-C3AC-5D3E69F1B7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1063" y="1512810"/>
              <a:ext cx="1752351" cy="30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1200" b="1" dirty="0">
                  <a:latin typeface="Arial Narrow"/>
                  <a:cs typeface="Arial Narrow"/>
                </a:rPr>
                <a:t>Supply Pipes (3)</a:t>
              </a:r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9121D7C7-E936-7C02-5DBB-DE0B3DB46E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34537" y="1772949"/>
              <a:ext cx="911403" cy="638175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8" name="Line 10">
              <a:extLst>
                <a:ext uri="{FF2B5EF4-FFF2-40B4-BE49-F238E27FC236}">
                  <a16:creationId xmlns:a16="http://schemas.microsoft.com/office/drawing/2014/main" id="{DC94AC97-2218-1F2E-FF0D-E9746D4C99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34536" y="1772949"/>
              <a:ext cx="911403" cy="373856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9" name="Line 10">
              <a:extLst>
                <a:ext uri="{FF2B5EF4-FFF2-40B4-BE49-F238E27FC236}">
                  <a16:creationId xmlns:a16="http://schemas.microsoft.com/office/drawing/2014/main" id="{574E22A3-DFB2-B4AC-D548-4D5D7FB19D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37748" y="1772949"/>
              <a:ext cx="608190" cy="638175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20" name="Text Box 9">
              <a:extLst>
                <a:ext uri="{FF2B5EF4-FFF2-40B4-BE49-F238E27FC236}">
                  <a16:creationId xmlns:a16="http://schemas.microsoft.com/office/drawing/2014/main" id="{9A4E81C3-4BC4-753B-D2F8-0553841E2B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3569" y="2832636"/>
              <a:ext cx="1752351" cy="30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1200" b="1" dirty="0">
                  <a:latin typeface="Arial Narrow"/>
                  <a:cs typeface="Arial Narrow"/>
                </a:rPr>
                <a:t>Return Pipe (1)</a:t>
              </a:r>
            </a:p>
          </p:txBody>
        </p:sp>
        <p:sp>
          <p:nvSpPr>
            <p:cNvPr id="21" name="Line 12">
              <a:extLst>
                <a:ext uri="{FF2B5EF4-FFF2-40B4-BE49-F238E27FC236}">
                  <a16:creationId xmlns:a16="http://schemas.microsoft.com/office/drawing/2014/main" id="{C5CA4875-D649-E649-44C1-8494059C61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13068" y="2932616"/>
              <a:ext cx="1000126" cy="42863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22" name="Text Box 9">
              <a:extLst>
                <a:ext uri="{FF2B5EF4-FFF2-40B4-BE49-F238E27FC236}">
                  <a16:creationId xmlns:a16="http://schemas.microsoft.com/office/drawing/2014/main" id="{2824458D-9DDF-3A48-25DE-40E7DA669A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9432" y="1923019"/>
              <a:ext cx="1172974" cy="488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1200" b="1" dirty="0">
                  <a:latin typeface="Arial Narrow"/>
                  <a:cs typeface="Arial Narrow"/>
                </a:rPr>
                <a:t>Hg Pump Tank</a:t>
              </a:r>
            </a:p>
          </p:txBody>
        </p:sp>
        <p:sp>
          <p:nvSpPr>
            <p:cNvPr id="23" name="Line 10">
              <a:extLst>
                <a:ext uri="{FF2B5EF4-FFF2-40B4-BE49-F238E27FC236}">
                  <a16:creationId xmlns:a16="http://schemas.microsoft.com/office/drawing/2014/main" id="{02472FCE-7853-8693-D903-166C63B1B4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68835" y="2206337"/>
              <a:ext cx="727363" cy="554883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254C003-D123-7E43-A62C-486E06DE86A8}"/>
              </a:ext>
            </a:extLst>
          </p:cNvPr>
          <p:cNvSpPr txBox="1"/>
          <p:nvPr/>
        </p:nvSpPr>
        <p:spPr>
          <a:xfrm>
            <a:off x="412401" y="902860"/>
            <a:ext cx="5271772" cy="24714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r>
              <a:rPr lang="en-US" sz="1800" b="1" dirty="0">
                <a:latin typeface="+mn-lt"/>
              </a:rPr>
              <a:t>Goal: </a:t>
            </a:r>
            <a:r>
              <a:rPr lang="en-US" sz="1800" dirty="0">
                <a:latin typeface="+mn-lt"/>
              </a:rPr>
              <a:t>Reduce downtime due to target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b="1" dirty="0">
                <a:latin typeface="+mn-lt"/>
                <a:cs typeface="Arial"/>
              </a:rPr>
              <a:t>Timescale: </a:t>
            </a:r>
            <a:r>
              <a:rPr lang="en-US" dirty="0">
                <a:latin typeface="+mn-lt"/>
                <a:cs typeface="Arial"/>
              </a:rPr>
              <a:t>Minutes</a:t>
            </a: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  <a:spcAft>
                <a:spcPts val="1000"/>
              </a:spcAft>
            </a:pPr>
            <a:r>
              <a:rPr lang="en-US" b="1" dirty="0">
                <a:latin typeface="+mn-lt"/>
              </a:rPr>
              <a:t>Sensors and Actuators</a:t>
            </a:r>
            <a:r>
              <a:rPr lang="en-US" dirty="0">
                <a:latin typeface="+mn-lt"/>
              </a:rPr>
              <a:t>: Flow, Pressure, Temperature and PID controllers’ valve and motors</a:t>
            </a:r>
          </a:p>
          <a:p>
            <a:pPr algn="l">
              <a:lnSpc>
                <a:spcPct val="90000"/>
              </a:lnSpc>
              <a:spcAft>
                <a:spcPts val="1000"/>
              </a:spcAft>
            </a:pPr>
            <a:r>
              <a:rPr lang="en-US" b="1" dirty="0">
                <a:latin typeface="+mn-lt"/>
              </a:rPr>
              <a:t>Approach: </a:t>
            </a:r>
            <a:r>
              <a:rPr lang="en-US" dirty="0">
                <a:latin typeface="+mn-lt"/>
              </a:rPr>
              <a:t>Use archived and real-time data to train for anomalies, generate reports and alert for anomalies</a:t>
            </a:r>
          </a:p>
        </p:txBody>
      </p:sp>
    </p:spTree>
    <p:extLst>
      <p:ext uri="{BB962C8B-B14F-4D97-AF65-F5344CB8AC3E}">
        <p14:creationId xmlns:p14="http://schemas.microsoft.com/office/powerpoint/2010/main" val="3965483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F5703E-1C14-A746-9FAA-F4F8CFCFD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A014DF-53AA-BE4E-844B-3BBF7BA6C06C}"/>
              </a:ext>
            </a:extLst>
          </p:cNvPr>
          <p:cNvSpPr txBox="1"/>
          <p:nvPr/>
        </p:nvSpPr>
        <p:spPr>
          <a:xfrm>
            <a:off x="429768" y="809851"/>
            <a:ext cx="9687267" cy="5363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100" dirty="0">
                <a:solidFill>
                  <a:schemeClr val="bg2">
                    <a:lumMod val="85000"/>
                  </a:schemeClr>
                </a:solidFill>
                <a:latin typeface="+mn-lt"/>
              </a:rPr>
              <a:t>Overview of Machine Learning at SNS for Prognostics and Optimization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100" dirty="0">
                <a:solidFill>
                  <a:schemeClr val="bg2">
                    <a:lumMod val="85000"/>
                  </a:schemeClr>
                </a:solidFill>
                <a:latin typeface="+mn-lt"/>
              </a:rPr>
              <a:t>Infrastructure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100" dirty="0">
                <a:solidFill>
                  <a:schemeClr val="bg2">
                    <a:lumMod val="85000"/>
                  </a:schemeClr>
                </a:solidFill>
                <a:latin typeface="+mn-lt"/>
              </a:rPr>
              <a:t>Beam Loss Optimization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100" dirty="0">
                <a:solidFill>
                  <a:schemeClr val="bg2">
                    <a:lumMod val="85000"/>
                  </a:schemeClr>
                </a:solidFill>
                <a:latin typeface="+mn-lt"/>
              </a:rPr>
              <a:t>Target System Anomaly Reporting and Feedback 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Errant Beam Prediction using Machine Learning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Sensors and Data Collection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Data Curation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Beam Configuration and drift in the data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Conditional ML Models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Continual Learning and UQ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Conclusion, Future Direction,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275088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272A-9A9F-71BD-1E79-E6230E73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Errant Beam Prediction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47E050-1396-A94E-AE44-93463CF2F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150" y="3211288"/>
            <a:ext cx="2233502" cy="1132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401BD8-4C8F-2442-A033-80BAC259A0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406" y="2817344"/>
            <a:ext cx="1580794" cy="1717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94EB7C-2919-724F-81BB-4A76BE9DB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488" y="4534751"/>
            <a:ext cx="1547241" cy="1155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280C64-6246-C24C-9F5B-FD0306F1F98B}"/>
              </a:ext>
            </a:extLst>
          </p:cNvPr>
          <p:cNvSpPr txBox="1"/>
          <p:nvPr/>
        </p:nvSpPr>
        <p:spPr>
          <a:xfrm>
            <a:off x="2027488" y="5294691"/>
            <a:ext cx="603050" cy="3139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solidFill>
                  <a:srgbClr val="FF0000"/>
                </a:solidFill>
                <a:latin typeface="+mn-lt"/>
              </a:rPr>
              <a:t>BPM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6123992-37D0-CF4E-80C2-458FB119DC39}"/>
              </a:ext>
            </a:extLst>
          </p:cNvPr>
          <p:cNvSpPr/>
          <p:nvPr/>
        </p:nvSpPr>
        <p:spPr>
          <a:xfrm>
            <a:off x="3917311" y="4899139"/>
            <a:ext cx="402979" cy="273243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E3B8CE-724A-BB40-BADF-0698D75CE0EE}"/>
              </a:ext>
            </a:extLst>
          </p:cNvPr>
          <p:cNvSpPr txBox="1"/>
          <p:nvPr/>
        </p:nvSpPr>
        <p:spPr>
          <a:xfrm>
            <a:off x="2329013" y="4057536"/>
            <a:ext cx="617203" cy="2862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DCM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E93AC569-81EC-B248-B703-A2A5C6DE5B0C}"/>
              </a:ext>
            </a:extLst>
          </p:cNvPr>
          <p:cNvSpPr/>
          <p:nvPr/>
        </p:nvSpPr>
        <p:spPr>
          <a:xfrm>
            <a:off x="3911725" y="3508475"/>
            <a:ext cx="402979" cy="273243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C8D285-C271-C54D-8651-763A66F0EA1C}"/>
              </a:ext>
            </a:extLst>
          </p:cNvPr>
          <p:cNvSpPr/>
          <p:nvPr/>
        </p:nvSpPr>
        <p:spPr>
          <a:xfrm>
            <a:off x="4522189" y="4758023"/>
            <a:ext cx="1654014" cy="52656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BPM data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6E81B1C-D98C-E949-A5F2-010E0C38BDC3}"/>
              </a:ext>
            </a:extLst>
          </p:cNvPr>
          <p:cNvSpPr/>
          <p:nvPr/>
        </p:nvSpPr>
        <p:spPr>
          <a:xfrm>
            <a:off x="6730026" y="3901209"/>
            <a:ext cx="846258" cy="273243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A032B1-F984-AF4C-8FDE-5933667D5F64}"/>
              </a:ext>
            </a:extLst>
          </p:cNvPr>
          <p:cNvSpPr txBox="1"/>
          <p:nvPr/>
        </p:nvSpPr>
        <p:spPr>
          <a:xfrm>
            <a:off x="7538753" y="3830114"/>
            <a:ext cx="128592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</a:rPr>
              <a:t>ML Model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A631A7D-2003-3349-982E-B6A02ACED347}"/>
              </a:ext>
            </a:extLst>
          </p:cNvPr>
          <p:cNvCxnSpPr>
            <a:cxnSpLocks/>
            <a:stCxn id="50" idx="3"/>
          </p:cNvCxnSpPr>
          <p:nvPr/>
        </p:nvCxnSpPr>
        <p:spPr>
          <a:xfrm>
            <a:off x="8859472" y="3958528"/>
            <a:ext cx="412355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1AA3F70-6339-5749-9911-DF6EEA87F170}"/>
              </a:ext>
            </a:extLst>
          </p:cNvPr>
          <p:cNvSpPr txBox="1"/>
          <p:nvPr/>
        </p:nvSpPr>
        <p:spPr>
          <a:xfrm>
            <a:off x="9228124" y="3676047"/>
            <a:ext cx="2510624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Anomaly Prediction,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Uncertainty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A85DF89-442D-7F40-A49B-B2DA1E23EF7A}"/>
              </a:ext>
            </a:extLst>
          </p:cNvPr>
          <p:cNvCxnSpPr>
            <a:cxnSpLocks/>
            <a:stCxn id="50" idx="2"/>
            <a:endCxn id="33" idx="1"/>
          </p:cNvCxnSpPr>
          <p:nvPr/>
        </p:nvCxnSpPr>
        <p:spPr>
          <a:xfrm>
            <a:off x="8265403" y="4408580"/>
            <a:ext cx="13154" cy="128074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B97E2DF-994B-E441-8E1E-B7C52F90DA10}"/>
              </a:ext>
            </a:extLst>
          </p:cNvPr>
          <p:cNvSpPr/>
          <p:nvPr/>
        </p:nvSpPr>
        <p:spPr>
          <a:xfrm>
            <a:off x="1517779" y="2673758"/>
            <a:ext cx="4860324" cy="3692389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ys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5423D1B5-31CE-E547-B12B-4AB97463F9AA}"/>
              </a:ext>
            </a:extLst>
          </p:cNvPr>
          <p:cNvSpPr/>
          <p:nvPr/>
        </p:nvSpPr>
        <p:spPr>
          <a:xfrm>
            <a:off x="3365496" y="5885561"/>
            <a:ext cx="2529849" cy="39836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EA99D3-1B73-6046-999B-B3354E1B4E99}"/>
              </a:ext>
            </a:extLst>
          </p:cNvPr>
          <p:cNvSpPr txBox="1"/>
          <p:nvPr/>
        </p:nvSpPr>
        <p:spPr>
          <a:xfrm>
            <a:off x="3396492" y="5922896"/>
            <a:ext cx="247696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MPS anomaly Labels</a:t>
            </a:r>
          </a:p>
        </p:txBody>
      </p:sp>
      <p:sp>
        <p:nvSpPr>
          <p:cNvPr id="33" name="Trapezoid 32">
            <a:extLst>
              <a:ext uri="{FF2B5EF4-FFF2-40B4-BE49-F238E27FC236}">
                <a16:creationId xmlns:a16="http://schemas.microsoft.com/office/drawing/2014/main" id="{1714E4A6-DCBA-534C-92F6-44348A275A5F}"/>
              </a:ext>
            </a:extLst>
          </p:cNvPr>
          <p:cNvSpPr/>
          <p:nvPr/>
        </p:nvSpPr>
        <p:spPr>
          <a:xfrm rot="5400000">
            <a:off x="7751336" y="5443764"/>
            <a:ext cx="1054443" cy="1281957"/>
          </a:xfrm>
          <a:prstGeom prst="trapezoid">
            <a:avLst/>
          </a:prstGeom>
          <a:solidFill>
            <a:srgbClr val="FF930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8F186B-D327-8C45-BBDD-D663CCD75EE3}"/>
              </a:ext>
            </a:extLst>
          </p:cNvPr>
          <p:cNvSpPr txBox="1"/>
          <p:nvPr/>
        </p:nvSpPr>
        <p:spPr>
          <a:xfrm>
            <a:off x="7644269" y="5915147"/>
            <a:ext cx="129073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</a:rPr>
              <a:t>Clustering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0397E59-8D13-B043-BBD3-3685DD872C2E}"/>
              </a:ext>
            </a:extLst>
          </p:cNvPr>
          <p:cNvCxnSpPr>
            <a:cxnSpLocks/>
          </p:cNvCxnSpPr>
          <p:nvPr/>
        </p:nvCxnSpPr>
        <p:spPr>
          <a:xfrm flipV="1">
            <a:off x="8919536" y="6083981"/>
            <a:ext cx="374960" cy="8050"/>
          </a:xfrm>
          <a:prstGeom prst="straightConnector1">
            <a:avLst/>
          </a:prstGeom>
          <a:ln w="28575">
            <a:solidFill>
              <a:srgbClr val="FF93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1E7CF04-3F6F-3048-8FE4-00E63CE4BDFE}"/>
              </a:ext>
            </a:extLst>
          </p:cNvPr>
          <p:cNvSpPr txBox="1"/>
          <p:nvPr/>
        </p:nvSpPr>
        <p:spPr>
          <a:xfrm>
            <a:off x="9294496" y="5915147"/>
            <a:ext cx="224292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Fault Classification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0E4F14-038E-834C-A8A8-C6E34056CF22}"/>
              </a:ext>
            </a:extLst>
          </p:cNvPr>
          <p:cNvSpPr txBox="1"/>
          <p:nvPr/>
        </p:nvSpPr>
        <p:spPr>
          <a:xfrm>
            <a:off x="2296118" y="2685170"/>
            <a:ext cx="1991767" cy="2862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Beam Configuration</a:t>
            </a:r>
          </a:p>
        </p:txBody>
      </p: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9EA5D2FD-37C0-944F-A1EE-95F1F25F67CD}"/>
              </a:ext>
            </a:extLst>
          </p:cNvPr>
          <p:cNvCxnSpPr>
            <a:cxnSpLocks/>
            <a:stCxn id="47" idx="0"/>
          </p:cNvCxnSpPr>
          <p:nvPr/>
        </p:nvCxnSpPr>
        <p:spPr>
          <a:xfrm rot="16200000" flipH="1">
            <a:off x="5316414" y="660757"/>
            <a:ext cx="840891" cy="4889717"/>
          </a:xfrm>
          <a:prstGeom prst="bentConnector3">
            <a:avLst>
              <a:gd name="adj1" fmla="val -27185"/>
            </a:avLst>
          </a:prstGeom>
          <a:ln w="28575">
            <a:solidFill>
              <a:schemeClr val="accent6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F5898526-621A-054D-AA46-7E4BFEFCBFAE}"/>
              </a:ext>
            </a:extLst>
          </p:cNvPr>
          <p:cNvCxnSpPr>
            <a:cxnSpLocks/>
            <a:stCxn id="52" idx="3"/>
            <a:endCxn id="34" idx="1"/>
          </p:cNvCxnSpPr>
          <p:nvPr/>
        </p:nvCxnSpPr>
        <p:spPr>
          <a:xfrm>
            <a:off x="5895345" y="6084744"/>
            <a:ext cx="1748924" cy="1219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AB2BB36-B1D0-1284-E265-CDAE595A6E03}"/>
              </a:ext>
            </a:extLst>
          </p:cNvPr>
          <p:cNvSpPr txBox="1"/>
          <p:nvPr/>
        </p:nvSpPr>
        <p:spPr>
          <a:xfrm>
            <a:off x="429767" y="751053"/>
            <a:ext cx="1153788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r>
              <a:rPr lang="en-US" sz="1800" b="1" dirty="0">
                <a:latin typeface="+mn-lt"/>
              </a:rPr>
              <a:t>Goal: </a:t>
            </a:r>
            <a:r>
              <a:rPr lang="en-US" sz="1800" dirty="0">
                <a:latin typeface="+mn-lt"/>
              </a:rPr>
              <a:t>Predict and prevent Errant beam pulses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b="1" dirty="0">
                <a:latin typeface="+mn-lt"/>
                <a:cs typeface="Arial"/>
              </a:rPr>
              <a:t>Timescales: </a:t>
            </a:r>
            <a:r>
              <a:rPr lang="en-US" dirty="0">
                <a:latin typeface="+mn-lt"/>
                <a:cs typeface="Arial"/>
              </a:rPr>
              <a:t>µsecs to 15 </a:t>
            </a:r>
            <a:r>
              <a:rPr lang="en-US" dirty="0" err="1">
                <a:latin typeface="+mn-lt"/>
                <a:cs typeface="Arial"/>
              </a:rPr>
              <a:t>ms</a:t>
            </a:r>
            <a:r>
              <a:rPr lang="en-US" dirty="0">
                <a:latin typeface="+mn-lt"/>
                <a:cs typeface="Arial"/>
              </a:rPr>
              <a:t>, stream: +100Mb/s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b="1" dirty="0">
                <a:latin typeface="+mn-lt"/>
              </a:rPr>
              <a:t>Sensors and Actuators</a:t>
            </a:r>
            <a:r>
              <a:rPr lang="en-US" dirty="0">
                <a:latin typeface="+mn-lt"/>
              </a:rPr>
              <a:t>: 1x Current Monitor and 30+ Beam Position Monitors</a:t>
            </a:r>
          </a:p>
          <a:p>
            <a:pPr algn="l">
              <a:lnSpc>
                <a:spcPct val="90000"/>
              </a:lnSpc>
              <a:spcAft>
                <a:spcPts val="1000"/>
              </a:spcAft>
            </a:pPr>
            <a:r>
              <a:rPr lang="en-US" b="1" dirty="0">
                <a:latin typeface="+mn-lt"/>
                <a:cs typeface="Arial"/>
              </a:rPr>
              <a:t>Approach: </a:t>
            </a:r>
            <a:r>
              <a:rPr lang="en-US" dirty="0">
                <a:latin typeface="+mn-lt"/>
                <a:cs typeface="Arial"/>
              </a:rPr>
              <a:t>Use continual learning ML (Siamese and VAE) models to detect precursor and abort beam (FP must be very low &lt;0.2%)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A34BC18C-7585-BA41-BF84-21EF27C2DE93}"/>
              </a:ext>
            </a:extLst>
          </p:cNvPr>
          <p:cNvSpPr/>
          <p:nvPr/>
        </p:nvSpPr>
        <p:spPr>
          <a:xfrm>
            <a:off x="6378103" y="2920513"/>
            <a:ext cx="316521" cy="2251869"/>
          </a:xfrm>
          <a:prstGeom prst="rightBrace">
            <a:avLst/>
          </a:prstGeom>
          <a:ln w="28575">
            <a:solidFill>
              <a:schemeClr val="accent6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9E7CF1D2-1394-EB46-9963-A192DA683101}"/>
              </a:ext>
            </a:extLst>
          </p:cNvPr>
          <p:cNvSpPr/>
          <p:nvPr/>
        </p:nvSpPr>
        <p:spPr>
          <a:xfrm>
            <a:off x="7671334" y="3508475"/>
            <a:ext cx="1188138" cy="90010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</a:rPr>
              <a:t>ML Model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AC7B1B6-729A-B242-9610-25B56F34D3C0}"/>
              </a:ext>
            </a:extLst>
          </p:cNvPr>
          <p:cNvSpPr/>
          <p:nvPr/>
        </p:nvSpPr>
        <p:spPr>
          <a:xfrm>
            <a:off x="6801212" y="4675002"/>
            <a:ext cx="150554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dirty="0">
                <a:latin typeface="+mn-lt"/>
              </a:rPr>
              <a:t>Latent </a:t>
            </a:r>
          </a:p>
          <a:p>
            <a:pPr algn="r">
              <a:lnSpc>
                <a:spcPct val="90000"/>
              </a:lnSpc>
            </a:pPr>
            <a:r>
              <a:rPr lang="en-US" sz="1400" dirty="0">
                <a:latin typeface="+mn-lt"/>
              </a:rPr>
              <a:t>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755747918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69AD2272-4E0D-8D41-A8DC-C60A328AACEF}" vid="{3623C9E4-5827-4E49-985F-FE64F3375D5E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60D90C9B1B2D47B5CE8EA0975B1CB9" ma:contentTypeVersion="8" ma:contentTypeDescription="Create a new document." ma:contentTypeScope="" ma:versionID="a355856da3badb290eea4e7d6b23ded3">
  <xsd:schema xmlns:xsd="http://www.w3.org/2001/XMLSchema" xmlns:xs="http://www.w3.org/2001/XMLSchema" xmlns:p="http://schemas.microsoft.com/office/2006/metadata/properties" xmlns:ns2="8981eb5f-d322-4bd9-8463-7bdda08e128a" xmlns:ns3="a4291722-f72a-4c41-9f46-8b9c587410a4" targetNamespace="http://schemas.microsoft.com/office/2006/metadata/properties" ma:root="true" ma:fieldsID="aca1a3abc3609bcf27225249801f967f" ns2:_="" ns3:_="">
    <xsd:import namespace="8981eb5f-d322-4bd9-8463-7bdda08e128a"/>
    <xsd:import namespace="a4291722-f72a-4c41-9f46-8b9c587410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81eb5f-d322-4bd9-8463-7bdda08e12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291722-f72a-4c41-9f46-8b9c587410a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2F5672A-8E48-4F2B-AFFD-06832CDC34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60DA55-A2CB-431B-82CD-3FAD36D8EC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81eb5f-d322-4bd9-8463-7bdda08e128a"/>
    <ds:schemaRef ds:uri="a4291722-f72a-4c41-9f46-8b9c587410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ABC137-F478-48AF-94F1-527234D6D2C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</Template>
  <TotalTime>2183</TotalTime>
  <Words>2426</Words>
  <Application>Microsoft Macintosh PowerPoint</Application>
  <PresentationFormat>Widescreen</PresentationFormat>
  <Paragraphs>241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Arial Narrow</vt:lpstr>
      <vt:lpstr>Century Gothic</vt:lpstr>
      <vt:lpstr>CMR10</vt:lpstr>
      <vt:lpstr>Courier New</vt:lpstr>
      <vt:lpstr>Times New Roman</vt:lpstr>
      <vt:lpstr>Wingdings</vt:lpstr>
      <vt:lpstr>ORNL</vt:lpstr>
      <vt:lpstr>Machine Learning for prognostics and optimization of particle accelerators</vt:lpstr>
      <vt:lpstr>Outline</vt:lpstr>
      <vt:lpstr>Overview</vt:lpstr>
      <vt:lpstr>Overview</vt:lpstr>
      <vt:lpstr>Infrastructure</vt:lpstr>
      <vt:lpstr>Beam loss Optimization</vt:lpstr>
      <vt:lpstr>Target System Anomaly Prediction </vt:lpstr>
      <vt:lpstr>Outline</vt:lpstr>
      <vt:lpstr>Errant Beam Prediction</vt:lpstr>
      <vt:lpstr>Sensors and Data Collection</vt:lpstr>
      <vt:lpstr>Data Curation</vt:lpstr>
      <vt:lpstr>Data Drift</vt:lpstr>
      <vt:lpstr>ML Models</vt:lpstr>
      <vt:lpstr>Results</vt:lpstr>
      <vt:lpstr>Continual Learning</vt:lpstr>
      <vt:lpstr>Conclusion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for prognostics and optimization of particle accelerators</dc:title>
  <dc:subject/>
  <dc:creator>Kishan Rajput</dc:creator>
  <cp:keywords/>
  <dc:description/>
  <cp:lastModifiedBy>Kishan Rajput</cp:lastModifiedBy>
  <cp:revision>130</cp:revision>
  <dcterms:created xsi:type="dcterms:W3CDTF">2024-02-22T15:44:21Z</dcterms:created>
  <dcterms:modified xsi:type="dcterms:W3CDTF">2024-03-05T08:38:57Z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0x0101003F60D90C9B1B2D47B5CE8EA0975B1CB9</vt:lpwstr>
  </property>
  <property fmtid="{D5CDD505-2E9C-101B-9397-08002B2CF9AE}" pid="3" name="Order">
    <vt:r8>17300</vt:r8>
  </property>
  <property fmtid="{D5CDD505-2E9C-101B-9397-08002B2CF9AE}" pid="4" name="GUID">
    <vt:lpwstr>bb69fda7-5db3-433c-83c0-81aabe30515a</vt:lpwstr>
  </property>
</Properties>
</file>