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56" r:id="rId3"/>
    <p:sldId id="257" r:id="rId4"/>
    <p:sldId id="259" r:id="rId5"/>
    <p:sldId id="258" r:id="rId6"/>
    <p:sldId id="260" r:id="rId7"/>
    <p:sldId id="261" r:id="rId8"/>
    <p:sldId id="262" r:id="rId9"/>
    <p:sldId id="272" r:id="rId10"/>
    <p:sldId id="264" r:id="rId11"/>
    <p:sldId id="265" r:id="rId12"/>
    <p:sldId id="266" r:id="rId13"/>
    <p:sldId id="267" r:id="rId14"/>
    <p:sldId id="269" r:id="rId15"/>
    <p:sldId id="270" r:id="rId16"/>
    <p:sldId id="268" r:id="rId17"/>
    <p:sldId id="273"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CE5"/>
    <a:srgbClr val="005CA9"/>
    <a:srgbClr val="FFB2B4"/>
    <a:srgbClr val="FF5C61"/>
    <a:srgbClr val="C27B7D"/>
    <a:srgbClr val="5DBB44"/>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8"/>
    <p:restoredTop sz="96070"/>
  </p:normalViewPr>
  <p:slideViewPr>
    <p:cSldViewPr snapToGrid="0">
      <p:cViewPr varScale="1">
        <p:scale>
          <a:sx n="115" d="100"/>
          <a:sy n="115" d="100"/>
        </p:scale>
        <p:origin x="52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4DFFF-8D93-FF45-9EFA-40A986F84EAA}"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E1F41-5F32-C847-B1E2-DB45641140D2}" type="slidenum">
              <a:rPr lang="en-US" smtClean="0"/>
              <a:t>‹#›</a:t>
            </a:fld>
            <a:endParaRPr lang="en-US"/>
          </a:p>
        </p:txBody>
      </p:sp>
    </p:spTree>
    <p:extLst>
      <p:ext uri="{BB962C8B-B14F-4D97-AF65-F5344CB8AC3E}">
        <p14:creationId xmlns:p14="http://schemas.microsoft.com/office/powerpoint/2010/main" val="383137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F986-74D9-4A10-6DB4-D465A65BC48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125F69-C5E8-4D7E-9833-CA9C5B1A3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7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56B71-9732-7A71-8919-37B09E4483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6FC43F-610A-ADC2-FE97-19939E9F0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19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4499614-3348-2247-25E8-D131DE58CE2A}"/>
              </a:ext>
            </a:extLst>
          </p:cNvPr>
          <p:cNvSpPr>
            <a:spLocks noGrp="1"/>
          </p:cNvSpPr>
          <p:nvPr>
            <p:ph type="ctrTitle"/>
          </p:nvPr>
        </p:nvSpPr>
        <p:spPr>
          <a:xfrm>
            <a:off x="1524000" y="1122363"/>
            <a:ext cx="9144000" cy="2133599"/>
          </a:xfrm>
          <a:prstGeom prst="rect">
            <a:avLst/>
          </a:prstGeom>
        </p:spPr>
        <p:txBody>
          <a:bodyPr anchor="ctr">
            <a:normAutofit/>
          </a:bodyPr>
          <a:lstStyle>
            <a:lvl1pPr algn="ctr">
              <a:lnSpc>
                <a:spcPct val="114000"/>
              </a:lnSpc>
              <a:defRPr sz="5400" b="1" i="0">
                <a:solidFill>
                  <a:srgbClr val="005CA9"/>
                </a:solidFill>
                <a:latin typeface="Gill Sans SemiBold" panose="020B0502020104020203" pitchFamily="34" charset="-79"/>
                <a:cs typeface="Gill Sans SemiBold" panose="020B0502020104020203" pitchFamily="34" charset="-79"/>
              </a:defRPr>
            </a:lvl1pPr>
          </a:lstStyle>
          <a:p>
            <a:r>
              <a:rPr lang="en-US" dirty="0"/>
              <a:t>Click to edit Master title style</a:t>
            </a:r>
          </a:p>
        </p:txBody>
      </p:sp>
      <p:sp>
        <p:nvSpPr>
          <p:cNvPr id="8" name="Subtitle 2">
            <a:extLst>
              <a:ext uri="{FF2B5EF4-FFF2-40B4-BE49-F238E27FC236}">
                <a16:creationId xmlns:a16="http://schemas.microsoft.com/office/drawing/2014/main" id="{00C4236F-9137-EBC3-5496-EC289989F910}"/>
              </a:ext>
            </a:extLst>
          </p:cNvPr>
          <p:cNvSpPr>
            <a:spLocks noGrp="1"/>
          </p:cNvSpPr>
          <p:nvPr>
            <p:ph type="subTitle" idx="1"/>
          </p:nvPr>
        </p:nvSpPr>
        <p:spPr>
          <a:xfrm>
            <a:off x="1524000" y="3255962"/>
            <a:ext cx="9144000" cy="1128751"/>
          </a:xfrm>
          <a:prstGeom prst="rect">
            <a:avLst/>
          </a:prstGeom>
        </p:spPr>
        <p:txBody>
          <a:bodyPr anchor="ctr">
            <a:normAutofit/>
          </a:bodyPr>
          <a:lstStyle>
            <a:lvl1pPr marL="0" indent="0" algn="ctr">
              <a:lnSpc>
                <a:spcPct val="114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1721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A9F1-7404-47B3-2C14-9E6A4D910520}"/>
              </a:ext>
            </a:extLst>
          </p:cNvPr>
          <p:cNvSpPr>
            <a:spLocks noGrp="1"/>
          </p:cNvSpPr>
          <p:nvPr>
            <p:ph type="title"/>
          </p:nvPr>
        </p:nvSpPr>
        <p:spPr>
          <a:xfrm>
            <a:off x="831850" y="1709738"/>
            <a:ext cx="10515600" cy="2852737"/>
          </a:xfrm>
        </p:spPr>
        <p:txBody>
          <a:bodyPr anchor="ctr">
            <a:normAutofit/>
          </a:bodyPr>
          <a:lstStyle>
            <a:lvl1pPr algn="l">
              <a:defRPr sz="4000" b="1" i="0">
                <a:solidFill>
                  <a:srgbClr val="005CA9"/>
                </a:solidFill>
                <a:latin typeface="Gill Sans SemiBold" panose="020B0502020104020203" pitchFamily="34" charset="-79"/>
                <a:cs typeface="Gill Sans SemiBold" panose="020B05020201040202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861B5F53-2185-0E84-3774-9B59160E9E69}"/>
              </a:ext>
            </a:extLst>
          </p:cNvPr>
          <p:cNvSpPr>
            <a:spLocks noGrp="1"/>
          </p:cNvSpPr>
          <p:nvPr>
            <p:ph type="body" idx="1"/>
          </p:nvPr>
        </p:nvSpPr>
        <p:spPr>
          <a:xfrm>
            <a:off x="831850" y="4589463"/>
            <a:ext cx="10515600" cy="1500187"/>
          </a:xfrm>
        </p:spPr>
        <p:txBody>
          <a:bodyPr anchor="ctr"/>
          <a:lstStyle>
            <a:lvl1pPr marL="0" indent="0">
              <a:buNone/>
              <a:defRPr sz="2400">
                <a:solidFill>
                  <a:srgbClr val="5DBB4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9453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57AA-8525-78C9-FE11-34C0F8C92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D4A10-E91C-6151-56D4-CBDFD8C72644}"/>
              </a:ext>
            </a:extLst>
          </p:cNvPr>
          <p:cNvSpPr>
            <a:spLocks noGrp="1"/>
          </p:cNvSpPr>
          <p:nvPr>
            <p:ph sz="half" idx="1"/>
          </p:nvPr>
        </p:nvSpPr>
        <p:spPr>
          <a:xfrm>
            <a:off x="838200" y="1147763"/>
            <a:ext cx="5181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C89652-5164-BA67-57DB-4A436369E934}"/>
              </a:ext>
            </a:extLst>
          </p:cNvPr>
          <p:cNvSpPr>
            <a:spLocks noGrp="1"/>
          </p:cNvSpPr>
          <p:nvPr>
            <p:ph sz="half" idx="2"/>
          </p:nvPr>
        </p:nvSpPr>
        <p:spPr>
          <a:xfrm>
            <a:off x="6172200" y="1147763"/>
            <a:ext cx="5181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37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CDC8-9418-B940-5FDA-8FDEBB02DD72}"/>
              </a:ext>
            </a:extLst>
          </p:cNvPr>
          <p:cNvSpPr>
            <a:spLocks noGrp="1"/>
          </p:cNvSpPr>
          <p:nvPr>
            <p:ph type="title"/>
          </p:nvPr>
        </p:nvSpPr>
        <p:spPr>
          <a:xfrm>
            <a:off x="839788" y="555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E58279F-94F5-60DC-B770-A54331DED5BC}"/>
              </a:ext>
            </a:extLst>
          </p:cNvPr>
          <p:cNvSpPr>
            <a:spLocks noGrp="1"/>
          </p:cNvSpPr>
          <p:nvPr>
            <p:ph type="body" idx="1"/>
          </p:nvPr>
        </p:nvSpPr>
        <p:spPr>
          <a:xfrm>
            <a:off x="839788" y="1331118"/>
            <a:ext cx="5157787" cy="823912"/>
          </a:xfrm>
        </p:spPr>
        <p:txBody>
          <a:bodyPr anchor="b">
            <a:noAutofit/>
          </a:bodyPr>
          <a:lstStyle>
            <a:lvl1pPr marL="0" indent="0" algn="ctr">
              <a:buNone/>
              <a:defRPr sz="3200" b="1" i="0">
                <a:latin typeface="Gill Sans SemiBold" panose="020B0502020104020203" pitchFamily="34" charset="-79"/>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439A081-51DC-581C-6B41-0B070248BF50}"/>
              </a:ext>
            </a:extLst>
          </p:cNvPr>
          <p:cNvSpPr>
            <a:spLocks noGrp="1"/>
          </p:cNvSpPr>
          <p:nvPr>
            <p:ph sz="half" idx="2"/>
          </p:nvPr>
        </p:nvSpPr>
        <p:spPr>
          <a:xfrm>
            <a:off x="839788" y="2155030"/>
            <a:ext cx="5157787" cy="4034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8AE03E-86BF-AF23-5E79-E22C1B5AAFE3}"/>
              </a:ext>
            </a:extLst>
          </p:cNvPr>
          <p:cNvSpPr>
            <a:spLocks noGrp="1"/>
          </p:cNvSpPr>
          <p:nvPr>
            <p:ph type="body" sz="quarter" idx="3"/>
          </p:nvPr>
        </p:nvSpPr>
        <p:spPr>
          <a:xfrm>
            <a:off x="6172200" y="1331118"/>
            <a:ext cx="5183188" cy="823912"/>
          </a:xfrm>
        </p:spPr>
        <p:txBody>
          <a:bodyPr anchor="b">
            <a:noAutofit/>
          </a:bodyPr>
          <a:lstStyle>
            <a:lvl1pPr marL="0" indent="0" algn="ctr">
              <a:buNone/>
              <a:defRPr sz="3200" b="1" i="0">
                <a:latin typeface="Gill Sans SemiBold" panose="020B0502020104020203" pitchFamily="34" charset="-79"/>
                <a:cs typeface="Gill Sans SemiBold"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0DA60D8-6643-81AE-0441-5D1B8E03F871}"/>
              </a:ext>
            </a:extLst>
          </p:cNvPr>
          <p:cNvSpPr>
            <a:spLocks noGrp="1"/>
          </p:cNvSpPr>
          <p:nvPr>
            <p:ph sz="quarter" idx="4"/>
          </p:nvPr>
        </p:nvSpPr>
        <p:spPr>
          <a:xfrm>
            <a:off x="6172200" y="2155030"/>
            <a:ext cx="5183188" cy="4034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46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D8B2-5DCD-B5E7-C789-9D94E0899D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114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82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C6EE-63B3-6E52-DB7C-24473FDAB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4F2B48-A02A-A2EB-24C3-8FF43AE18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777E6E-9ACF-BC36-6996-1046DF0DA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03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AB94-1535-FF67-ED7C-883AE42B1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03F52-D77E-62BC-0833-2AC1D51AB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710F0-49B7-4BA7-7735-87E04A593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0386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5E01-56B1-2B3E-E140-5D101CFE59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4DEDD8-D877-4B8E-5007-A84F59F68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11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8B736-B8CB-1D78-B4FA-54AFE1E802B4}"/>
              </a:ext>
            </a:extLst>
          </p:cNvPr>
          <p:cNvSpPr>
            <a:spLocks noGrp="1"/>
          </p:cNvSpPr>
          <p:nvPr>
            <p:ph type="title"/>
          </p:nvPr>
        </p:nvSpPr>
        <p:spPr>
          <a:xfrm>
            <a:off x="838200" y="0"/>
            <a:ext cx="10515600" cy="9474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6F28C9-F162-158E-CA24-A4008D95EA59}"/>
              </a:ext>
            </a:extLst>
          </p:cNvPr>
          <p:cNvSpPr>
            <a:spLocks noGrp="1"/>
          </p:cNvSpPr>
          <p:nvPr>
            <p:ph type="body" idx="1"/>
          </p:nvPr>
        </p:nvSpPr>
        <p:spPr>
          <a:xfrm>
            <a:off x="838200" y="1145753"/>
            <a:ext cx="10515600" cy="50312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15DF1D0-4674-2AC3-2461-8E6A31B17A94}"/>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4800" y="6477000"/>
            <a:ext cx="1682126" cy="285514"/>
          </a:xfrm>
          <a:prstGeom prst="rect">
            <a:avLst/>
          </a:prstGeom>
        </p:spPr>
      </p:pic>
      <p:sp>
        <p:nvSpPr>
          <p:cNvPr id="6" name="Rectangle 5">
            <a:extLst>
              <a:ext uri="{FF2B5EF4-FFF2-40B4-BE49-F238E27FC236}">
                <a16:creationId xmlns:a16="http://schemas.microsoft.com/office/drawing/2014/main" id="{7055DF55-5581-A0B8-5568-4BE95D6B3FF8}"/>
              </a:ext>
            </a:extLst>
          </p:cNvPr>
          <p:cNvSpPr/>
          <p:nvPr userDrawn="1"/>
        </p:nvSpPr>
        <p:spPr>
          <a:xfrm>
            <a:off x="0" y="6400800"/>
            <a:ext cx="12192000" cy="457201"/>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lumMod val="75000"/>
                    <a:lumOff val="25000"/>
                  </a:schemeClr>
                </a:solidFill>
                <a:latin typeface="Gill Sans" panose="020B0502020104020203" pitchFamily="34" charset="-79"/>
                <a:cs typeface="Gill Sans" panose="020B0502020104020203" pitchFamily="34" charset="-79"/>
              </a:rPr>
              <a:t>ICFA ML 2024 | </a:t>
            </a:r>
            <a:r>
              <a:rPr lang="en-US" sz="1600" b="0" i="0" dirty="0" err="1">
                <a:solidFill>
                  <a:schemeClr val="tx1">
                    <a:lumMod val="75000"/>
                    <a:lumOff val="25000"/>
                  </a:schemeClr>
                </a:solidFill>
                <a:latin typeface="Gill Sans" panose="020B0502020104020203" pitchFamily="34" charset="-79"/>
                <a:cs typeface="Gill Sans" panose="020B0502020104020203" pitchFamily="34" charset="-79"/>
              </a:rPr>
              <a:t>Gyeongju</a:t>
            </a:r>
            <a:r>
              <a:rPr lang="en-US" sz="1600" b="0" i="0" dirty="0">
                <a:solidFill>
                  <a:schemeClr val="tx1">
                    <a:lumMod val="75000"/>
                    <a:lumOff val="25000"/>
                  </a:schemeClr>
                </a:solidFill>
                <a:latin typeface="Gill Sans" panose="020B0502020104020203" pitchFamily="34" charset="-79"/>
                <a:cs typeface="Gill Sans" panose="020B0502020104020203" pitchFamily="34" charset="-79"/>
              </a:rPr>
              <a:t>, South Korea</a:t>
            </a:r>
          </a:p>
        </p:txBody>
      </p:sp>
      <p:sp>
        <p:nvSpPr>
          <p:cNvPr id="5" name="TextBox 4">
            <a:extLst>
              <a:ext uri="{FF2B5EF4-FFF2-40B4-BE49-F238E27FC236}">
                <a16:creationId xmlns:a16="http://schemas.microsoft.com/office/drawing/2014/main" id="{DB14532C-9B18-E47B-0D79-B98FF82CA073}"/>
              </a:ext>
            </a:extLst>
          </p:cNvPr>
          <p:cNvSpPr txBox="1"/>
          <p:nvPr userDrawn="1"/>
        </p:nvSpPr>
        <p:spPr>
          <a:xfrm>
            <a:off x="11353800" y="6460123"/>
            <a:ext cx="696024" cy="338554"/>
          </a:xfrm>
          <a:prstGeom prst="rect">
            <a:avLst/>
          </a:prstGeom>
          <a:noFill/>
        </p:spPr>
        <p:txBody>
          <a:bodyPr wrap="none" rtlCol="0">
            <a:spAutoFit/>
          </a:bodyPr>
          <a:lstStyle/>
          <a:p>
            <a:fld id="{9F0F1574-4BA9-0840-BE7F-CBC7CC7B944B}" type="slidenum">
              <a:rPr lang="en-US" sz="1600" b="0" i="0" smtClean="0">
                <a:latin typeface="Gill Sans" panose="020B0502020104020203" pitchFamily="34" charset="-79"/>
                <a:cs typeface="Gill Sans" panose="020B0502020104020203" pitchFamily="34" charset="-79"/>
              </a:rPr>
              <a:t>‹#›</a:t>
            </a:fld>
            <a:r>
              <a:rPr lang="en-US" sz="1600" b="0" i="0" dirty="0">
                <a:latin typeface="Gill Sans" panose="020B0502020104020203" pitchFamily="34" charset="-79"/>
                <a:cs typeface="Gill Sans" panose="020B0502020104020203" pitchFamily="34" charset="-79"/>
              </a:rPr>
              <a:t>/17</a:t>
            </a:r>
          </a:p>
        </p:txBody>
      </p:sp>
    </p:spTree>
    <p:extLst>
      <p:ext uri="{BB962C8B-B14F-4D97-AF65-F5344CB8AC3E}">
        <p14:creationId xmlns:p14="http://schemas.microsoft.com/office/powerpoint/2010/main" val="82700118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lnSpc>
          <a:spcPct val="90000"/>
        </a:lnSpc>
        <a:spcBef>
          <a:spcPct val="0"/>
        </a:spcBef>
        <a:buNone/>
        <a:defRPr sz="3200" b="1" i="0" kern="1200">
          <a:solidFill>
            <a:srgbClr val="5DBB44"/>
          </a:solidFill>
          <a:latin typeface="Gill Sans SemiBold" panose="020B0502020104020203" pitchFamily="34" charset="-79"/>
          <a:ea typeface="+mj-ea"/>
          <a:cs typeface="Gill Sans SemiBold" panose="020B0502020104020203" pitchFamily="34" charset="-79"/>
        </a:defRPr>
      </a:lvl1pPr>
    </p:titleStyle>
    <p:bodyStyle>
      <a:lvl1pPr marL="228600" indent="-228600" algn="l" defTabSz="914400" rtl="0" eaLnBrk="1" latinLnBrk="0" hangingPunct="1">
        <a:lnSpc>
          <a:spcPct val="150000"/>
        </a:lnSpc>
        <a:spcBef>
          <a:spcPts val="0"/>
        </a:spcBef>
        <a:buFont typeface="Arial" panose="020B0604020202020204" pitchFamily="34" charset="0"/>
        <a:buChar char="•"/>
        <a:defRPr sz="2800" b="0" i="0" kern="1200">
          <a:solidFill>
            <a:srgbClr val="005CA9"/>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150000"/>
        </a:lnSpc>
        <a:spcBef>
          <a:spcPts val="0"/>
        </a:spcBef>
        <a:buSzPct val="110000"/>
        <a:buFont typeface="System Font Regular"/>
        <a:buChar char="◦"/>
        <a:defRPr sz="2400" b="0" i="0" kern="1200">
          <a:solidFill>
            <a:schemeClr val="tx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150000"/>
        </a:lnSpc>
        <a:spcBef>
          <a:spcPts val="0"/>
        </a:spcBef>
        <a:buFont typeface="Wingdings" pitchFamily="2" charset="2"/>
        <a:buChar char="§"/>
        <a:defRPr sz="2000" b="0" i="0" kern="1200">
          <a:solidFill>
            <a:schemeClr val="tx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150000"/>
        </a:lnSpc>
        <a:spcBef>
          <a:spcPts val="0"/>
        </a:spcBef>
        <a:buFont typeface="Apple Symbols" panose="02000000000000000000" pitchFamily="2" charset="-79"/>
        <a:buChar char="⎻"/>
        <a:defRPr sz="2000" b="0" i="0" kern="1200">
          <a:solidFill>
            <a:schemeClr val="tx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150000"/>
        </a:lnSpc>
        <a:spcBef>
          <a:spcPts val="0"/>
        </a:spcBef>
        <a:buFont typeface="Menlo Regular" panose="020B0609030804020204" pitchFamily="49" charset="0"/>
        <a:buChar char="▻"/>
        <a:defRPr sz="2000" b="0" i="0" kern="1200">
          <a:solidFill>
            <a:schemeClr val="tx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07CC05-BD4F-6D84-D295-8384DB47344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764" y="6444179"/>
            <a:ext cx="1682126" cy="285514"/>
          </a:xfrm>
          <a:prstGeom prst="rect">
            <a:avLst/>
          </a:prstGeom>
        </p:spPr>
      </p:pic>
      <p:sp>
        <p:nvSpPr>
          <p:cNvPr id="8" name="TextBox 7">
            <a:extLst>
              <a:ext uri="{FF2B5EF4-FFF2-40B4-BE49-F238E27FC236}">
                <a16:creationId xmlns:a16="http://schemas.microsoft.com/office/drawing/2014/main" id="{08512093-F923-9A5B-AE76-346FEDEE48F8}"/>
              </a:ext>
            </a:extLst>
          </p:cNvPr>
          <p:cNvSpPr txBox="1"/>
          <p:nvPr userDrawn="1"/>
        </p:nvSpPr>
        <p:spPr>
          <a:xfrm>
            <a:off x="4386090" y="6450480"/>
            <a:ext cx="3419819" cy="338554"/>
          </a:xfrm>
          <a:prstGeom prst="rect">
            <a:avLst/>
          </a:prstGeom>
          <a:noFill/>
        </p:spPr>
        <p:txBody>
          <a:bodyPr wrap="square" rtlCol="0" anchor="ctr">
            <a:spAutoFit/>
          </a:bodyPr>
          <a:lstStyle/>
          <a:p>
            <a:pPr algn="ctr"/>
            <a:r>
              <a:rPr lang="en-US" sz="1600" b="0" i="0" dirty="0">
                <a:latin typeface="Gill Sans" panose="020B0502020104020203" pitchFamily="34" charset="-79"/>
                <a:cs typeface="Gill Sans" panose="020B0502020104020203" pitchFamily="34" charset="-79"/>
              </a:rPr>
              <a:t>Boulder, Colorado USA | </a:t>
            </a:r>
            <a:r>
              <a:rPr lang="en-US" sz="1600" b="0" i="0" dirty="0" err="1">
                <a:latin typeface="Gill Sans" panose="020B0502020104020203" pitchFamily="34" charset="-79"/>
                <a:cs typeface="Gill Sans" panose="020B0502020104020203" pitchFamily="34" charset="-79"/>
              </a:rPr>
              <a:t>radiasoft.net</a:t>
            </a:r>
            <a:endParaRPr lang="en-US" sz="1600" b="0" i="0" dirty="0">
              <a:latin typeface="Gill Sans" panose="020B0502020104020203" pitchFamily="34" charset="-79"/>
              <a:cs typeface="Gill Sans" panose="020B0502020104020203" pitchFamily="34" charset="-79"/>
            </a:endParaRPr>
          </a:p>
        </p:txBody>
      </p:sp>
      <p:sp>
        <p:nvSpPr>
          <p:cNvPr id="9" name="TextBox 8">
            <a:extLst>
              <a:ext uri="{FF2B5EF4-FFF2-40B4-BE49-F238E27FC236}">
                <a16:creationId xmlns:a16="http://schemas.microsoft.com/office/drawing/2014/main" id="{5BDDE5A6-2C90-061D-A11C-0231F371D822}"/>
              </a:ext>
            </a:extLst>
          </p:cNvPr>
          <p:cNvSpPr txBox="1"/>
          <p:nvPr userDrawn="1"/>
        </p:nvSpPr>
        <p:spPr>
          <a:xfrm>
            <a:off x="4386090" y="4363644"/>
            <a:ext cx="3419819" cy="1344279"/>
          </a:xfrm>
          <a:prstGeom prst="rect">
            <a:avLst/>
          </a:prstGeom>
          <a:noFill/>
        </p:spPr>
        <p:txBody>
          <a:bodyPr wrap="square" rtlCol="0" anchor="ctr">
            <a:spAutoFit/>
          </a:bodyPr>
          <a:lstStyle/>
          <a:p>
            <a:pPr algn="ctr">
              <a:lnSpc>
                <a:spcPct val="150000"/>
              </a:lnSpc>
            </a:pPr>
            <a:r>
              <a:rPr lang="en-US" sz="2400" b="1" i="0" dirty="0">
                <a:solidFill>
                  <a:srgbClr val="5DBB44"/>
                </a:solidFill>
                <a:latin typeface="Gill Sans SemiBold" panose="020B0502020104020203" pitchFamily="34" charset="-79"/>
                <a:cs typeface="Gill Sans SemiBold" panose="020B0502020104020203" pitchFamily="34" charset="-79"/>
              </a:rPr>
              <a:t>ICFA ML 2024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i="1" dirty="0" err="1">
                <a:solidFill>
                  <a:srgbClr val="005CA9"/>
                </a:solidFill>
                <a:latin typeface="Gill Sans SemiBold" panose="020B0502020104020203" pitchFamily="34" charset="-79"/>
                <a:cs typeface="Gill Sans SemiBold" panose="020B0502020104020203" pitchFamily="34" charset="-79"/>
              </a:rPr>
              <a:t>Gyeongju</a:t>
            </a:r>
            <a:r>
              <a:rPr lang="en-US" sz="1600" b="1" i="1" dirty="0">
                <a:solidFill>
                  <a:srgbClr val="005CA9"/>
                </a:solidFill>
                <a:latin typeface="Gill Sans SemiBold" panose="020B0502020104020203" pitchFamily="34" charset="-79"/>
                <a:cs typeface="Gill Sans SemiBold" panose="020B0502020104020203" pitchFamily="34" charset="-79"/>
              </a:rPr>
              <a:t>, South Korea</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b="1" i="1" dirty="0">
                <a:solidFill>
                  <a:srgbClr val="005CA9"/>
                </a:solidFill>
                <a:latin typeface="Gill Sans SemiBold" panose="020B0502020104020203" pitchFamily="34" charset="-79"/>
                <a:cs typeface="Gill Sans SemiBold" panose="020B0502020104020203" pitchFamily="34" charset="-79"/>
              </a:rPr>
              <a:t>March 8, 2024</a:t>
            </a:r>
          </a:p>
        </p:txBody>
      </p:sp>
      <p:pic>
        <p:nvPicPr>
          <p:cNvPr id="2" name="Google Shape;66;p1">
            <a:extLst>
              <a:ext uri="{FF2B5EF4-FFF2-40B4-BE49-F238E27FC236}">
                <a16:creationId xmlns:a16="http://schemas.microsoft.com/office/drawing/2014/main" id="{58C156EE-6680-5CAD-1E8D-AEBAD5FB37FA}"/>
              </a:ext>
            </a:extLst>
          </p:cNvPr>
          <p:cNvPicPr preferRelativeResize="0"/>
          <p:nvPr userDrawn="1"/>
        </p:nvPicPr>
        <p:blipFill>
          <a:blip r:embed="rId4">
            <a:alphaModFix/>
          </a:blip>
          <a:stretch>
            <a:fillRect/>
          </a:stretch>
        </p:blipFill>
        <p:spPr>
          <a:xfrm>
            <a:off x="9404973" y="6486407"/>
            <a:ext cx="1600200" cy="266700"/>
          </a:xfrm>
          <a:prstGeom prst="rect">
            <a:avLst/>
          </a:prstGeom>
          <a:noFill/>
          <a:ln>
            <a:noFill/>
          </a:ln>
        </p:spPr>
      </p:pic>
      <p:pic>
        <p:nvPicPr>
          <p:cNvPr id="4" name="Picture 3" descr="A red and white logo&#10;&#10;Description automatically generated">
            <a:extLst>
              <a:ext uri="{FF2B5EF4-FFF2-40B4-BE49-F238E27FC236}">
                <a16:creationId xmlns:a16="http://schemas.microsoft.com/office/drawing/2014/main" id="{CAE079E8-68A9-93AC-0A86-4AC26065D75D}"/>
              </a:ext>
            </a:extLst>
          </p:cNvPr>
          <p:cNvPicPr>
            <a:picLocks noChangeAspect="1"/>
          </p:cNvPicPr>
          <p:nvPr userDrawn="1"/>
        </p:nvPicPr>
        <p:blipFill>
          <a:blip r:embed="rId5"/>
          <a:stretch>
            <a:fillRect/>
          </a:stretch>
        </p:blipFill>
        <p:spPr>
          <a:xfrm>
            <a:off x="2396322" y="6482597"/>
            <a:ext cx="1662299" cy="274320"/>
          </a:xfrm>
          <a:prstGeom prst="rect">
            <a:avLst/>
          </a:prstGeom>
        </p:spPr>
      </p:pic>
    </p:spTree>
    <p:extLst>
      <p:ext uri="{BB962C8B-B14F-4D97-AF65-F5344CB8AC3E}">
        <p14:creationId xmlns:p14="http://schemas.microsoft.com/office/powerpoint/2010/main" val="27910365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1A36-37F8-39DC-68A1-D0073C267D8A}"/>
              </a:ext>
            </a:extLst>
          </p:cNvPr>
          <p:cNvSpPr>
            <a:spLocks noGrp="1"/>
          </p:cNvSpPr>
          <p:nvPr>
            <p:ph type="ctrTitle"/>
          </p:nvPr>
        </p:nvSpPr>
        <p:spPr/>
        <p:txBody>
          <a:bodyPr>
            <a:noAutofit/>
          </a:bodyPr>
          <a:lstStyle/>
          <a:p>
            <a:r>
              <a:rPr lang="en-US" sz="4000" dirty="0"/>
              <a:t>ML Methods for Noise Reduction in Industrial LLRF Systems</a:t>
            </a:r>
          </a:p>
        </p:txBody>
      </p:sp>
      <p:sp>
        <p:nvSpPr>
          <p:cNvPr id="3" name="Subtitle 2">
            <a:extLst>
              <a:ext uri="{FF2B5EF4-FFF2-40B4-BE49-F238E27FC236}">
                <a16:creationId xmlns:a16="http://schemas.microsoft.com/office/drawing/2014/main" id="{11039BD4-486C-4ECE-89A5-259CDF4A8713}"/>
              </a:ext>
            </a:extLst>
          </p:cNvPr>
          <p:cNvSpPr>
            <a:spLocks noGrp="1"/>
          </p:cNvSpPr>
          <p:nvPr>
            <p:ph type="subTitle" idx="1"/>
          </p:nvPr>
        </p:nvSpPr>
        <p:spPr/>
        <p:txBody>
          <a:bodyPr/>
          <a:lstStyle/>
          <a:p>
            <a:r>
              <a:rPr lang="en-US" dirty="0"/>
              <a:t>M. Henderson, J. Edelen, J. Einstein-Curtis, C. Hall (RadiaSoft LLC)</a:t>
            </a:r>
            <a:br>
              <a:rPr lang="en-US" dirty="0"/>
            </a:br>
            <a:r>
              <a:rPr lang="en-US" dirty="0"/>
              <a:t>J. Diaz Cruz, A. Edelen (SLAC)</a:t>
            </a:r>
          </a:p>
        </p:txBody>
      </p:sp>
      <p:sp>
        <p:nvSpPr>
          <p:cNvPr id="4" name="TextBox 3">
            <a:extLst>
              <a:ext uri="{FF2B5EF4-FFF2-40B4-BE49-F238E27FC236}">
                <a16:creationId xmlns:a16="http://schemas.microsoft.com/office/drawing/2014/main" id="{E442155C-7ADB-DAF1-9F17-21A54DADB30A}"/>
              </a:ext>
            </a:extLst>
          </p:cNvPr>
          <p:cNvSpPr txBox="1"/>
          <p:nvPr/>
        </p:nvSpPr>
        <p:spPr>
          <a:xfrm>
            <a:off x="7638584" y="0"/>
            <a:ext cx="4553416" cy="430887"/>
          </a:xfrm>
          <a:prstGeom prst="rect">
            <a:avLst/>
          </a:prstGeom>
          <a:noFill/>
        </p:spPr>
        <p:txBody>
          <a:bodyPr wrap="square" rtlCol="0">
            <a:spAutoFit/>
          </a:bodyPr>
          <a:lstStyle/>
          <a:p>
            <a:pPr marL="0" marR="0" lvl="0" indent="0" algn="r" rtl="0">
              <a:spcBef>
                <a:spcPts val="0"/>
              </a:spcBef>
              <a:spcAft>
                <a:spcPts val="0"/>
              </a:spcAft>
              <a:buNone/>
            </a:pPr>
            <a:r>
              <a:rPr lang="en-US" sz="1050" b="0" i="1" u="none" strike="noStrike" cap="none" dirty="0">
                <a:latin typeface="Gill Sans"/>
                <a:ea typeface="Gill Sans"/>
                <a:cs typeface="Gill Sans"/>
                <a:sym typeface="Gill Sans"/>
              </a:rPr>
              <a:t>This material is based upon work supported by the U.S. Department of Energy, Office of Science, Office of </a:t>
            </a:r>
            <a:r>
              <a:rPr lang="en-US" sz="1050" i="1" dirty="0">
                <a:latin typeface="Gill Sans"/>
                <a:ea typeface="Gill Sans"/>
                <a:cs typeface="Gill Sans"/>
                <a:sym typeface="Gill Sans"/>
              </a:rPr>
              <a:t>Accelerator R&amp;D and Production award number DE-SC0023641</a:t>
            </a:r>
            <a:endParaRPr lang="en-US" sz="1050" b="1" i="1" u="none" strike="noStrike" cap="none" dirty="0">
              <a:latin typeface="Gill Sans"/>
              <a:ea typeface="Gill Sans"/>
              <a:cs typeface="Gill Sans"/>
              <a:sym typeface="Gill Sans"/>
            </a:endParaRPr>
          </a:p>
        </p:txBody>
      </p:sp>
    </p:spTree>
    <p:extLst>
      <p:ext uri="{BB962C8B-B14F-4D97-AF65-F5344CB8AC3E}">
        <p14:creationId xmlns:p14="http://schemas.microsoft.com/office/powerpoint/2010/main" val="87342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Convolutional Autoencoders</a:t>
            </a:r>
          </a:p>
        </p:txBody>
      </p:sp>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a:xfrm>
            <a:off x="838200" y="1145753"/>
            <a:ext cx="8115106" cy="5031209"/>
          </a:xfrm>
        </p:spPr>
        <p:txBody>
          <a:bodyPr/>
          <a:lstStyle/>
          <a:p>
            <a:r>
              <a:rPr lang="en-US" sz="2400" dirty="0"/>
              <a:t>Convolutions condense 1D sequences into latent vectors</a:t>
            </a:r>
          </a:p>
          <a:p>
            <a:pPr lvl="1"/>
            <a:r>
              <a:rPr lang="en-US" sz="2000" dirty="0"/>
              <a:t>Filters learn translation-invariant features (similar to </a:t>
            </a:r>
            <a:r>
              <a:rPr lang="en-US" sz="2000" dirty="0" err="1"/>
              <a:t>UNet</a:t>
            </a:r>
            <a:r>
              <a:rPr lang="en-US" sz="2000" dirty="0"/>
              <a:t>)</a:t>
            </a:r>
          </a:p>
          <a:p>
            <a:pPr lvl="1"/>
            <a:r>
              <a:rPr lang="en-US" sz="2000" dirty="0"/>
              <a:t>Pooling layers for down-sampling</a:t>
            </a:r>
          </a:p>
          <a:p>
            <a:pPr lvl="1"/>
            <a:r>
              <a:rPr lang="en-US" sz="2000" dirty="0"/>
              <a:t>Transpose convolutions for up-sampling</a:t>
            </a:r>
          </a:p>
          <a:p>
            <a:r>
              <a:rPr lang="en-US" sz="2400" dirty="0"/>
              <a:t>Parameterized architecture</a:t>
            </a:r>
          </a:p>
          <a:p>
            <a:pPr lvl="1"/>
            <a:r>
              <a:rPr lang="en-US" sz="2000" dirty="0"/>
              <a:t>Latent dimension</a:t>
            </a:r>
          </a:p>
          <a:p>
            <a:pPr lvl="1"/>
            <a:r>
              <a:rPr lang="en-US" sz="2000" dirty="0"/>
              <a:t>Number of filters per convolution</a:t>
            </a:r>
          </a:p>
          <a:p>
            <a:pPr lvl="1"/>
            <a:r>
              <a:rPr lang="en-US" sz="2000" dirty="0"/>
              <a:t>Convolutional kernel sizes</a:t>
            </a:r>
          </a:p>
        </p:txBody>
      </p:sp>
      <p:grpSp>
        <p:nvGrpSpPr>
          <p:cNvPr id="93" name="Group 92">
            <a:extLst>
              <a:ext uri="{FF2B5EF4-FFF2-40B4-BE49-F238E27FC236}">
                <a16:creationId xmlns:a16="http://schemas.microsoft.com/office/drawing/2014/main" id="{8CF7A740-DA38-C13C-5332-1222C617415A}"/>
              </a:ext>
            </a:extLst>
          </p:cNvPr>
          <p:cNvGrpSpPr>
            <a:grpSpLocks noChangeAspect="1"/>
          </p:cNvGrpSpPr>
          <p:nvPr/>
        </p:nvGrpSpPr>
        <p:grpSpPr>
          <a:xfrm>
            <a:off x="5493055" y="2691628"/>
            <a:ext cx="6698945" cy="3291840"/>
            <a:chOff x="5971850" y="2892528"/>
            <a:chExt cx="6035040" cy="2965599"/>
          </a:xfrm>
        </p:grpSpPr>
        <p:sp>
          <p:nvSpPr>
            <p:cNvPr id="5" name="TextBox 4">
              <a:extLst>
                <a:ext uri="{FF2B5EF4-FFF2-40B4-BE49-F238E27FC236}">
                  <a16:creationId xmlns:a16="http://schemas.microsoft.com/office/drawing/2014/main" id="{C9FEEE11-2CF7-B2A2-94E3-2CFFD603D894}"/>
                </a:ext>
              </a:extLst>
            </p:cNvPr>
            <p:cNvSpPr txBox="1"/>
            <p:nvPr/>
          </p:nvSpPr>
          <p:spPr>
            <a:xfrm>
              <a:off x="5971850" y="5312018"/>
              <a:ext cx="2283746" cy="502607"/>
            </a:xfrm>
            <a:prstGeom prst="rect">
              <a:avLst/>
            </a:prstGeom>
            <a:noFill/>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C42F1A">
                      <a:lumMod val="75000"/>
                    </a:srgbClr>
                  </a:solidFill>
                  <a:effectLst/>
                  <a:uLnTx/>
                  <a:uFillTx/>
                  <a:latin typeface="Gill Sans" panose="020B0502020104020203" pitchFamily="34" charset="-79"/>
                  <a:cs typeface="Gill Sans" panose="020B0502020104020203" pitchFamily="34" charset="-79"/>
                  <a:sym typeface="Arial"/>
                </a:rPr>
                <a:t>Contraction</a:t>
              </a:r>
              <a:endParaRPr kumimoji="0" lang="en-US" sz="1100" b="1" i="0" u="none" strike="noStrike" kern="0" cap="none" spc="0" normalizeH="0" baseline="0" noProof="0" dirty="0">
                <a:ln>
                  <a:noFill/>
                </a:ln>
                <a:solidFill>
                  <a:srgbClr val="C42F1A">
                    <a:lumMod val="75000"/>
                  </a:srgbClr>
                </a:solidFill>
                <a:effectLst/>
                <a:uLnTx/>
                <a:uFillTx/>
                <a:latin typeface="Gill Sans" panose="020B0502020104020203" pitchFamily="34" charset="-79"/>
                <a:ea typeface="Cambria Math" panose="02040503050406030204" pitchFamily="18" charset="0"/>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C42F1A">
                      <a:lumMod val="75000"/>
                    </a:srgbClr>
                  </a:solidFill>
                  <a:effectLst/>
                  <a:uLnTx/>
                  <a:uFillTx/>
                  <a:latin typeface="Gill Sans" panose="020B0502020104020203" pitchFamily="34" charset="-79"/>
                  <a:cs typeface="Gill Sans" panose="020B0502020104020203" pitchFamily="34" charset="-79"/>
                  <a:sym typeface="Arial"/>
                </a:rPr>
                <a:t>Extract features from sequence</a:t>
              </a:r>
            </a:p>
          </p:txBody>
        </p:sp>
        <p:sp>
          <p:nvSpPr>
            <p:cNvPr id="6" name="Rectangle 5">
              <a:extLst>
                <a:ext uri="{FF2B5EF4-FFF2-40B4-BE49-F238E27FC236}">
                  <a16:creationId xmlns:a16="http://schemas.microsoft.com/office/drawing/2014/main" id="{3616F969-30B0-FC2A-25B9-C3DD78080788}"/>
                </a:ext>
              </a:extLst>
            </p:cNvPr>
            <p:cNvSpPr>
              <a:spLocks/>
            </p:cNvSpPr>
            <p:nvPr/>
          </p:nvSpPr>
          <p:spPr>
            <a:xfrm>
              <a:off x="8341237" y="5108964"/>
              <a:ext cx="187148" cy="174323"/>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7" name="TextBox 6">
              <a:extLst>
                <a:ext uri="{FF2B5EF4-FFF2-40B4-BE49-F238E27FC236}">
                  <a16:creationId xmlns:a16="http://schemas.microsoft.com/office/drawing/2014/main" id="{2D4092B4-C250-9946-5A59-49098B6164CD}"/>
                </a:ext>
              </a:extLst>
            </p:cNvPr>
            <p:cNvSpPr txBox="1"/>
            <p:nvPr/>
          </p:nvSpPr>
          <p:spPr>
            <a:xfrm>
              <a:off x="9723144" y="5312018"/>
              <a:ext cx="2283746" cy="502607"/>
            </a:xfrm>
            <a:prstGeom prst="rect">
              <a:avLst/>
            </a:prstGeom>
            <a:noFill/>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25BA8"/>
                  </a:solidFill>
                  <a:effectLst/>
                  <a:uLnTx/>
                  <a:uFillTx/>
                  <a:latin typeface="Gill Sans" panose="020B0502020104020203" pitchFamily="34" charset="-79"/>
                  <a:cs typeface="Gill Sans" panose="020B0502020104020203" pitchFamily="34" charset="-79"/>
                  <a:sym typeface="Arial"/>
                </a:rPr>
                <a:t>Expansion</a:t>
              </a: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25BA8"/>
                  </a:solidFill>
                  <a:effectLst/>
                  <a:uLnTx/>
                  <a:uFillTx/>
                  <a:latin typeface="Gill Sans" panose="020B0502020104020203" pitchFamily="34" charset="-79"/>
                  <a:cs typeface="Gill Sans" panose="020B0502020104020203" pitchFamily="34" charset="-79"/>
                  <a:sym typeface="Arial"/>
                </a:rPr>
                <a:t>Expand features</a:t>
              </a:r>
              <a:r>
                <a:rPr lang="en-US" sz="1000" kern="0" dirty="0">
                  <a:solidFill>
                    <a:srgbClr val="025BA8"/>
                  </a:solidFill>
                  <a:latin typeface="Gill Sans" panose="020B0502020104020203" pitchFamily="34" charset="-79"/>
                  <a:cs typeface="Gill Sans" panose="020B0502020104020203" pitchFamily="34" charset="-79"/>
                  <a:sym typeface="Arial"/>
                </a:rPr>
                <a:t> into sequence</a:t>
              </a:r>
              <a:endParaRPr kumimoji="0" lang="en-US" sz="1000" b="0" i="0" u="none" strike="noStrike" kern="0" cap="none" spc="0" normalizeH="0" baseline="0" noProof="0" dirty="0">
                <a:ln>
                  <a:noFill/>
                </a:ln>
                <a:solidFill>
                  <a:srgbClr val="025BA8"/>
                </a:solidFill>
                <a:effectLst/>
                <a:uLnTx/>
                <a:uFillTx/>
                <a:latin typeface="Gill Sans" panose="020B0502020104020203" pitchFamily="34" charset="-79"/>
                <a:cs typeface="Gill Sans" panose="020B0502020104020203" pitchFamily="34" charset="-79"/>
                <a:sym typeface="Arial"/>
              </a:endParaRPr>
            </a:p>
          </p:txBody>
        </p:sp>
        <p:sp>
          <p:nvSpPr>
            <p:cNvPr id="8" name="TextBox 7">
              <a:extLst>
                <a:ext uri="{FF2B5EF4-FFF2-40B4-BE49-F238E27FC236}">
                  <a16:creationId xmlns:a16="http://schemas.microsoft.com/office/drawing/2014/main" id="{F5C29364-3173-5A0F-5AAC-6552BBC164B7}"/>
                </a:ext>
              </a:extLst>
            </p:cNvPr>
            <p:cNvSpPr txBox="1"/>
            <p:nvPr/>
          </p:nvSpPr>
          <p:spPr>
            <a:xfrm>
              <a:off x="7985750" y="5619153"/>
              <a:ext cx="1850786" cy="2389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ysClr val="windowText" lastClr="000000"/>
                  </a:solidFill>
                  <a:effectLst/>
                  <a:uLnTx/>
                  <a:uFillTx/>
                  <a:latin typeface="Gill Sans" panose="020B0502020104020203" pitchFamily="34" charset="-79"/>
                  <a:cs typeface="Gill Sans" panose="020B0502020104020203" pitchFamily="34" charset="-79"/>
                  <a:sym typeface="Arial"/>
                </a:rPr>
                <a:t>Dense Layers</a:t>
              </a:r>
            </a:p>
          </p:txBody>
        </p:sp>
        <p:sp>
          <p:nvSpPr>
            <p:cNvPr id="9" name="TextBox 8">
              <a:extLst>
                <a:ext uri="{FF2B5EF4-FFF2-40B4-BE49-F238E27FC236}">
                  <a16:creationId xmlns:a16="http://schemas.microsoft.com/office/drawing/2014/main" id="{F9FD31F0-9176-DC7E-23CD-CBDFE58320E9}"/>
                </a:ext>
              </a:extLst>
            </p:cNvPr>
            <p:cNvSpPr txBox="1"/>
            <p:nvPr/>
          </p:nvSpPr>
          <p:spPr>
            <a:xfrm>
              <a:off x="8328858" y="2899183"/>
              <a:ext cx="1152144" cy="224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Gill Sans" panose="020B0502020104020203" pitchFamily="34" charset="-79"/>
                  <a:cs typeface="Gill Sans" panose="020B0502020104020203" pitchFamily="34" charset="-79"/>
                  <a:sym typeface="Arial"/>
                </a:rPr>
                <a:t>1D Convolutions</a:t>
              </a:r>
            </a:p>
          </p:txBody>
        </p:sp>
        <p:sp>
          <p:nvSpPr>
            <p:cNvPr id="10" name="TextBox 9">
              <a:extLst>
                <a:ext uri="{FF2B5EF4-FFF2-40B4-BE49-F238E27FC236}">
                  <a16:creationId xmlns:a16="http://schemas.microsoft.com/office/drawing/2014/main" id="{5FC721F6-A1CD-9D27-0C9E-A8EA265552C6}"/>
                </a:ext>
              </a:extLst>
            </p:cNvPr>
            <p:cNvSpPr txBox="1"/>
            <p:nvPr/>
          </p:nvSpPr>
          <p:spPr>
            <a:xfrm>
              <a:off x="6096326" y="4618070"/>
              <a:ext cx="1462778" cy="224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Gill Sans" panose="020B0502020104020203" pitchFamily="34" charset="-79"/>
                  <a:cs typeface="Gill Sans" panose="020B0502020104020203" pitchFamily="34" charset="-79"/>
                  <a:sym typeface="Arial"/>
                </a:rPr>
                <a:t>Max Pooling</a:t>
              </a:r>
            </a:p>
          </p:txBody>
        </p:sp>
        <p:sp>
          <p:nvSpPr>
            <p:cNvPr id="11" name="TextBox 10">
              <a:extLst>
                <a:ext uri="{FF2B5EF4-FFF2-40B4-BE49-F238E27FC236}">
                  <a16:creationId xmlns:a16="http://schemas.microsoft.com/office/drawing/2014/main" id="{9C00B23C-812F-BD50-BD3E-8CC69131BA40}"/>
                </a:ext>
              </a:extLst>
            </p:cNvPr>
            <p:cNvSpPr txBox="1"/>
            <p:nvPr/>
          </p:nvSpPr>
          <p:spPr>
            <a:xfrm rot="16200000">
              <a:off x="6019438" y="3347192"/>
              <a:ext cx="927195" cy="22491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Gill Sans" panose="020B0502020104020203" pitchFamily="34" charset="-79"/>
                  <a:cs typeface="Gill Sans" panose="020B0502020104020203" pitchFamily="34" charset="-79"/>
                  <a:sym typeface="Arial"/>
                </a:rPr>
                <a:t>Noisy Sequence</a:t>
              </a:r>
            </a:p>
          </p:txBody>
        </p:sp>
        <p:sp>
          <p:nvSpPr>
            <p:cNvPr id="12" name="Rectangle 11">
              <a:extLst>
                <a:ext uri="{FF2B5EF4-FFF2-40B4-BE49-F238E27FC236}">
                  <a16:creationId xmlns:a16="http://schemas.microsoft.com/office/drawing/2014/main" id="{3C5F3B45-2240-FBA1-822B-004353E1A0C1}"/>
                </a:ext>
              </a:extLst>
            </p:cNvPr>
            <p:cNvSpPr>
              <a:spLocks/>
            </p:cNvSpPr>
            <p:nvPr/>
          </p:nvSpPr>
          <p:spPr>
            <a:xfrm>
              <a:off x="6629672" y="3086794"/>
              <a:ext cx="57092" cy="709948"/>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13" name="Rectangle 12">
              <a:extLst>
                <a:ext uri="{FF2B5EF4-FFF2-40B4-BE49-F238E27FC236}">
                  <a16:creationId xmlns:a16="http://schemas.microsoft.com/office/drawing/2014/main" id="{4C299D60-3A01-5866-D02A-AEADE5FB53EB}"/>
                </a:ext>
              </a:extLst>
            </p:cNvPr>
            <p:cNvSpPr>
              <a:spLocks/>
            </p:cNvSpPr>
            <p:nvPr/>
          </p:nvSpPr>
          <p:spPr>
            <a:xfrm>
              <a:off x="6784895" y="3086794"/>
              <a:ext cx="85640" cy="709948"/>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14" name="Rectangle 13">
              <a:extLst>
                <a:ext uri="{FF2B5EF4-FFF2-40B4-BE49-F238E27FC236}">
                  <a16:creationId xmlns:a16="http://schemas.microsoft.com/office/drawing/2014/main" id="{A5D88873-F634-DBDB-C479-721D1FFFFF25}"/>
                </a:ext>
              </a:extLst>
            </p:cNvPr>
            <p:cNvSpPr>
              <a:spLocks/>
            </p:cNvSpPr>
            <p:nvPr/>
          </p:nvSpPr>
          <p:spPr>
            <a:xfrm>
              <a:off x="6968667" y="3086794"/>
              <a:ext cx="85640" cy="709948"/>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15" name="Bent-Up Arrow 14">
              <a:extLst>
                <a:ext uri="{FF2B5EF4-FFF2-40B4-BE49-F238E27FC236}">
                  <a16:creationId xmlns:a16="http://schemas.microsoft.com/office/drawing/2014/main" id="{DE4EB762-5646-1250-5199-C23B53CC81A8}"/>
                </a:ext>
              </a:extLst>
            </p:cNvPr>
            <p:cNvSpPr>
              <a:spLocks noChangeAspect="1"/>
            </p:cNvSpPr>
            <p:nvPr/>
          </p:nvSpPr>
          <p:spPr>
            <a:xfrm rot="5400000">
              <a:off x="6637765" y="4047979"/>
              <a:ext cx="382280" cy="399655"/>
            </a:xfrm>
            <a:prstGeom prst="bentUpArrow">
              <a:avLst/>
            </a:prstGeom>
            <a:solidFill>
              <a:srgbClr val="C42F1A">
                <a:lumMod val="20000"/>
                <a:lumOff val="80000"/>
              </a:srgbClr>
            </a:solidFill>
            <a:ln w="25400" cap="flat" cmpd="sng" algn="ctr">
              <a:solidFill>
                <a:srgbClr val="C42F1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16" name="Rectangle 15">
              <a:extLst>
                <a:ext uri="{FF2B5EF4-FFF2-40B4-BE49-F238E27FC236}">
                  <a16:creationId xmlns:a16="http://schemas.microsoft.com/office/drawing/2014/main" id="{DC267238-E57A-4FB9-8E08-D211A3C6E1FB}"/>
                </a:ext>
              </a:extLst>
            </p:cNvPr>
            <p:cNvSpPr>
              <a:spLocks/>
            </p:cNvSpPr>
            <p:nvPr/>
          </p:nvSpPr>
          <p:spPr>
            <a:xfrm>
              <a:off x="7496526" y="4049840"/>
              <a:ext cx="171281" cy="546114"/>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17" name="Rectangle 16">
              <a:extLst>
                <a:ext uri="{FF2B5EF4-FFF2-40B4-BE49-F238E27FC236}">
                  <a16:creationId xmlns:a16="http://schemas.microsoft.com/office/drawing/2014/main" id="{E576710A-2D43-6496-5ADD-E7C0BF7D98FD}"/>
                </a:ext>
              </a:extLst>
            </p:cNvPr>
            <p:cNvSpPr>
              <a:spLocks/>
            </p:cNvSpPr>
            <p:nvPr/>
          </p:nvSpPr>
          <p:spPr>
            <a:xfrm>
              <a:off x="7765939" y="4049840"/>
              <a:ext cx="171281" cy="546114"/>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cxnSp>
          <p:nvCxnSpPr>
            <p:cNvPr id="18" name="Straight Connector 17">
              <a:extLst>
                <a:ext uri="{FF2B5EF4-FFF2-40B4-BE49-F238E27FC236}">
                  <a16:creationId xmlns:a16="http://schemas.microsoft.com/office/drawing/2014/main" id="{15F038F3-9EDE-0043-663F-4CC92AE09856}"/>
                </a:ext>
              </a:extLst>
            </p:cNvPr>
            <p:cNvCxnSpPr>
              <a:stCxn id="12" idx="3"/>
              <a:endCxn id="13" idx="1"/>
            </p:cNvCxnSpPr>
            <p:nvPr/>
          </p:nvCxnSpPr>
          <p:spPr>
            <a:xfrm>
              <a:off x="6686764" y="3441767"/>
              <a:ext cx="98131" cy="0"/>
            </a:xfrm>
            <a:prstGeom prst="line">
              <a:avLst/>
            </a:prstGeom>
            <a:noFill/>
            <a:ln w="38100" cap="flat" cmpd="sng" algn="ctr">
              <a:solidFill>
                <a:srgbClr val="000000"/>
              </a:solidFill>
              <a:prstDash val="solid"/>
            </a:ln>
            <a:effectLst/>
          </p:spPr>
        </p:cxnSp>
        <p:cxnSp>
          <p:nvCxnSpPr>
            <p:cNvPr id="19" name="Straight Connector 18">
              <a:extLst>
                <a:ext uri="{FF2B5EF4-FFF2-40B4-BE49-F238E27FC236}">
                  <a16:creationId xmlns:a16="http://schemas.microsoft.com/office/drawing/2014/main" id="{A7183FE4-0B75-BCFF-0F37-B87E86316629}"/>
                </a:ext>
              </a:extLst>
            </p:cNvPr>
            <p:cNvCxnSpPr>
              <a:cxnSpLocks/>
              <a:stCxn id="13" idx="3"/>
              <a:endCxn id="14" idx="1"/>
            </p:cNvCxnSpPr>
            <p:nvPr/>
          </p:nvCxnSpPr>
          <p:spPr>
            <a:xfrm>
              <a:off x="6870536" y="3441767"/>
              <a:ext cx="98131" cy="0"/>
            </a:xfrm>
            <a:prstGeom prst="line">
              <a:avLst/>
            </a:prstGeom>
            <a:noFill/>
            <a:ln w="38100" cap="flat" cmpd="sng" algn="ctr">
              <a:solidFill>
                <a:srgbClr val="000000"/>
              </a:solidFill>
              <a:prstDash val="solid"/>
            </a:ln>
            <a:effectLst/>
          </p:spPr>
        </p:cxnSp>
        <p:sp>
          <p:nvSpPr>
            <p:cNvPr id="20" name="Rectangle 19">
              <a:extLst>
                <a:ext uri="{FF2B5EF4-FFF2-40B4-BE49-F238E27FC236}">
                  <a16:creationId xmlns:a16="http://schemas.microsoft.com/office/drawing/2014/main" id="{BE4E1AA4-8D8D-894E-F49F-81CA3ECB999C}"/>
                </a:ext>
              </a:extLst>
            </p:cNvPr>
            <p:cNvSpPr>
              <a:spLocks/>
            </p:cNvSpPr>
            <p:nvPr/>
          </p:nvSpPr>
          <p:spPr>
            <a:xfrm>
              <a:off x="7312755" y="4049840"/>
              <a:ext cx="85640" cy="546114"/>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21" name="Bent-Up Arrow 20">
              <a:extLst>
                <a:ext uri="{FF2B5EF4-FFF2-40B4-BE49-F238E27FC236}">
                  <a16:creationId xmlns:a16="http://schemas.microsoft.com/office/drawing/2014/main" id="{D614D6FC-043A-42D9-9FDF-5ADEBD8F0390}"/>
                </a:ext>
              </a:extLst>
            </p:cNvPr>
            <p:cNvSpPr>
              <a:spLocks noChangeAspect="1"/>
            </p:cNvSpPr>
            <p:nvPr/>
          </p:nvSpPr>
          <p:spPr>
            <a:xfrm rot="5400000">
              <a:off x="7838857" y="4863544"/>
              <a:ext cx="382280" cy="399655"/>
            </a:xfrm>
            <a:prstGeom prst="bentUpArrow">
              <a:avLst/>
            </a:prstGeom>
            <a:solidFill>
              <a:srgbClr val="C42F1A">
                <a:lumMod val="20000"/>
                <a:lumOff val="80000"/>
              </a:srgbClr>
            </a:solidFill>
            <a:ln w="25400" cap="flat" cmpd="sng" algn="ctr">
              <a:solidFill>
                <a:srgbClr val="C42F1A">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cxnSp>
          <p:nvCxnSpPr>
            <p:cNvPr id="22" name="Straight Connector 21">
              <a:extLst>
                <a:ext uri="{FF2B5EF4-FFF2-40B4-BE49-F238E27FC236}">
                  <a16:creationId xmlns:a16="http://schemas.microsoft.com/office/drawing/2014/main" id="{F059DE55-256D-761E-3375-2D77C81115FB}"/>
                </a:ext>
              </a:extLst>
            </p:cNvPr>
            <p:cNvCxnSpPr>
              <a:cxnSpLocks/>
              <a:stCxn id="16" idx="1"/>
              <a:endCxn id="20" idx="3"/>
            </p:cNvCxnSpPr>
            <p:nvPr/>
          </p:nvCxnSpPr>
          <p:spPr>
            <a:xfrm flipH="1">
              <a:off x="7398395" y="4322897"/>
              <a:ext cx="98131" cy="0"/>
            </a:xfrm>
            <a:prstGeom prst="line">
              <a:avLst/>
            </a:prstGeom>
            <a:noFill/>
            <a:ln w="38100" cap="flat" cmpd="sng" algn="ctr">
              <a:solidFill>
                <a:srgbClr val="000000"/>
              </a:solidFill>
              <a:prstDash val="solid"/>
            </a:ln>
            <a:effectLst/>
          </p:spPr>
        </p:cxnSp>
        <p:cxnSp>
          <p:nvCxnSpPr>
            <p:cNvPr id="23" name="Straight Connector 22">
              <a:extLst>
                <a:ext uri="{FF2B5EF4-FFF2-40B4-BE49-F238E27FC236}">
                  <a16:creationId xmlns:a16="http://schemas.microsoft.com/office/drawing/2014/main" id="{65BB5BA9-9712-58C7-2CFF-0B6D0D7AF281}"/>
                </a:ext>
              </a:extLst>
            </p:cNvPr>
            <p:cNvCxnSpPr>
              <a:cxnSpLocks/>
              <a:stCxn id="17" idx="1"/>
              <a:endCxn id="16" idx="3"/>
            </p:cNvCxnSpPr>
            <p:nvPr/>
          </p:nvCxnSpPr>
          <p:spPr>
            <a:xfrm flipH="1">
              <a:off x="7667807" y="4322897"/>
              <a:ext cx="98131" cy="0"/>
            </a:xfrm>
            <a:prstGeom prst="line">
              <a:avLst/>
            </a:prstGeom>
            <a:noFill/>
            <a:ln w="38100" cap="flat" cmpd="sng" algn="ctr">
              <a:solidFill>
                <a:srgbClr val="000000"/>
              </a:solidFill>
              <a:prstDash val="solid"/>
            </a:ln>
            <a:effectLst/>
          </p:spPr>
        </p:cxnSp>
        <p:sp>
          <p:nvSpPr>
            <p:cNvPr id="24" name="Rectangle 23">
              <a:extLst>
                <a:ext uri="{FF2B5EF4-FFF2-40B4-BE49-F238E27FC236}">
                  <a16:creationId xmlns:a16="http://schemas.microsoft.com/office/drawing/2014/main" id="{3B974FD8-4CAD-DAAE-118D-3C401629F713}"/>
                </a:ext>
              </a:extLst>
            </p:cNvPr>
            <p:cNvSpPr>
              <a:spLocks/>
            </p:cNvSpPr>
            <p:nvPr/>
          </p:nvSpPr>
          <p:spPr>
            <a:xfrm flipH="1">
              <a:off x="11132790" y="3085833"/>
              <a:ext cx="57092" cy="709948"/>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25" name="Rectangle 24">
              <a:extLst>
                <a:ext uri="{FF2B5EF4-FFF2-40B4-BE49-F238E27FC236}">
                  <a16:creationId xmlns:a16="http://schemas.microsoft.com/office/drawing/2014/main" id="{2FA60BAB-E854-CE2B-592C-91B09E65078A}"/>
                </a:ext>
              </a:extLst>
            </p:cNvPr>
            <p:cNvSpPr>
              <a:spLocks/>
            </p:cNvSpPr>
            <p:nvPr/>
          </p:nvSpPr>
          <p:spPr>
            <a:xfrm flipH="1">
              <a:off x="10949018" y="3085833"/>
              <a:ext cx="85640" cy="709948"/>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26" name="Rectangle 25">
              <a:extLst>
                <a:ext uri="{FF2B5EF4-FFF2-40B4-BE49-F238E27FC236}">
                  <a16:creationId xmlns:a16="http://schemas.microsoft.com/office/drawing/2014/main" id="{100F62E6-0938-2742-EB17-CDBC57EB2E22}"/>
                </a:ext>
              </a:extLst>
            </p:cNvPr>
            <p:cNvSpPr>
              <a:spLocks/>
            </p:cNvSpPr>
            <p:nvPr/>
          </p:nvSpPr>
          <p:spPr>
            <a:xfrm flipH="1">
              <a:off x="10765247" y="3085833"/>
              <a:ext cx="85640" cy="709948"/>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27" name="Rectangle 26">
              <a:extLst>
                <a:ext uri="{FF2B5EF4-FFF2-40B4-BE49-F238E27FC236}">
                  <a16:creationId xmlns:a16="http://schemas.microsoft.com/office/drawing/2014/main" id="{D917C957-E7D8-D898-17E7-B91FFC173D31}"/>
                </a:ext>
              </a:extLst>
            </p:cNvPr>
            <p:cNvSpPr>
              <a:spLocks/>
            </p:cNvSpPr>
            <p:nvPr/>
          </p:nvSpPr>
          <p:spPr>
            <a:xfrm flipH="1">
              <a:off x="10105395" y="4049840"/>
              <a:ext cx="171281" cy="546114"/>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28" name="Rectangle 27">
              <a:extLst>
                <a:ext uri="{FF2B5EF4-FFF2-40B4-BE49-F238E27FC236}">
                  <a16:creationId xmlns:a16="http://schemas.microsoft.com/office/drawing/2014/main" id="{52C2CE2D-D30A-6980-1BC8-8D7E415DCA29}"/>
                </a:ext>
              </a:extLst>
            </p:cNvPr>
            <p:cNvSpPr>
              <a:spLocks/>
            </p:cNvSpPr>
            <p:nvPr/>
          </p:nvSpPr>
          <p:spPr>
            <a:xfrm flipH="1">
              <a:off x="9835983" y="4049840"/>
              <a:ext cx="171281" cy="546114"/>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cxnSp>
          <p:nvCxnSpPr>
            <p:cNvPr id="29" name="Straight Connector 28">
              <a:extLst>
                <a:ext uri="{FF2B5EF4-FFF2-40B4-BE49-F238E27FC236}">
                  <a16:creationId xmlns:a16="http://schemas.microsoft.com/office/drawing/2014/main" id="{518063BB-7797-6A57-A719-51249F6AEA2F}"/>
                </a:ext>
              </a:extLst>
            </p:cNvPr>
            <p:cNvCxnSpPr>
              <a:stCxn id="24" idx="3"/>
              <a:endCxn id="25" idx="1"/>
            </p:cNvCxnSpPr>
            <p:nvPr/>
          </p:nvCxnSpPr>
          <p:spPr>
            <a:xfrm flipH="1">
              <a:off x="11034659" y="3440808"/>
              <a:ext cx="98131" cy="0"/>
            </a:xfrm>
            <a:prstGeom prst="line">
              <a:avLst/>
            </a:prstGeom>
            <a:noFill/>
            <a:ln w="38100" cap="flat" cmpd="sng" algn="ctr">
              <a:solidFill>
                <a:srgbClr val="000000"/>
              </a:solidFill>
              <a:prstDash val="solid"/>
            </a:ln>
            <a:effectLst/>
          </p:spPr>
        </p:cxnSp>
        <p:cxnSp>
          <p:nvCxnSpPr>
            <p:cNvPr id="30" name="Straight Connector 29">
              <a:extLst>
                <a:ext uri="{FF2B5EF4-FFF2-40B4-BE49-F238E27FC236}">
                  <a16:creationId xmlns:a16="http://schemas.microsoft.com/office/drawing/2014/main" id="{0F9A1D3A-799B-7B40-3498-11CFC215207D}"/>
                </a:ext>
              </a:extLst>
            </p:cNvPr>
            <p:cNvCxnSpPr>
              <a:cxnSpLocks/>
              <a:stCxn id="25" idx="3"/>
              <a:endCxn id="26" idx="1"/>
            </p:cNvCxnSpPr>
            <p:nvPr/>
          </p:nvCxnSpPr>
          <p:spPr>
            <a:xfrm flipH="1">
              <a:off x="10850887" y="3440808"/>
              <a:ext cx="98131" cy="0"/>
            </a:xfrm>
            <a:prstGeom prst="line">
              <a:avLst/>
            </a:prstGeom>
            <a:noFill/>
            <a:ln w="38100" cap="flat" cmpd="sng" algn="ctr">
              <a:solidFill>
                <a:srgbClr val="000000"/>
              </a:solidFill>
              <a:prstDash val="solid"/>
            </a:ln>
            <a:effectLst/>
          </p:spPr>
        </p:cxnSp>
        <p:sp>
          <p:nvSpPr>
            <p:cNvPr id="31" name="Rectangle 30">
              <a:extLst>
                <a:ext uri="{FF2B5EF4-FFF2-40B4-BE49-F238E27FC236}">
                  <a16:creationId xmlns:a16="http://schemas.microsoft.com/office/drawing/2014/main" id="{BA89E5EF-9CA4-2B63-691D-39A6D8B2291B}"/>
                </a:ext>
              </a:extLst>
            </p:cNvPr>
            <p:cNvSpPr>
              <a:spLocks/>
            </p:cNvSpPr>
            <p:nvPr/>
          </p:nvSpPr>
          <p:spPr>
            <a:xfrm flipH="1">
              <a:off x="10374807" y="4049840"/>
              <a:ext cx="85640" cy="546114"/>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32" name="Bent-Up Arrow 31">
              <a:extLst>
                <a:ext uri="{FF2B5EF4-FFF2-40B4-BE49-F238E27FC236}">
                  <a16:creationId xmlns:a16="http://schemas.microsoft.com/office/drawing/2014/main" id="{3CE80B98-5C3D-E31D-EF6E-B075B22BD65D}"/>
                </a:ext>
              </a:extLst>
            </p:cNvPr>
            <p:cNvSpPr>
              <a:spLocks noChangeAspect="1"/>
            </p:cNvSpPr>
            <p:nvPr/>
          </p:nvSpPr>
          <p:spPr>
            <a:xfrm>
              <a:off x="9593335" y="4872231"/>
              <a:ext cx="399655" cy="382280"/>
            </a:xfrm>
            <a:prstGeom prst="bentUpArrow">
              <a:avLst/>
            </a:prstGeom>
            <a:solidFill>
              <a:srgbClr val="94C3CF"/>
            </a:solidFill>
            <a:ln w="25400" cap="flat" cmpd="sng" algn="ctr">
              <a:solidFill>
                <a:srgbClr val="025BA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cxnSp>
          <p:nvCxnSpPr>
            <p:cNvPr id="33" name="Straight Connector 32">
              <a:extLst>
                <a:ext uri="{FF2B5EF4-FFF2-40B4-BE49-F238E27FC236}">
                  <a16:creationId xmlns:a16="http://schemas.microsoft.com/office/drawing/2014/main" id="{B8824E37-972C-1CC8-1DEC-494AC7975F9D}"/>
                </a:ext>
              </a:extLst>
            </p:cNvPr>
            <p:cNvCxnSpPr>
              <a:cxnSpLocks/>
              <a:stCxn id="27" idx="1"/>
              <a:endCxn id="31" idx="3"/>
            </p:cNvCxnSpPr>
            <p:nvPr/>
          </p:nvCxnSpPr>
          <p:spPr>
            <a:xfrm>
              <a:off x="10276676" y="4322897"/>
              <a:ext cx="98131" cy="0"/>
            </a:xfrm>
            <a:prstGeom prst="line">
              <a:avLst/>
            </a:prstGeom>
            <a:noFill/>
            <a:ln w="38100" cap="flat" cmpd="sng" algn="ctr">
              <a:solidFill>
                <a:srgbClr val="000000"/>
              </a:solidFill>
              <a:prstDash val="solid"/>
            </a:ln>
            <a:effectLst/>
          </p:spPr>
        </p:cxnSp>
        <p:cxnSp>
          <p:nvCxnSpPr>
            <p:cNvPr id="34" name="Straight Connector 33">
              <a:extLst>
                <a:ext uri="{FF2B5EF4-FFF2-40B4-BE49-F238E27FC236}">
                  <a16:creationId xmlns:a16="http://schemas.microsoft.com/office/drawing/2014/main" id="{8DA36CE2-57D1-958B-CBBA-EA9DC2EDD481}"/>
                </a:ext>
              </a:extLst>
            </p:cNvPr>
            <p:cNvCxnSpPr>
              <a:cxnSpLocks/>
              <a:stCxn id="28" idx="1"/>
              <a:endCxn id="27" idx="3"/>
            </p:cNvCxnSpPr>
            <p:nvPr/>
          </p:nvCxnSpPr>
          <p:spPr>
            <a:xfrm>
              <a:off x="10007264" y="4322897"/>
              <a:ext cx="98131" cy="0"/>
            </a:xfrm>
            <a:prstGeom prst="line">
              <a:avLst/>
            </a:prstGeom>
            <a:noFill/>
            <a:ln w="38100" cap="flat" cmpd="sng" algn="ctr">
              <a:solidFill>
                <a:srgbClr val="000000"/>
              </a:solidFill>
              <a:prstDash val="solid"/>
            </a:ln>
            <a:effectLst/>
          </p:spPr>
        </p:cxnSp>
        <p:sp>
          <p:nvSpPr>
            <p:cNvPr id="35" name="Bent-Up Arrow 34">
              <a:extLst>
                <a:ext uri="{FF2B5EF4-FFF2-40B4-BE49-F238E27FC236}">
                  <a16:creationId xmlns:a16="http://schemas.microsoft.com/office/drawing/2014/main" id="{70654C6D-010A-B8EE-5173-5C658C873A68}"/>
                </a:ext>
              </a:extLst>
            </p:cNvPr>
            <p:cNvSpPr>
              <a:spLocks noChangeAspect="1"/>
            </p:cNvSpPr>
            <p:nvPr/>
          </p:nvSpPr>
          <p:spPr>
            <a:xfrm>
              <a:off x="10856931" y="4049654"/>
              <a:ext cx="399655" cy="382280"/>
            </a:xfrm>
            <a:prstGeom prst="bentUpArrow">
              <a:avLst/>
            </a:prstGeom>
            <a:solidFill>
              <a:srgbClr val="94C3CF"/>
            </a:solidFill>
            <a:ln w="25400" cap="flat" cmpd="sng" algn="ctr">
              <a:solidFill>
                <a:srgbClr val="025BA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36" name="TextBox 35">
              <a:extLst>
                <a:ext uri="{FF2B5EF4-FFF2-40B4-BE49-F238E27FC236}">
                  <a16:creationId xmlns:a16="http://schemas.microsoft.com/office/drawing/2014/main" id="{6D004B35-4218-62EE-3E67-58E58A5ECA2F}"/>
                </a:ext>
              </a:extLst>
            </p:cNvPr>
            <p:cNvSpPr txBox="1"/>
            <p:nvPr/>
          </p:nvSpPr>
          <p:spPr>
            <a:xfrm>
              <a:off x="10352337" y="4628684"/>
              <a:ext cx="1462778" cy="224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ysClr val="windowText" lastClr="000000"/>
                  </a:solidFill>
                  <a:effectLst/>
                  <a:uLnTx/>
                  <a:uFillTx/>
                  <a:latin typeface="Gill Sans" panose="020B0502020104020203" pitchFamily="34" charset="-79"/>
                  <a:cs typeface="Gill Sans" panose="020B0502020104020203" pitchFamily="34" charset="-79"/>
                  <a:sym typeface="Arial"/>
                </a:rPr>
                <a:t>Up-Convolution</a:t>
              </a:r>
            </a:p>
          </p:txBody>
        </p:sp>
        <p:sp>
          <p:nvSpPr>
            <p:cNvPr id="37" name="TextBox 36">
              <a:extLst>
                <a:ext uri="{FF2B5EF4-FFF2-40B4-BE49-F238E27FC236}">
                  <a16:creationId xmlns:a16="http://schemas.microsoft.com/office/drawing/2014/main" id="{AB04E2CF-5100-1CA1-360A-C393E49E06D7}"/>
                </a:ext>
              </a:extLst>
            </p:cNvPr>
            <p:cNvSpPr txBox="1"/>
            <p:nvPr/>
          </p:nvSpPr>
          <p:spPr>
            <a:xfrm rot="5400000">
              <a:off x="10779106" y="3331526"/>
              <a:ext cx="1102912" cy="22491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ysClr val="windowText" lastClr="000000"/>
                  </a:solidFill>
                  <a:effectLst/>
                  <a:uLnTx/>
                  <a:uFillTx/>
                  <a:latin typeface="Gill Sans" panose="020B0502020104020203" pitchFamily="34" charset="-79"/>
                  <a:cs typeface="Gill Sans" panose="020B0502020104020203" pitchFamily="34" charset="-79"/>
                  <a:sym typeface="Arial"/>
                </a:rPr>
                <a:t>Denoised Sequence</a:t>
              </a:r>
            </a:p>
          </p:txBody>
        </p:sp>
        <p:sp>
          <p:nvSpPr>
            <p:cNvPr id="42" name="Rectangle 41">
              <a:extLst>
                <a:ext uri="{FF2B5EF4-FFF2-40B4-BE49-F238E27FC236}">
                  <a16:creationId xmlns:a16="http://schemas.microsoft.com/office/drawing/2014/main" id="{FBA62FAF-DBA6-1B9F-2045-842FD9EAD3B2}"/>
                </a:ext>
              </a:extLst>
            </p:cNvPr>
            <p:cNvSpPr>
              <a:spLocks/>
            </p:cNvSpPr>
            <p:nvPr/>
          </p:nvSpPr>
          <p:spPr>
            <a:xfrm>
              <a:off x="9294772" y="5110693"/>
              <a:ext cx="187148" cy="174323"/>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sp>
          <p:nvSpPr>
            <p:cNvPr id="43" name="Rectangle 42">
              <a:extLst>
                <a:ext uri="{FF2B5EF4-FFF2-40B4-BE49-F238E27FC236}">
                  <a16:creationId xmlns:a16="http://schemas.microsoft.com/office/drawing/2014/main" id="{C5D1A7D5-FFE8-6741-EFF4-DCAB39DA96E0}"/>
                </a:ext>
              </a:extLst>
            </p:cNvPr>
            <p:cNvSpPr>
              <a:spLocks/>
            </p:cNvSpPr>
            <p:nvPr/>
          </p:nvSpPr>
          <p:spPr>
            <a:xfrm>
              <a:off x="8764451" y="5108958"/>
              <a:ext cx="289822" cy="174323"/>
            </a:xfrm>
            <a:prstGeom prst="rect">
              <a:avLst/>
            </a:prstGeom>
            <a:solidFill>
              <a:srgbClr val="8FB192"/>
            </a:solidFill>
            <a:ln w="25400" cap="flat"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ill Sans" panose="020B0502020104020203" pitchFamily="34" charset="-79"/>
                <a:ea typeface="+mn-ea"/>
                <a:cs typeface="Gill Sans" panose="020B0502020104020203" pitchFamily="34" charset="-79"/>
                <a:sym typeface="Arial"/>
              </a:endParaRPr>
            </a:p>
          </p:txBody>
        </p:sp>
        <p:cxnSp>
          <p:nvCxnSpPr>
            <p:cNvPr id="44" name="Straight Connector 43">
              <a:extLst>
                <a:ext uri="{FF2B5EF4-FFF2-40B4-BE49-F238E27FC236}">
                  <a16:creationId xmlns:a16="http://schemas.microsoft.com/office/drawing/2014/main" id="{C1230786-6F58-A48B-F18E-43D198A05293}"/>
                </a:ext>
              </a:extLst>
            </p:cNvPr>
            <p:cNvCxnSpPr>
              <a:cxnSpLocks/>
              <a:stCxn id="6" idx="3"/>
              <a:endCxn id="43" idx="1"/>
            </p:cNvCxnSpPr>
            <p:nvPr/>
          </p:nvCxnSpPr>
          <p:spPr>
            <a:xfrm>
              <a:off x="8528386" y="5196119"/>
              <a:ext cx="236066" cy="0"/>
            </a:xfrm>
            <a:prstGeom prst="line">
              <a:avLst/>
            </a:prstGeom>
            <a:noFill/>
            <a:ln w="38100" cap="flat" cmpd="sng" algn="ctr">
              <a:solidFill>
                <a:srgbClr val="000000"/>
              </a:solidFill>
              <a:prstDash val="solid"/>
            </a:ln>
            <a:effectLst/>
          </p:spPr>
        </p:cxnSp>
        <p:cxnSp>
          <p:nvCxnSpPr>
            <p:cNvPr id="45" name="Straight Connector 44">
              <a:extLst>
                <a:ext uri="{FF2B5EF4-FFF2-40B4-BE49-F238E27FC236}">
                  <a16:creationId xmlns:a16="http://schemas.microsoft.com/office/drawing/2014/main" id="{AC4F2F32-4386-ACA0-34CA-CA8C65FEC62C}"/>
                </a:ext>
              </a:extLst>
            </p:cNvPr>
            <p:cNvCxnSpPr>
              <a:cxnSpLocks/>
              <a:stCxn id="43" idx="3"/>
              <a:endCxn id="42" idx="1"/>
            </p:cNvCxnSpPr>
            <p:nvPr/>
          </p:nvCxnSpPr>
          <p:spPr>
            <a:xfrm>
              <a:off x="9054272" y="5195961"/>
              <a:ext cx="240499" cy="1730"/>
            </a:xfrm>
            <a:prstGeom prst="line">
              <a:avLst/>
            </a:prstGeom>
            <a:noFill/>
            <a:ln w="38100" cap="flat" cmpd="sng" algn="ctr">
              <a:solidFill>
                <a:srgbClr val="000000"/>
              </a:solidFill>
              <a:prstDash val="solid"/>
            </a:ln>
            <a:effectLst/>
          </p:spPr>
        </p:cxnSp>
        <p:cxnSp>
          <p:nvCxnSpPr>
            <p:cNvPr id="47" name="Straight Connector 46">
              <a:extLst>
                <a:ext uri="{FF2B5EF4-FFF2-40B4-BE49-F238E27FC236}">
                  <a16:creationId xmlns:a16="http://schemas.microsoft.com/office/drawing/2014/main" id="{5CF18970-DEBE-D2C6-8211-26A856FAE72B}"/>
                </a:ext>
              </a:extLst>
            </p:cNvPr>
            <p:cNvCxnSpPr>
              <a:cxnSpLocks/>
              <a:stCxn id="9" idx="2"/>
              <a:endCxn id="14" idx="3"/>
            </p:cNvCxnSpPr>
            <p:nvPr/>
          </p:nvCxnSpPr>
          <p:spPr>
            <a:xfrm flipH="1">
              <a:off x="7054307" y="3124099"/>
              <a:ext cx="1850623" cy="317669"/>
            </a:xfrm>
            <a:prstGeom prst="line">
              <a:avLst/>
            </a:prstGeom>
            <a:ln w="19050">
              <a:solidFill>
                <a:schemeClr val="tx1">
                  <a:lumMod val="50000"/>
                  <a:lumOff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5C2C31-1B9D-6EEF-38D4-A1726C467DA1}"/>
                </a:ext>
              </a:extLst>
            </p:cNvPr>
            <p:cNvCxnSpPr>
              <a:cxnSpLocks/>
              <a:stCxn id="9" idx="2"/>
              <a:endCxn id="17" idx="0"/>
            </p:cNvCxnSpPr>
            <p:nvPr/>
          </p:nvCxnSpPr>
          <p:spPr>
            <a:xfrm flipH="1">
              <a:off x="7851580" y="3124099"/>
              <a:ext cx="1053350" cy="925741"/>
            </a:xfrm>
            <a:prstGeom prst="line">
              <a:avLst/>
            </a:prstGeom>
            <a:ln w="19050">
              <a:solidFill>
                <a:schemeClr val="tx1">
                  <a:lumMod val="50000"/>
                  <a:lumOff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1784F6-0467-F391-8C2E-AD38B4CF96BB}"/>
                </a:ext>
              </a:extLst>
            </p:cNvPr>
            <p:cNvCxnSpPr>
              <a:cxnSpLocks/>
              <a:stCxn id="9" idx="2"/>
              <a:endCxn id="26" idx="3"/>
            </p:cNvCxnSpPr>
            <p:nvPr/>
          </p:nvCxnSpPr>
          <p:spPr>
            <a:xfrm>
              <a:off x="8904930" y="3124099"/>
              <a:ext cx="1860317" cy="316708"/>
            </a:xfrm>
            <a:prstGeom prst="line">
              <a:avLst/>
            </a:prstGeom>
            <a:ln w="19050">
              <a:solidFill>
                <a:schemeClr val="tx1">
                  <a:lumMod val="50000"/>
                  <a:lumOff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AC5069-2801-8634-82D0-E0B3DD4137D8}"/>
                </a:ext>
              </a:extLst>
            </p:cNvPr>
            <p:cNvCxnSpPr>
              <a:cxnSpLocks/>
              <a:stCxn id="9" idx="2"/>
              <a:endCxn id="28" idx="0"/>
            </p:cNvCxnSpPr>
            <p:nvPr/>
          </p:nvCxnSpPr>
          <p:spPr>
            <a:xfrm>
              <a:off x="8904930" y="3124099"/>
              <a:ext cx="1016693" cy="925741"/>
            </a:xfrm>
            <a:prstGeom prst="line">
              <a:avLst/>
            </a:prstGeom>
            <a:ln w="19050">
              <a:solidFill>
                <a:schemeClr val="tx1">
                  <a:lumMod val="50000"/>
                  <a:lumOff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850B78E-B27B-BD69-FD79-06C0789C1892}"/>
                </a:ext>
              </a:extLst>
            </p:cNvPr>
            <p:cNvSpPr txBox="1"/>
            <p:nvPr/>
          </p:nvSpPr>
          <p:spPr>
            <a:xfrm>
              <a:off x="8293542" y="5312245"/>
              <a:ext cx="695828" cy="276038"/>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chemeClr val="tx1">
                      <a:lumMod val="50000"/>
                      <a:lumOff val="50000"/>
                    </a:schemeClr>
                  </a:solidFill>
                  <a:effectLst/>
                  <a:uLnTx/>
                  <a:uFillTx/>
                  <a:latin typeface="Gill Sans" panose="020B0502020104020203" pitchFamily="34" charset="-79"/>
                  <a:cs typeface="Gill Sans" panose="020B0502020104020203" pitchFamily="34" charset="-79"/>
                  <a:sym typeface="Arial"/>
                </a:rPr>
                <a:t>Flatten</a:t>
              </a:r>
            </a:p>
          </p:txBody>
        </p:sp>
        <p:sp>
          <p:nvSpPr>
            <p:cNvPr id="92" name="TextBox 91">
              <a:extLst>
                <a:ext uri="{FF2B5EF4-FFF2-40B4-BE49-F238E27FC236}">
                  <a16:creationId xmlns:a16="http://schemas.microsoft.com/office/drawing/2014/main" id="{C03BA29E-535D-8884-303E-A10ABC6BE185}"/>
                </a:ext>
              </a:extLst>
            </p:cNvPr>
            <p:cNvSpPr txBox="1"/>
            <p:nvPr/>
          </p:nvSpPr>
          <p:spPr>
            <a:xfrm>
              <a:off x="8826607" y="5312245"/>
              <a:ext cx="695828" cy="276038"/>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chemeClr val="tx1">
                      <a:lumMod val="50000"/>
                      <a:lumOff val="50000"/>
                    </a:schemeClr>
                  </a:solidFill>
                  <a:effectLst/>
                  <a:uLnTx/>
                  <a:uFillTx/>
                  <a:latin typeface="Gill Sans" panose="020B0502020104020203" pitchFamily="34" charset="-79"/>
                  <a:cs typeface="Gill Sans" panose="020B0502020104020203" pitchFamily="34" charset="-79"/>
                  <a:sym typeface="Arial"/>
                </a:rPr>
                <a:t>Reshape</a:t>
              </a:r>
            </a:p>
          </p:txBody>
        </p:sp>
      </p:grpSp>
    </p:spTree>
    <p:extLst>
      <p:ext uri="{BB962C8B-B14F-4D97-AF65-F5344CB8AC3E}">
        <p14:creationId xmlns:p14="http://schemas.microsoft.com/office/powerpoint/2010/main" val="334768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Variational Autoencoders</a:t>
            </a:r>
          </a:p>
        </p:txBody>
      </p:sp>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a:xfrm>
            <a:off x="838200" y="1145753"/>
            <a:ext cx="11138210" cy="5031209"/>
          </a:xfrm>
        </p:spPr>
        <p:txBody>
          <a:bodyPr>
            <a:normAutofit/>
          </a:bodyPr>
          <a:lstStyle/>
          <a:p>
            <a:r>
              <a:rPr lang="en-US" sz="2000" dirty="0"/>
              <a:t>Condenses/expands 1D sequences into/from stochastic latent space</a:t>
            </a:r>
          </a:p>
          <a:p>
            <a:pPr lvl="1"/>
            <a:r>
              <a:rPr lang="en-US" sz="1800" dirty="0"/>
              <a:t>Encoder/decoder can be deep neural-network (DNNs), LSTM cells, etc.</a:t>
            </a:r>
          </a:p>
          <a:p>
            <a:pPr lvl="1"/>
            <a:r>
              <a:rPr lang="en-US" sz="1800" dirty="0"/>
              <a:t>Latent space distribution given by mean vector &amp; covariance diagonals</a:t>
            </a:r>
          </a:p>
          <a:p>
            <a:pPr lvl="1"/>
            <a:r>
              <a:rPr lang="en-US" sz="1800" dirty="0"/>
              <a:t>KL divergence loss enforces smooth latent distributions</a:t>
            </a:r>
          </a:p>
          <a:p>
            <a:r>
              <a:rPr lang="en-US" sz="2000" dirty="0"/>
              <a:t>Attractive option for denoising RF signals</a:t>
            </a:r>
          </a:p>
          <a:p>
            <a:pPr lvl="1"/>
            <a:r>
              <a:rPr lang="en-US" sz="1800" dirty="0"/>
              <a:t>Previous success on BPM data</a:t>
            </a:r>
          </a:p>
          <a:p>
            <a:pPr lvl="1"/>
            <a:r>
              <a:rPr lang="en-US" sz="1800" dirty="0"/>
              <a:t>Another reason</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7A735F3-759F-51A5-8CE3-D902AFE3807D}"/>
                  </a:ext>
                </a:extLst>
              </p:cNvPr>
              <p:cNvSpPr txBox="1"/>
              <p:nvPr/>
            </p:nvSpPr>
            <p:spPr>
              <a:xfrm>
                <a:off x="9085667" y="1224056"/>
                <a:ext cx="2484434" cy="819007"/>
              </a:xfrm>
              <a:prstGeom prst="rect">
                <a:avLst/>
              </a:prstGeom>
              <a:noFill/>
            </p:spPr>
            <p:txBody>
              <a:bodyPr wrap="square" rtlCol="0">
                <a:spAutoFit/>
              </a:bodyPr>
              <a:lstStyle/>
              <a:p>
                <a:pPr algn="ctr">
                  <a:spcAft>
                    <a:spcPts val="1200"/>
                  </a:spcAft>
                </a:pPr>
                <a:r>
                  <a:rPr lang="en-US" sz="1600" i="1" u="sng" dirty="0">
                    <a:latin typeface="Gill Sans" panose="020B0502020104020203" pitchFamily="34" charset="-79"/>
                    <a:cs typeface="Gill Sans" panose="020B0502020104020203" pitchFamily="34" charset="-79"/>
                  </a:rPr>
                  <a:t>Reconstruction Loss</a:t>
                </a:r>
              </a:p>
              <a:p>
                <a:pPr algn="ct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cs typeface="Gill Sans" panose="020B0502020104020203" pitchFamily="34" charset="-79"/>
                            </a:rPr>
                          </m:ctrlPr>
                        </m:sSubPr>
                        <m:e>
                          <m:r>
                            <a:rPr lang="en-US" sz="1600" b="0" i="1" smtClean="0">
                              <a:latin typeface="Cambria Math" panose="02040503050406030204" pitchFamily="18" charset="0"/>
                              <a:cs typeface="Gill Sans" panose="020B0502020104020203" pitchFamily="34" charset="-79"/>
                            </a:rPr>
                            <m:t>𝐿</m:t>
                          </m:r>
                        </m:e>
                        <m:sub>
                          <m:r>
                            <a:rPr lang="en-US" sz="1600" b="0" i="1" smtClean="0">
                              <a:latin typeface="Cambria Math" panose="02040503050406030204" pitchFamily="18" charset="0"/>
                              <a:cs typeface="Gill Sans" panose="020B0502020104020203" pitchFamily="34" charset="-79"/>
                            </a:rPr>
                            <m:t>𝑟𝑒𝑐𝑜𝑛</m:t>
                          </m:r>
                        </m:sub>
                      </m:sSub>
                      <m:r>
                        <a:rPr lang="en-US" sz="1600" b="0" i="1" smtClean="0">
                          <a:latin typeface="Cambria Math" panose="02040503050406030204" pitchFamily="18" charset="0"/>
                          <a:cs typeface="Gill Sans" panose="020B0502020104020203" pitchFamily="34" charset="-79"/>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b="1" i="1">
                                  <a:latin typeface="Cambria Math" panose="02040503050406030204" pitchFamily="18" charset="0"/>
                                </a:rPr>
                                <m:t>𝑿</m:t>
                              </m:r>
                              <m:r>
                                <m:rPr>
                                  <m:nor/>
                                </m:rPr>
                                <a:rPr lang="en-US" sz="1600" dirty="0"/>
                                <m:t> </m:t>
                              </m:r>
                              <m:r>
                                <a:rPr lang="en-US" sz="1600" i="1">
                                  <a:latin typeface="Cambria Math" panose="02040503050406030204" pitchFamily="18" charset="0"/>
                                  <a:ea typeface="Cambria Math" panose="02040503050406030204" pitchFamily="18" charset="0"/>
                                </a:rPr>
                                <m:t>−</m:t>
                              </m:r>
                              <m:acc>
                                <m:accPr>
                                  <m:chr m:val="̂"/>
                                  <m:ctrlPr>
                                    <a:rPr lang="en-US" sz="1600" b="1" i="1">
                                      <a:latin typeface="Cambria Math" panose="02040503050406030204" pitchFamily="18" charset="0"/>
                                    </a:rPr>
                                  </m:ctrlPr>
                                </m:accPr>
                                <m:e>
                                  <m:r>
                                    <a:rPr lang="en-US" sz="1600" b="1" i="1">
                                      <a:latin typeface="Cambria Math" panose="02040503050406030204" pitchFamily="18" charset="0"/>
                                    </a:rPr>
                                    <m:t>𝑿</m:t>
                                  </m:r>
                                </m:e>
                              </m:acc>
                            </m:e>
                          </m:d>
                        </m:e>
                        <m:sup>
                          <m:r>
                            <a:rPr lang="en-US" sz="1600" i="1">
                              <a:latin typeface="Cambria Math" panose="02040503050406030204" pitchFamily="18" charset="0"/>
                            </a:rPr>
                            <m:t>2</m:t>
                          </m:r>
                        </m:sup>
                      </m:sSup>
                    </m:oMath>
                  </m:oMathPara>
                </a14:m>
                <a:endParaRPr lang="en-US" sz="1600" dirty="0">
                  <a:latin typeface="Gill Sans" panose="020B0502020104020203" pitchFamily="34" charset="-79"/>
                  <a:cs typeface="Gill Sans" panose="020B0502020104020203" pitchFamily="34" charset="-79"/>
                </a:endParaRPr>
              </a:p>
            </p:txBody>
          </p:sp>
        </mc:Choice>
        <mc:Fallback>
          <p:sp>
            <p:nvSpPr>
              <p:cNvPr id="40" name="TextBox 39">
                <a:extLst>
                  <a:ext uri="{FF2B5EF4-FFF2-40B4-BE49-F238E27FC236}">
                    <a16:creationId xmlns:a16="http://schemas.microsoft.com/office/drawing/2014/main" id="{F7A735F3-759F-51A5-8CE3-D902AFE3807D}"/>
                  </a:ext>
                </a:extLst>
              </p:cNvPr>
              <p:cNvSpPr txBox="1">
                <a:spLocks noRot="1" noChangeAspect="1" noMove="1" noResize="1" noEditPoints="1" noAdjustHandles="1" noChangeArrowheads="1" noChangeShapeType="1" noTextEdit="1"/>
              </p:cNvSpPr>
              <p:nvPr/>
            </p:nvSpPr>
            <p:spPr>
              <a:xfrm>
                <a:off x="9085667" y="1224056"/>
                <a:ext cx="2484434" cy="819007"/>
              </a:xfrm>
              <a:prstGeom prst="rect">
                <a:avLst/>
              </a:prstGeom>
              <a:blipFill>
                <a:blip r:embed="rId2"/>
                <a:stretch>
                  <a:fillRect t="-1538" b="-61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D4B23210-80E4-6490-A7AB-4F5950DF0996}"/>
                  </a:ext>
                </a:extLst>
              </p:cNvPr>
              <p:cNvSpPr txBox="1"/>
              <p:nvPr/>
            </p:nvSpPr>
            <p:spPr>
              <a:xfrm>
                <a:off x="8474927" y="2278343"/>
                <a:ext cx="3717072" cy="1382301"/>
              </a:xfrm>
              <a:prstGeom prst="rect">
                <a:avLst/>
              </a:prstGeom>
              <a:noFill/>
            </p:spPr>
            <p:txBody>
              <a:bodyPr wrap="square" rtlCol="0">
                <a:spAutoFit/>
              </a:bodyPr>
              <a:lstStyle/>
              <a:p>
                <a:pPr algn="ctr">
                  <a:spcAft>
                    <a:spcPts val="1200"/>
                  </a:spcAft>
                </a:pPr>
                <a:r>
                  <a:rPr lang="en-US" sz="1600" i="1" u="sng" dirty="0">
                    <a:latin typeface="Gill Sans" panose="020B0502020104020203" pitchFamily="34" charset="-79"/>
                    <a:cs typeface="Gill Sans" panose="020B0502020104020203" pitchFamily="34" charset="-79"/>
                  </a:rPr>
                  <a:t>KL Divergence Loss</a:t>
                </a:r>
              </a:p>
              <a:p>
                <a:pPr algn="ct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cs typeface="Gill Sans" panose="020B0502020104020203" pitchFamily="34" charset="-79"/>
                            </a:rPr>
                          </m:ctrlPr>
                        </m:sSubPr>
                        <m:e>
                          <m:r>
                            <a:rPr lang="en-US" sz="1600" i="1">
                              <a:latin typeface="Cambria Math" panose="02040503050406030204" pitchFamily="18" charset="0"/>
                              <a:cs typeface="Gill Sans" panose="020B0502020104020203" pitchFamily="34" charset="-79"/>
                            </a:rPr>
                            <m:t>𝐿</m:t>
                          </m:r>
                        </m:e>
                        <m:sub>
                          <m:r>
                            <a:rPr lang="en-US" sz="1600" i="1">
                              <a:latin typeface="Cambria Math" panose="02040503050406030204" pitchFamily="18" charset="0"/>
                              <a:cs typeface="Gill Sans" panose="020B0502020104020203" pitchFamily="34" charset="-79"/>
                            </a:rPr>
                            <m:t>𝐾𝐿</m:t>
                          </m:r>
                        </m:sub>
                      </m:sSub>
                      <m:r>
                        <a:rPr lang="en-US" sz="1600" b="0" i="1" smtClean="0">
                          <a:latin typeface="Cambria Math" panose="02040503050406030204" pitchFamily="18" charset="0"/>
                          <a:cs typeface="Gill Sans" panose="020B0502020104020203" pitchFamily="34" charset="-79"/>
                        </a:rPr>
                        <m:t>=</m:t>
                      </m:r>
                      <m:nary>
                        <m:naryPr>
                          <m:chr m:val="∑"/>
                          <m:supHide m:val="on"/>
                          <m:ctrlPr>
                            <a:rPr lang="en-US" sz="1600" i="1">
                              <a:latin typeface="Cambria Math" panose="02040503050406030204" pitchFamily="18" charset="0"/>
                              <a:cs typeface="Gill Sans" panose="020B0502020104020203" pitchFamily="34" charset="-79"/>
                            </a:rPr>
                          </m:ctrlPr>
                        </m:naryPr>
                        <m:sub>
                          <m:r>
                            <a:rPr lang="en-US" sz="1600" i="1" smtClean="0">
                              <a:latin typeface="Cambria Math" panose="02040503050406030204" pitchFamily="18" charset="0"/>
                              <a:cs typeface="Gill Sans" panose="020B0502020104020203" pitchFamily="34" charset="-79"/>
                            </a:rPr>
                            <m:t>𝑖</m:t>
                          </m:r>
                        </m:sub>
                        <m:sup/>
                        <m:e>
                          <m:sSubSup>
                            <m:sSubSupPr>
                              <m:ctrlPr>
                                <a:rPr lang="en-US" sz="1600" i="1">
                                  <a:latin typeface="Cambria Math" panose="02040503050406030204" pitchFamily="18" charset="0"/>
                                  <a:cs typeface="Gill Sans" panose="020B0502020104020203" pitchFamily="34" charset="-79"/>
                                </a:rPr>
                              </m:ctrlPr>
                            </m:sSubSupPr>
                            <m:e>
                              <m:r>
                                <a:rPr lang="en-US" sz="1600" i="1">
                                  <a:latin typeface="Cambria Math" panose="02040503050406030204" pitchFamily="18" charset="0"/>
                                  <a:cs typeface="Gill Sans" panose="020B0502020104020203" pitchFamily="34" charset="-79"/>
                                </a:rPr>
                                <m:t>𝜎</m:t>
                              </m:r>
                            </m:e>
                            <m:sub>
                              <m:r>
                                <a:rPr lang="en-US" sz="1600" i="1">
                                  <a:latin typeface="Cambria Math" panose="02040503050406030204" pitchFamily="18" charset="0"/>
                                  <a:cs typeface="Gill Sans" panose="020B0502020104020203" pitchFamily="34" charset="-79"/>
                                </a:rPr>
                                <m:t>𝑖</m:t>
                              </m:r>
                            </m:sub>
                            <m:sup>
                              <m:r>
                                <a:rPr lang="en-US" sz="1600" i="1">
                                  <a:latin typeface="Cambria Math" panose="02040503050406030204" pitchFamily="18" charset="0"/>
                                  <a:cs typeface="Gill Sans" panose="020B0502020104020203" pitchFamily="34" charset="-79"/>
                                </a:rPr>
                                <m:t>2</m:t>
                              </m:r>
                            </m:sup>
                          </m:sSubSup>
                          <m:r>
                            <a:rPr lang="en-US" sz="1600" i="1">
                              <a:latin typeface="Cambria Math" panose="02040503050406030204" pitchFamily="18" charset="0"/>
                              <a:cs typeface="Gill Sans" panose="020B0502020104020203" pitchFamily="34" charset="-79"/>
                            </a:rPr>
                            <m:t>+</m:t>
                          </m:r>
                          <m:sSubSup>
                            <m:sSubSupPr>
                              <m:ctrlPr>
                                <a:rPr lang="en-US" sz="1600" i="1">
                                  <a:latin typeface="Cambria Math" panose="02040503050406030204" pitchFamily="18" charset="0"/>
                                  <a:cs typeface="Gill Sans" panose="020B0502020104020203" pitchFamily="34" charset="-79"/>
                                </a:rPr>
                              </m:ctrlPr>
                            </m:sSubSupPr>
                            <m:e>
                              <m:r>
                                <a:rPr lang="en-US" sz="1600" i="1">
                                  <a:latin typeface="Cambria Math" panose="02040503050406030204" pitchFamily="18" charset="0"/>
                                  <a:cs typeface="Gill Sans" panose="020B0502020104020203" pitchFamily="34" charset="-79"/>
                                </a:rPr>
                                <m:t>𝜇</m:t>
                              </m:r>
                            </m:e>
                            <m:sub>
                              <m:r>
                                <a:rPr lang="en-US" sz="1600" i="1">
                                  <a:latin typeface="Cambria Math" panose="02040503050406030204" pitchFamily="18" charset="0"/>
                                  <a:cs typeface="Gill Sans" panose="020B0502020104020203" pitchFamily="34" charset="-79"/>
                                </a:rPr>
                                <m:t>𝑖</m:t>
                              </m:r>
                            </m:sub>
                            <m:sup>
                              <m:r>
                                <a:rPr lang="en-US" sz="1600" i="1">
                                  <a:latin typeface="Cambria Math" panose="02040503050406030204" pitchFamily="18" charset="0"/>
                                  <a:cs typeface="Gill Sans" panose="020B0502020104020203" pitchFamily="34" charset="-79"/>
                                </a:rPr>
                                <m:t>2</m:t>
                              </m:r>
                            </m:sup>
                          </m:sSubSup>
                          <m:r>
                            <a:rPr lang="en-US" sz="1600" i="1">
                              <a:latin typeface="Cambria Math" panose="02040503050406030204" pitchFamily="18" charset="0"/>
                              <a:cs typeface="Gill Sans" panose="020B0502020104020203" pitchFamily="34" charset="-79"/>
                            </a:rPr>
                            <m:t>−</m:t>
                          </m:r>
                          <m:func>
                            <m:funcPr>
                              <m:ctrlPr>
                                <a:rPr lang="en-US" sz="1600" i="1">
                                  <a:latin typeface="Cambria Math" panose="02040503050406030204" pitchFamily="18" charset="0"/>
                                  <a:cs typeface="Gill Sans" panose="020B0502020104020203" pitchFamily="34" charset="-79"/>
                                </a:rPr>
                              </m:ctrlPr>
                            </m:funcPr>
                            <m:fName>
                              <m:r>
                                <m:rPr>
                                  <m:sty m:val="p"/>
                                </m:rPr>
                                <a:rPr lang="en-US" sz="1600">
                                  <a:latin typeface="Cambria Math" panose="02040503050406030204" pitchFamily="18" charset="0"/>
                                  <a:cs typeface="Gill Sans" panose="020B0502020104020203" pitchFamily="34" charset="-79"/>
                                </a:rPr>
                                <m:t>log</m:t>
                              </m:r>
                            </m:fName>
                            <m:e>
                              <m:d>
                                <m:dPr>
                                  <m:ctrlPr>
                                    <a:rPr lang="en-US" sz="1600" i="1">
                                      <a:latin typeface="Cambria Math" panose="02040503050406030204" pitchFamily="18" charset="0"/>
                                      <a:cs typeface="Gill Sans" panose="020B0502020104020203" pitchFamily="34" charset="-79"/>
                                    </a:rPr>
                                  </m:ctrlPr>
                                </m:dPr>
                                <m:e>
                                  <m:sSub>
                                    <m:sSubPr>
                                      <m:ctrlPr>
                                        <a:rPr lang="en-US" sz="1600" i="1">
                                          <a:latin typeface="Cambria Math" panose="02040503050406030204" pitchFamily="18" charset="0"/>
                                          <a:cs typeface="Gill Sans" panose="020B0502020104020203" pitchFamily="34" charset="-79"/>
                                        </a:rPr>
                                      </m:ctrlPr>
                                    </m:sSubPr>
                                    <m:e>
                                      <m:r>
                                        <a:rPr lang="en-US" sz="1600" i="1">
                                          <a:latin typeface="Cambria Math" panose="02040503050406030204" pitchFamily="18" charset="0"/>
                                          <a:cs typeface="Gill Sans" panose="020B0502020104020203" pitchFamily="34" charset="-79"/>
                                        </a:rPr>
                                        <m:t>𝜎</m:t>
                                      </m:r>
                                    </m:e>
                                    <m:sub>
                                      <m:r>
                                        <a:rPr lang="en-US" sz="1600" i="1">
                                          <a:latin typeface="Cambria Math" panose="02040503050406030204" pitchFamily="18" charset="0"/>
                                          <a:cs typeface="Gill Sans" panose="020B0502020104020203" pitchFamily="34" charset="-79"/>
                                        </a:rPr>
                                        <m:t>𝑖</m:t>
                                      </m:r>
                                    </m:sub>
                                  </m:sSub>
                                </m:e>
                              </m:d>
                            </m:e>
                          </m:func>
                          <m:r>
                            <a:rPr lang="en-US" sz="1600" i="1">
                              <a:latin typeface="Cambria Math" panose="02040503050406030204" pitchFamily="18" charset="0"/>
                              <a:cs typeface="Gill Sans" panose="020B0502020104020203" pitchFamily="34" charset="-79"/>
                            </a:rPr>
                            <m:t>−</m:t>
                          </m:r>
                          <m:f>
                            <m:fPr>
                              <m:ctrlPr>
                                <a:rPr lang="en-US" sz="1600" i="1">
                                  <a:latin typeface="Cambria Math" panose="02040503050406030204" pitchFamily="18" charset="0"/>
                                  <a:cs typeface="Gill Sans" panose="020B0502020104020203" pitchFamily="34" charset="-79"/>
                                </a:rPr>
                              </m:ctrlPr>
                            </m:fPr>
                            <m:num>
                              <m:r>
                                <a:rPr lang="en-US" sz="1600" i="1">
                                  <a:latin typeface="Cambria Math" panose="02040503050406030204" pitchFamily="18" charset="0"/>
                                  <a:cs typeface="Gill Sans" panose="020B0502020104020203" pitchFamily="34" charset="-79"/>
                                </a:rPr>
                                <m:t>1</m:t>
                              </m:r>
                            </m:num>
                            <m:den>
                              <m:r>
                                <a:rPr lang="en-US" sz="1600" i="1">
                                  <a:latin typeface="Cambria Math" panose="02040503050406030204" pitchFamily="18" charset="0"/>
                                  <a:cs typeface="Gill Sans" panose="020B0502020104020203" pitchFamily="34" charset="-79"/>
                                </a:rPr>
                                <m:t>2</m:t>
                              </m:r>
                            </m:den>
                          </m:f>
                        </m:e>
                      </m:nary>
                    </m:oMath>
                  </m:oMathPara>
                </a14:m>
                <a:endParaRPr lang="en-US" sz="1600" i="1" dirty="0">
                  <a:latin typeface="Cambria Math" panose="02040503050406030204" pitchFamily="18" charset="0"/>
                  <a:cs typeface="Gill Sans" panose="020B0502020104020203" pitchFamily="34" charset="-79"/>
                </a:endParaRPr>
              </a:p>
              <a:p>
                <a:pPr algn="ctr">
                  <a:spcBef>
                    <a:spcPts val="600"/>
                  </a:spcBef>
                </a:pPr>
                <a:r>
                  <a:rPr lang="en-US" sz="1400" i="1" dirty="0">
                    <a:cs typeface="Gill Sans" panose="020B0502020104020203" pitchFamily="34" charset="-79"/>
                  </a:rPr>
                  <a:t>(Assuming </a:t>
                </a:r>
                <a14:m>
                  <m:oMath xmlns:m="http://schemas.openxmlformats.org/officeDocument/2006/math">
                    <m:r>
                      <a:rPr lang="en-US" sz="1400" i="1">
                        <a:latin typeface="Cambria Math" panose="02040503050406030204" pitchFamily="18" charset="0"/>
                        <a:cs typeface="Gill Sans" panose="020B0502020104020203" pitchFamily="34" charset="-79"/>
                      </a:rPr>
                      <m:t>𝑝</m:t>
                    </m:r>
                    <m:r>
                      <a:rPr lang="en-US" sz="1400" b="0" i="1" smtClean="0">
                        <a:latin typeface="Cambria Math" panose="02040503050406030204" pitchFamily="18" charset="0"/>
                        <a:cs typeface="Gill Sans" panose="020B0502020104020203" pitchFamily="34" charset="-79"/>
                      </a:rPr>
                      <m:t>~</m:t>
                    </m:r>
                    <m:r>
                      <a:rPr lang="en-US" sz="1400" i="1">
                        <a:latin typeface="Cambria Math" panose="02040503050406030204" pitchFamily="18" charset="0"/>
                        <a:ea typeface="Cambria Math" panose="02040503050406030204" pitchFamily="18" charset="0"/>
                      </a:rPr>
                      <m:t>𝒩</m:t>
                    </m:r>
                    <m:d>
                      <m:dPr>
                        <m:ctrlPr>
                          <a:rPr lang="en-US" sz="1400" b="1" i="1">
                            <a:latin typeface="Cambria Math" panose="02040503050406030204" pitchFamily="18" charset="0"/>
                            <a:ea typeface="Cambria Math" panose="02040503050406030204" pitchFamily="18" charset="0"/>
                          </a:rPr>
                        </m:ctrlPr>
                      </m:dPr>
                      <m:e>
                        <m:acc>
                          <m:accPr>
                            <m:chr m:val="⃗"/>
                            <m:ctrlPr>
                              <a:rPr lang="en-US" sz="1400" b="1" i="1">
                                <a:latin typeface="Cambria Math" panose="02040503050406030204" pitchFamily="18" charset="0"/>
                              </a:rPr>
                            </m:ctrlPr>
                          </m:accPr>
                          <m:e>
                            <m:r>
                              <a:rPr lang="en-US" sz="1400" b="1" i="1">
                                <a:latin typeface="Cambria Math" panose="02040503050406030204" pitchFamily="18" charset="0"/>
                              </a:rPr>
                              <m:t>𝝁</m:t>
                            </m:r>
                          </m:e>
                        </m:acc>
                        <m:r>
                          <a:rPr lang="en-US" sz="1400" b="1" i="1">
                            <a:latin typeface="Cambria Math" panose="02040503050406030204" pitchFamily="18" charset="0"/>
                          </a:rPr>
                          <m:t>, </m:t>
                        </m:r>
                        <m:r>
                          <a:rPr lang="en-US" sz="1400" b="1" i="1">
                            <a:latin typeface="Cambria Math" panose="02040503050406030204" pitchFamily="18" charset="0"/>
                          </a:rPr>
                          <m:t>𝜮</m:t>
                        </m:r>
                      </m:e>
                    </m:d>
                  </m:oMath>
                </a14:m>
                <a:r>
                  <a:rPr lang="en-US" sz="1400" i="1" dirty="0">
                    <a:latin typeface="Gill Sans" panose="020B0502020104020203" pitchFamily="34" charset="-79"/>
                    <a:cs typeface="Gill Sans" panose="020B0502020104020203" pitchFamily="34" charset="-79"/>
                  </a:rPr>
                  <a:t>)</a:t>
                </a:r>
              </a:p>
            </p:txBody>
          </p:sp>
        </mc:Choice>
        <mc:Fallback>
          <p:sp>
            <p:nvSpPr>
              <p:cNvPr id="41" name="TextBox 40">
                <a:extLst>
                  <a:ext uri="{FF2B5EF4-FFF2-40B4-BE49-F238E27FC236}">
                    <a16:creationId xmlns:a16="http://schemas.microsoft.com/office/drawing/2014/main" id="{D4B23210-80E4-6490-A7AB-4F5950DF0996}"/>
                  </a:ext>
                </a:extLst>
              </p:cNvPr>
              <p:cNvSpPr txBox="1">
                <a:spLocks noRot="1" noChangeAspect="1" noMove="1" noResize="1" noEditPoints="1" noAdjustHandles="1" noChangeArrowheads="1" noChangeShapeType="1" noTextEdit="1"/>
              </p:cNvSpPr>
              <p:nvPr/>
            </p:nvSpPr>
            <p:spPr>
              <a:xfrm>
                <a:off x="8474927" y="2278343"/>
                <a:ext cx="3717072" cy="1382301"/>
              </a:xfrm>
              <a:prstGeom prst="rect">
                <a:avLst/>
              </a:prstGeom>
              <a:blipFill>
                <a:blip r:embed="rId3"/>
                <a:stretch>
                  <a:fillRect t="-33945" b="-669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F424D1A-69E4-977A-9505-54175E594E1A}"/>
                  </a:ext>
                </a:extLst>
              </p:cNvPr>
              <p:cNvSpPr/>
              <p:nvPr/>
            </p:nvSpPr>
            <p:spPr>
              <a:xfrm>
                <a:off x="1386840" y="4575957"/>
                <a:ext cx="556142" cy="1602005"/>
              </a:xfrm>
              <a:prstGeom prst="rect">
                <a:avLst/>
              </a:prstGeom>
              <a:solidFill>
                <a:schemeClr val="accent1">
                  <a:lumMod val="20000"/>
                  <a:lumOff val="80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en-US" b="1" i="1" smtClean="0">
                          <a:solidFill>
                            <a:schemeClr val="tx1"/>
                          </a:solidFill>
                          <a:latin typeface="Cambria Math" panose="02040503050406030204" pitchFamily="18" charset="0"/>
                        </a:rPr>
                        <m:t>𝑿</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𝑡</m:t>
                          </m:r>
                        </m:e>
                      </m:d>
                    </m:oMath>
                  </m:oMathPara>
                </a14:m>
                <a:endParaRPr lang="en-US" dirty="0">
                  <a:solidFill>
                    <a:schemeClr val="tx1"/>
                  </a:solidFill>
                </a:endParaRPr>
              </a:p>
            </p:txBody>
          </p:sp>
        </mc:Choice>
        <mc:Fallback>
          <p:sp>
            <p:nvSpPr>
              <p:cNvPr id="6" name="Rectangle 5">
                <a:extLst>
                  <a:ext uri="{FF2B5EF4-FFF2-40B4-BE49-F238E27FC236}">
                    <a16:creationId xmlns:a16="http://schemas.microsoft.com/office/drawing/2014/main" id="{8F424D1A-69E4-977A-9505-54175E594E1A}"/>
                  </a:ext>
                </a:extLst>
              </p:cNvPr>
              <p:cNvSpPr>
                <a:spLocks noRot="1" noChangeAspect="1" noMove="1" noResize="1" noEditPoints="1" noAdjustHandles="1" noChangeArrowheads="1" noChangeShapeType="1" noTextEdit="1"/>
              </p:cNvSpPr>
              <p:nvPr/>
            </p:nvSpPr>
            <p:spPr>
              <a:xfrm>
                <a:off x="1386840" y="4575957"/>
                <a:ext cx="556142" cy="1602005"/>
              </a:xfrm>
              <a:prstGeom prst="rect">
                <a:avLst/>
              </a:prstGeom>
              <a:blipFill>
                <a:blip r:embed="rId4"/>
                <a:stretch>
                  <a:fillRect/>
                </a:stretch>
              </a:blipFill>
              <a:ln w="38100">
                <a:solidFill>
                  <a:schemeClr val="accent1">
                    <a:lumMod val="75000"/>
                  </a:schemeClr>
                </a:solidFill>
              </a:ln>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17AD92FF-453D-9E00-A932-3596CBDD7C2A}"/>
              </a:ext>
            </a:extLst>
          </p:cNvPr>
          <p:cNvGrpSpPr/>
          <p:nvPr/>
        </p:nvGrpSpPr>
        <p:grpSpPr>
          <a:xfrm>
            <a:off x="4737240" y="4575956"/>
            <a:ext cx="682856" cy="1602004"/>
            <a:chOff x="6672146" y="4393580"/>
            <a:chExt cx="721111" cy="1538366"/>
          </a:xfrm>
        </p:grpSpPr>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47DBAFB7-4B4E-9887-C89D-595F74C7C2E0}"/>
                    </a:ext>
                  </a:extLst>
                </p:cNvPr>
                <p:cNvSpPr/>
                <p:nvPr/>
              </p:nvSpPr>
              <p:spPr>
                <a:xfrm>
                  <a:off x="6672146" y="4393580"/>
                  <a:ext cx="721111" cy="1538366"/>
                </a:xfrm>
                <a:prstGeom prst="rect">
                  <a:avLst/>
                </a:prstGeom>
                <a:solidFill>
                  <a:srgbClr val="C59CE5"/>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𝑝</m:t>
                        </m:r>
                        <m:d>
                          <m:dPr>
                            <m:ctrlPr>
                              <a:rPr lang="en-US" b="0" i="1" smtClean="0">
                                <a:solidFill>
                                  <a:schemeClr val="tx1"/>
                                </a:solidFill>
                                <a:latin typeface="Cambria Math" panose="02040503050406030204" pitchFamily="18" charset="0"/>
                              </a:rPr>
                            </m:ctrlPr>
                          </m:dPr>
                          <m:e>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𝒛</m:t>
                                </m:r>
                              </m:e>
                            </m:acc>
                          </m:e>
                        </m:d>
                      </m:oMath>
                    </m:oMathPara>
                  </a14:m>
                  <a:endParaRPr lang="en-US" b="1" dirty="0">
                    <a:solidFill>
                      <a:schemeClr val="tx1"/>
                    </a:solidFill>
                  </a:endParaRPr>
                </a:p>
              </p:txBody>
            </p:sp>
          </mc:Choice>
          <mc:Fallback>
            <p:sp>
              <p:nvSpPr>
                <p:cNvPr id="8" name="Rectangle 7">
                  <a:extLst>
                    <a:ext uri="{FF2B5EF4-FFF2-40B4-BE49-F238E27FC236}">
                      <a16:creationId xmlns:a16="http://schemas.microsoft.com/office/drawing/2014/main" id="{47DBAFB7-4B4E-9887-C89D-595F74C7C2E0}"/>
                    </a:ext>
                  </a:extLst>
                </p:cNvPr>
                <p:cNvSpPr>
                  <a:spLocks noRot="1" noChangeAspect="1" noMove="1" noResize="1" noEditPoints="1" noAdjustHandles="1" noChangeArrowheads="1" noChangeShapeType="1" noTextEdit="1"/>
                </p:cNvSpPr>
                <p:nvPr/>
              </p:nvSpPr>
              <p:spPr>
                <a:xfrm>
                  <a:off x="6672146" y="4393580"/>
                  <a:ext cx="721111" cy="1538366"/>
                </a:xfrm>
                <a:prstGeom prst="rect">
                  <a:avLst/>
                </a:prstGeom>
                <a:blipFill>
                  <a:blip r:embed="rId5"/>
                  <a:stretch>
                    <a:fillRect/>
                  </a:stretch>
                </a:blipFill>
                <a:ln w="38100">
                  <a:solidFill>
                    <a:srgbClr val="7030A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95CC47A9-357D-6D47-57F0-EA4F80CC23CE}"/>
                    </a:ext>
                  </a:extLst>
                </p:cNvPr>
                <p:cNvSpPr>
                  <a:spLocks noChangeAspect="1"/>
                </p:cNvSpPr>
                <p:nvPr/>
              </p:nvSpPr>
              <p:spPr>
                <a:xfrm>
                  <a:off x="6804101" y="4773429"/>
                  <a:ext cx="457200" cy="457200"/>
                </a:xfrm>
                <a:prstGeom prst="ellipse">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1" i="1" smtClean="0">
                                <a:solidFill>
                                  <a:schemeClr val="tx1"/>
                                </a:solidFill>
                                <a:latin typeface="Cambria Math" panose="02040503050406030204" pitchFamily="18" charset="0"/>
                              </a:rPr>
                            </m:ctrlPr>
                          </m:accPr>
                          <m:e>
                            <m:r>
                              <a:rPr lang="en-US" sz="1600" b="1" i="1" smtClean="0">
                                <a:solidFill>
                                  <a:schemeClr val="tx1"/>
                                </a:solidFill>
                                <a:latin typeface="Cambria Math" panose="02040503050406030204" pitchFamily="18" charset="0"/>
                              </a:rPr>
                              <m:t>𝝁</m:t>
                            </m:r>
                          </m:e>
                        </m:acc>
                      </m:oMath>
                    </m:oMathPara>
                  </a14:m>
                  <a:endParaRPr lang="en-US" b="1" dirty="0">
                    <a:solidFill>
                      <a:schemeClr val="tx1"/>
                    </a:solidFill>
                  </a:endParaRPr>
                </a:p>
              </p:txBody>
            </p:sp>
          </mc:Choice>
          <mc:Fallback>
            <p:sp>
              <p:nvSpPr>
                <p:cNvPr id="10" name="Oval 9">
                  <a:extLst>
                    <a:ext uri="{FF2B5EF4-FFF2-40B4-BE49-F238E27FC236}">
                      <a16:creationId xmlns:a16="http://schemas.microsoft.com/office/drawing/2014/main" id="{95CC47A9-357D-6D47-57F0-EA4F80CC23CE}"/>
                    </a:ext>
                  </a:extLst>
                </p:cNvPr>
                <p:cNvSpPr>
                  <a:spLocks noRot="1" noChangeAspect="1" noMove="1" noResize="1" noEditPoints="1" noAdjustHandles="1" noChangeArrowheads="1" noChangeShapeType="1" noTextEdit="1"/>
                </p:cNvSpPr>
                <p:nvPr/>
              </p:nvSpPr>
              <p:spPr>
                <a:xfrm>
                  <a:off x="6804101" y="4773429"/>
                  <a:ext cx="457200" cy="457200"/>
                </a:xfrm>
                <a:prstGeom prst="ellipse">
                  <a:avLst/>
                </a:prstGeom>
                <a:blipFill>
                  <a:blip r:embed="rId6"/>
                  <a:stretch>
                    <a:fillRect/>
                  </a:stretch>
                </a:blipFill>
                <a:ln w="38100">
                  <a:solidFill>
                    <a:srgbClr val="7030A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513609AE-1CEC-7ECA-D71B-F3779BE6ED40}"/>
                    </a:ext>
                  </a:extLst>
                </p:cNvPr>
                <p:cNvSpPr>
                  <a:spLocks noChangeAspect="1"/>
                </p:cNvSpPr>
                <p:nvPr/>
              </p:nvSpPr>
              <p:spPr>
                <a:xfrm>
                  <a:off x="6804101" y="5395167"/>
                  <a:ext cx="457200" cy="457200"/>
                </a:xfrm>
                <a:prstGeom prst="ellipse">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1600" b="1" i="1" smtClean="0">
                                <a:solidFill>
                                  <a:schemeClr val="tx1"/>
                                </a:solidFill>
                                <a:latin typeface="Cambria Math" panose="02040503050406030204" pitchFamily="18" charset="0"/>
                              </a:rPr>
                            </m:ctrlPr>
                          </m:accPr>
                          <m:e>
                            <m:r>
                              <a:rPr lang="en-US" sz="1600" b="1" i="1" smtClean="0">
                                <a:solidFill>
                                  <a:schemeClr val="tx1"/>
                                </a:solidFill>
                                <a:latin typeface="Cambria Math" panose="02040503050406030204" pitchFamily="18" charset="0"/>
                              </a:rPr>
                              <m:t>𝝈</m:t>
                            </m:r>
                          </m:e>
                        </m:acc>
                      </m:oMath>
                    </m:oMathPara>
                  </a14:m>
                  <a:endParaRPr lang="en-US" sz="1600" b="1" dirty="0">
                    <a:solidFill>
                      <a:schemeClr val="tx1"/>
                    </a:solidFill>
                  </a:endParaRPr>
                </a:p>
              </p:txBody>
            </p:sp>
          </mc:Choice>
          <mc:Fallback>
            <p:sp>
              <p:nvSpPr>
                <p:cNvPr id="11" name="Oval 10">
                  <a:extLst>
                    <a:ext uri="{FF2B5EF4-FFF2-40B4-BE49-F238E27FC236}">
                      <a16:creationId xmlns:a16="http://schemas.microsoft.com/office/drawing/2014/main" id="{513609AE-1CEC-7ECA-D71B-F3779BE6ED40}"/>
                    </a:ext>
                  </a:extLst>
                </p:cNvPr>
                <p:cNvSpPr>
                  <a:spLocks noRot="1" noChangeAspect="1" noMove="1" noResize="1" noEditPoints="1" noAdjustHandles="1" noChangeArrowheads="1" noChangeShapeType="1" noTextEdit="1"/>
                </p:cNvSpPr>
                <p:nvPr/>
              </p:nvSpPr>
              <p:spPr>
                <a:xfrm>
                  <a:off x="6804101" y="5395167"/>
                  <a:ext cx="457200" cy="457200"/>
                </a:xfrm>
                <a:prstGeom prst="ellipse">
                  <a:avLst/>
                </a:prstGeom>
                <a:blipFill>
                  <a:blip r:embed="rId7"/>
                  <a:stretch>
                    <a:fillRect/>
                  </a:stretch>
                </a:blipFill>
                <a:ln w="38100">
                  <a:solidFill>
                    <a:srgbClr val="7030A0"/>
                  </a:solidFill>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758E5905-3526-CD93-5419-4229D2A67F47}"/>
                  </a:ext>
                </a:extLst>
              </p:cNvPr>
              <p:cNvSpPr/>
              <p:nvPr/>
            </p:nvSpPr>
            <p:spPr>
              <a:xfrm>
                <a:off x="6085090" y="5171565"/>
                <a:ext cx="1351806" cy="398980"/>
              </a:xfrm>
              <a:prstGeom prst="rect">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a:solidFill>
                                <a:schemeClr val="tx1"/>
                              </a:solidFill>
                              <a:latin typeface="Cambria Math" panose="02040503050406030204" pitchFamily="18" charset="0"/>
                            </a:rPr>
                            <m:t>𝒛</m:t>
                          </m:r>
                        </m:e>
                      </m:acc>
                      <m:r>
                        <a:rPr lang="en-US" b="1"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𝒩</m:t>
                      </m:r>
                      <m:d>
                        <m:dPr>
                          <m:ctrlPr>
                            <a:rPr lang="en-US" b="1" i="1" smtClean="0">
                              <a:solidFill>
                                <a:schemeClr val="tx1"/>
                              </a:solidFill>
                              <a:latin typeface="Cambria Math" panose="02040503050406030204" pitchFamily="18" charset="0"/>
                              <a:ea typeface="Cambria Math" panose="02040503050406030204" pitchFamily="18" charset="0"/>
                            </a:rPr>
                          </m:ctrlPr>
                        </m:dPr>
                        <m:e>
                          <m:acc>
                            <m:accPr>
                              <m:chr m:val="⃗"/>
                              <m:ctrlPr>
                                <a:rPr lang="en-US" b="1" i="1">
                                  <a:solidFill>
                                    <a:schemeClr val="tx1"/>
                                  </a:solidFill>
                                  <a:latin typeface="Cambria Math" panose="02040503050406030204" pitchFamily="18" charset="0"/>
                                </a:rPr>
                              </m:ctrlPr>
                            </m:accPr>
                            <m:e>
                              <m:r>
                                <a:rPr lang="en-US" b="1" i="1">
                                  <a:solidFill>
                                    <a:schemeClr val="tx1"/>
                                  </a:solidFill>
                                  <a:latin typeface="Cambria Math" panose="02040503050406030204" pitchFamily="18" charset="0"/>
                                </a:rPr>
                                <m:t>𝝁</m:t>
                              </m:r>
                            </m:e>
                          </m:acc>
                          <m:r>
                            <a:rPr lang="en-US" b="1" i="1" smtClean="0">
                              <a:solidFill>
                                <a:schemeClr val="tx1"/>
                              </a:solidFill>
                              <a:latin typeface="Cambria Math" panose="02040503050406030204" pitchFamily="18" charset="0"/>
                            </a:rPr>
                            <m:t>, </m:t>
                          </m:r>
                          <m:r>
                            <a:rPr lang="en-US" b="1" i="0" smtClean="0">
                              <a:solidFill>
                                <a:schemeClr val="tx1"/>
                              </a:solidFill>
                              <a:latin typeface="Cambria Math" panose="02040503050406030204" pitchFamily="18" charset="0"/>
                            </a:rPr>
                            <m:t>𝚺</m:t>
                          </m:r>
                        </m:e>
                      </m:d>
                    </m:oMath>
                  </m:oMathPara>
                </a14:m>
                <a:endParaRPr lang="en-US" dirty="0"/>
              </a:p>
            </p:txBody>
          </p:sp>
        </mc:Choice>
        <mc:Fallback>
          <p:sp>
            <p:nvSpPr>
              <p:cNvPr id="13" name="Rectangle 12">
                <a:extLst>
                  <a:ext uri="{FF2B5EF4-FFF2-40B4-BE49-F238E27FC236}">
                    <a16:creationId xmlns:a16="http://schemas.microsoft.com/office/drawing/2014/main" id="{758E5905-3526-CD93-5419-4229D2A67F47}"/>
                  </a:ext>
                </a:extLst>
              </p:cNvPr>
              <p:cNvSpPr>
                <a:spLocks noRot="1" noChangeAspect="1" noMove="1" noResize="1" noEditPoints="1" noAdjustHandles="1" noChangeArrowheads="1" noChangeShapeType="1" noTextEdit="1"/>
              </p:cNvSpPr>
              <p:nvPr/>
            </p:nvSpPr>
            <p:spPr>
              <a:xfrm>
                <a:off x="6085090" y="5171565"/>
                <a:ext cx="1351806" cy="398980"/>
              </a:xfrm>
              <a:prstGeom prst="rect">
                <a:avLst/>
              </a:prstGeom>
              <a:blipFill>
                <a:blip r:embed="rId8"/>
                <a:stretch>
                  <a:fillRect/>
                </a:stretch>
              </a:blipFill>
              <a:ln w="38100">
                <a:solidFill>
                  <a:schemeClr val="accent6">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7E780009-1541-8B8A-1D06-2E7A7847E0E5}"/>
                  </a:ext>
                </a:extLst>
              </p:cNvPr>
              <p:cNvSpPr/>
              <p:nvPr/>
            </p:nvSpPr>
            <p:spPr>
              <a:xfrm>
                <a:off x="10249018" y="4575957"/>
                <a:ext cx="556142" cy="1602005"/>
              </a:xfrm>
              <a:prstGeom prst="rect">
                <a:avLst/>
              </a:prstGeom>
              <a:solidFill>
                <a:schemeClr val="accent1">
                  <a:lumMod val="20000"/>
                  <a:lumOff val="80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𝑿</m:t>
                          </m:r>
                        </m:e>
                      </m:acc>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𝑡</m:t>
                          </m:r>
                        </m:e>
                      </m:d>
                    </m:oMath>
                  </m:oMathPara>
                </a14:m>
                <a:endParaRPr lang="en-US" dirty="0">
                  <a:solidFill>
                    <a:schemeClr val="tx1"/>
                  </a:solidFill>
                </a:endParaRPr>
              </a:p>
            </p:txBody>
          </p:sp>
        </mc:Choice>
        <mc:Fallback>
          <p:sp>
            <p:nvSpPr>
              <p:cNvPr id="15" name="Rectangle 14">
                <a:extLst>
                  <a:ext uri="{FF2B5EF4-FFF2-40B4-BE49-F238E27FC236}">
                    <a16:creationId xmlns:a16="http://schemas.microsoft.com/office/drawing/2014/main" id="{7E780009-1541-8B8A-1D06-2E7A7847E0E5}"/>
                  </a:ext>
                </a:extLst>
              </p:cNvPr>
              <p:cNvSpPr>
                <a:spLocks noRot="1" noChangeAspect="1" noMove="1" noResize="1" noEditPoints="1" noAdjustHandles="1" noChangeArrowheads="1" noChangeShapeType="1" noTextEdit="1"/>
              </p:cNvSpPr>
              <p:nvPr/>
            </p:nvSpPr>
            <p:spPr>
              <a:xfrm>
                <a:off x="10249018" y="4575957"/>
                <a:ext cx="556142" cy="1602005"/>
              </a:xfrm>
              <a:prstGeom prst="rect">
                <a:avLst/>
              </a:prstGeom>
              <a:blipFill>
                <a:blip r:embed="rId9"/>
                <a:stretch>
                  <a:fillRect/>
                </a:stretch>
              </a:blipFill>
              <a:ln w="38100">
                <a:solidFill>
                  <a:schemeClr val="accent1">
                    <a:lumMod val="75000"/>
                  </a:schemeClr>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28EC784A-CEDC-3CCC-1D3C-A730A9C5EF86}"/>
              </a:ext>
            </a:extLst>
          </p:cNvPr>
          <p:cNvCxnSpPr>
            <a:cxnSpLocks/>
            <a:endCxn id="76" idx="2"/>
          </p:cNvCxnSpPr>
          <p:nvPr/>
        </p:nvCxnSpPr>
        <p:spPr>
          <a:xfrm flipV="1">
            <a:off x="1942982" y="5370001"/>
            <a:ext cx="682856" cy="1054"/>
          </a:xfrm>
          <a:prstGeom prst="straightConnector1">
            <a:avLst/>
          </a:prstGeom>
          <a:ln w="285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7E9D33B-F2E8-D496-67E7-2372BBECBBD2}"/>
              </a:ext>
            </a:extLst>
          </p:cNvPr>
          <p:cNvCxnSpPr>
            <a:cxnSpLocks/>
            <a:stCxn id="76" idx="0"/>
            <a:endCxn id="8" idx="1"/>
          </p:cNvCxnSpPr>
          <p:nvPr/>
        </p:nvCxnSpPr>
        <p:spPr>
          <a:xfrm>
            <a:off x="4088878" y="5370001"/>
            <a:ext cx="648362" cy="6957"/>
          </a:xfrm>
          <a:prstGeom prst="straightConnector1">
            <a:avLst/>
          </a:prstGeom>
          <a:ln w="285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7EFC419-4182-C66D-69BD-E79DBB885B10}"/>
              </a:ext>
            </a:extLst>
          </p:cNvPr>
          <p:cNvCxnSpPr>
            <a:cxnSpLocks/>
            <a:stCxn id="13" idx="3"/>
          </p:cNvCxnSpPr>
          <p:nvPr/>
        </p:nvCxnSpPr>
        <p:spPr>
          <a:xfrm>
            <a:off x="7436896" y="5371055"/>
            <a:ext cx="682856" cy="0"/>
          </a:xfrm>
          <a:prstGeom prst="straightConnector1">
            <a:avLst/>
          </a:prstGeom>
          <a:ln w="285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BFA2CCD-A1E1-7804-2BB2-F4D23C474B07}"/>
              </a:ext>
            </a:extLst>
          </p:cNvPr>
          <p:cNvCxnSpPr>
            <a:cxnSpLocks/>
            <a:stCxn id="75" idx="2"/>
            <a:endCxn id="15" idx="1"/>
          </p:cNvCxnSpPr>
          <p:nvPr/>
        </p:nvCxnSpPr>
        <p:spPr>
          <a:xfrm>
            <a:off x="9582792" y="5376958"/>
            <a:ext cx="666226" cy="2"/>
          </a:xfrm>
          <a:prstGeom prst="straightConnector1">
            <a:avLst/>
          </a:prstGeom>
          <a:ln w="285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CAF82BB-CC96-FB60-9706-1B8D5708E877}"/>
              </a:ext>
            </a:extLst>
          </p:cNvPr>
          <p:cNvCxnSpPr>
            <a:cxnSpLocks/>
            <a:stCxn id="8" idx="3"/>
            <a:endCxn id="13" idx="1"/>
          </p:cNvCxnSpPr>
          <p:nvPr/>
        </p:nvCxnSpPr>
        <p:spPr>
          <a:xfrm flipV="1">
            <a:off x="5420097" y="5371055"/>
            <a:ext cx="664993" cy="5903"/>
          </a:xfrm>
          <a:prstGeom prst="straightConnector1">
            <a:avLst/>
          </a:prstGeom>
          <a:ln w="285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9254F8D7-20D2-E488-91C6-907434DF7A01}"/>
                  </a:ext>
                </a:extLst>
              </p:cNvPr>
              <p:cNvSpPr txBox="1"/>
              <p:nvPr/>
            </p:nvSpPr>
            <p:spPr>
              <a:xfrm>
                <a:off x="6028857" y="5712700"/>
                <a:ext cx="1464272" cy="3176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400" b="1" i="1" smtClean="0">
                              <a:solidFill>
                                <a:schemeClr val="tx1"/>
                              </a:solidFill>
                              <a:latin typeface="Cambria Math" panose="02040503050406030204" pitchFamily="18" charset="0"/>
                            </a:rPr>
                          </m:ctrlPr>
                        </m:dPr>
                        <m:e>
                          <m:acc>
                            <m:accPr>
                              <m:chr m:val="⃗"/>
                              <m:ctrlPr>
                                <a:rPr lang="en-US" sz="1400" b="1" i="1" smtClean="0">
                                  <a:solidFill>
                                    <a:schemeClr val="tx1"/>
                                  </a:solidFill>
                                  <a:latin typeface="Cambria Math" panose="02040503050406030204" pitchFamily="18" charset="0"/>
                                </a:rPr>
                              </m:ctrlPr>
                            </m:accPr>
                            <m:e>
                              <m:r>
                                <a:rPr lang="en-US" sz="1400" b="1" i="1" smtClean="0">
                                  <a:solidFill>
                                    <a:schemeClr val="tx1"/>
                                  </a:solidFill>
                                  <a:latin typeface="Cambria Math" panose="02040503050406030204" pitchFamily="18" charset="0"/>
                                </a:rPr>
                                <m:t>𝝈</m:t>
                              </m:r>
                            </m:e>
                          </m:acc>
                          <m:r>
                            <a:rPr lang="en-US" sz="1400" b="1" i="1" smtClean="0">
                              <a:solidFill>
                                <a:schemeClr val="tx1"/>
                              </a:solidFill>
                              <a:latin typeface="Cambria Math" panose="02040503050406030204" pitchFamily="18" charset="0"/>
                            </a:rPr>
                            <m:t>≡</m:t>
                          </m:r>
                          <m:r>
                            <m:rPr>
                              <m:sty m:val="p"/>
                            </m:rPr>
                            <a:rPr lang="en-US" sz="1400" b="0" i="0" smtClean="0">
                              <a:solidFill>
                                <a:schemeClr val="tx1"/>
                              </a:solidFill>
                              <a:latin typeface="Cambria Math" panose="02040503050406030204" pitchFamily="18" charset="0"/>
                            </a:rPr>
                            <m:t>diag</m:t>
                          </m:r>
                          <m:d>
                            <m:dPr>
                              <m:ctrlPr>
                                <a:rPr lang="en-US" sz="1400" b="0" i="1" smtClean="0">
                                  <a:solidFill>
                                    <a:schemeClr val="tx1"/>
                                  </a:solidFill>
                                  <a:latin typeface="Cambria Math" panose="02040503050406030204" pitchFamily="18" charset="0"/>
                                </a:rPr>
                              </m:ctrlPr>
                            </m:dPr>
                            <m:e>
                              <m:r>
                                <a:rPr lang="en-US" sz="1400" b="1">
                                  <a:latin typeface="Cambria Math" panose="02040503050406030204" pitchFamily="18" charset="0"/>
                                </a:rPr>
                                <m:t>𝚺</m:t>
                              </m:r>
                            </m:e>
                          </m:d>
                        </m:e>
                      </m:d>
                    </m:oMath>
                  </m:oMathPara>
                </a14:m>
                <a:endParaRPr lang="en-US" sz="1400" dirty="0"/>
              </a:p>
            </p:txBody>
          </p:sp>
        </mc:Choice>
        <mc:Fallback>
          <p:sp>
            <p:nvSpPr>
              <p:cNvPr id="70" name="TextBox 69">
                <a:extLst>
                  <a:ext uri="{FF2B5EF4-FFF2-40B4-BE49-F238E27FC236}">
                    <a16:creationId xmlns:a16="http://schemas.microsoft.com/office/drawing/2014/main" id="{9254F8D7-20D2-E488-91C6-907434DF7A01}"/>
                  </a:ext>
                </a:extLst>
              </p:cNvPr>
              <p:cNvSpPr txBox="1">
                <a:spLocks noRot="1" noChangeAspect="1" noMove="1" noResize="1" noEditPoints="1" noAdjustHandles="1" noChangeArrowheads="1" noChangeShapeType="1" noTextEdit="1"/>
              </p:cNvSpPr>
              <p:nvPr/>
            </p:nvSpPr>
            <p:spPr>
              <a:xfrm>
                <a:off x="6028857" y="5712700"/>
                <a:ext cx="1464272" cy="317679"/>
              </a:xfrm>
              <a:prstGeom prst="rect">
                <a:avLst/>
              </a:prstGeom>
              <a:blipFill>
                <a:blip r:embed="rId10"/>
                <a:stretch>
                  <a:fillRect b="-15385"/>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B4D027AE-CD99-70D1-8FD8-EC397FB5FFF2}"/>
              </a:ext>
            </a:extLst>
          </p:cNvPr>
          <p:cNvSpPr txBox="1"/>
          <p:nvPr/>
        </p:nvSpPr>
        <p:spPr>
          <a:xfrm>
            <a:off x="2727965" y="4628753"/>
            <a:ext cx="1224292" cy="247732"/>
          </a:xfrm>
          <a:prstGeom prst="rect">
            <a:avLst/>
          </a:prstGeom>
          <a:noFill/>
        </p:spPr>
        <p:txBody>
          <a:bodyPr wrap="square" rtlCol="0" anchor="ctr">
            <a:spAutoFit/>
          </a:bodyPr>
          <a:lstStyle/>
          <a:p>
            <a:pPr marL="0" marR="0" lvl="0" indent="0" algn="ctr" defTabSz="914400" eaLnBrk="1" fontAlgn="auto" latinLnBrk="0" hangingPunct="1">
              <a:spcBef>
                <a:spcPts val="0"/>
              </a:spcBef>
              <a:spcAft>
                <a:spcPts val="0"/>
              </a:spcAft>
              <a:buClr>
                <a:srgbClr val="000000"/>
              </a:buClr>
              <a:buSzTx/>
              <a:buFont typeface="Arial"/>
              <a:buNone/>
              <a:tabLst/>
              <a:defRPr/>
            </a:pPr>
            <a:r>
              <a:rPr kumimoji="0" lang="en-US" sz="1100" i="1" u="none" strike="noStrike" kern="0" cap="none" spc="0" normalizeH="0" baseline="0" noProof="0" dirty="0">
                <a:ln>
                  <a:noFill/>
                </a:ln>
                <a:solidFill>
                  <a:schemeClr val="accent2">
                    <a:lumMod val="75000"/>
                  </a:schemeClr>
                </a:solidFill>
                <a:effectLst/>
                <a:uLnTx/>
                <a:uFillTx/>
                <a:latin typeface="Gill Sans" panose="020B0502020104020203" pitchFamily="34" charset="-79"/>
                <a:cs typeface="Gill Sans" panose="020B0502020104020203" pitchFamily="34" charset="-79"/>
                <a:sym typeface="Arial"/>
              </a:rPr>
              <a:t>Condense sequence</a:t>
            </a:r>
            <a:endParaRPr kumimoji="0" lang="en-US" sz="1000" i="1" u="none" strike="noStrike" kern="0" cap="none" spc="0" normalizeH="0" baseline="0" noProof="0" dirty="0">
              <a:ln>
                <a:noFill/>
              </a:ln>
              <a:solidFill>
                <a:schemeClr val="accent2">
                  <a:lumMod val="75000"/>
                </a:schemeClr>
              </a:solidFill>
              <a:effectLst/>
              <a:uLnTx/>
              <a:uFillTx/>
              <a:latin typeface="Gill Sans" panose="020B0502020104020203" pitchFamily="34" charset="-79"/>
              <a:cs typeface="Gill Sans" panose="020B0502020104020203" pitchFamily="34" charset="-79"/>
              <a:sym typeface="Arial"/>
            </a:endParaRPr>
          </a:p>
        </p:txBody>
      </p:sp>
      <p:sp>
        <p:nvSpPr>
          <p:cNvPr id="72" name="TextBox 71">
            <a:extLst>
              <a:ext uri="{FF2B5EF4-FFF2-40B4-BE49-F238E27FC236}">
                <a16:creationId xmlns:a16="http://schemas.microsoft.com/office/drawing/2014/main" id="{CEDC6F74-4DD4-5F4A-DA0B-F0E1EA251410}"/>
              </a:ext>
            </a:extLst>
          </p:cNvPr>
          <p:cNvSpPr txBox="1"/>
          <p:nvPr/>
        </p:nvSpPr>
        <p:spPr>
          <a:xfrm>
            <a:off x="8239742" y="4621006"/>
            <a:ext cx="1224292" cy="247732"/>
          </a:xfrm>
          <a:prstGeom prst="rect">
            <a:avLst/>
          </a:prstGeom>
          <a:noFill/>
        </p:spPr>
        <p:txBody>
          <a:bodyPr wrap="square" rtlCol="0" anchor="ctr">
            <a:spAutoFit/>
          </a:bodyPr>
          <a:lstStyle/>
          <a:p>
            <a:pPr marL="0" marR="0" lvl="0" indent="0" algn="ctr" defTabSz="914400" eaLnBrk="1" fontAlgn="auto" latinLnBrk="0" hangingPunct="1">
              <a:spcBef>
                <a:spcPts val="0"/>
              </a:spcBef>
              <a:spcAft>
                <a:spcPts val="0"/>
              </a:spcAft>
              <a:buClr>
                <a:srgbClr val="000000"/>
              </a:buClr>
              <a:buSzTx/>
              <a:buFont typeface="Arial"/>
              <a:buNone/>
              <a:tabLst/>
              <a:defRPr/>
            </a:pPr>
            <a:r>
              <a:rPr kumimoji="0" lang="en-US" sz="1100" i="1" u="none" strike="noStrike" kern="0" cap="none" spc="0" normalizeH="0" baseline="0" noProof="0" dirty="0">
                <a:ln>
                  <a:noFill/>
                </a:ln>
                <a:solidFill>
                  <a:schemeClr val="accent2">
                    <a:lumMod val="75000"/>
                  </a:schemeClr>
                </a:solidFill>
                <a:effectLst/>
                <a:uLnTx/>
                <a:uFillTx/>
                <a:latin typeface="Gill Sans" panose="020B0502020104020203" pitchFamily="34" charset="-79"/>
                <a:cs typeface="Gill Sans" panose="020B0502020104020203" pitchFamily="34" charset="-79"/>
                <a:sym typeface="Arial"/>
              </a:rPr>
              <a:t>Expand sample</a:t>
            </a:r>
            <a:endParaRPr kumimoji="0" lang="en-US" sz="1000" i="1" u="none" strike="noStrike" kern="0" cap="none" spc="0" normalizeH="0" baseline="0" noProof="0" dirty="0">
              <a:ln>
                <a:noFill/>
              </a:ln>
              <a:solidFill>
                <a:schemeClr val="accent2">
                  <a:lumMod val="75000"/>
                </a:schemeClr>
              </a:solidFill>
              <a:effectLst/>
              <a:uLnTx/>
              <a:uFillTx/>
              <a:latin typeface="Gill Sans" panose="020B0502020104020203" pitchFamily="34" charset="-79"/>
              <a:cs typeface="Gill Sans" panose="020B0502020104020203" pitchFamily="34" charset="-79"/>
              <a:sym typeface="Arial"/>
            </a:endParaRPr>
          </a:p>
        </p:txBody>
      </p:sp>
      <p:sp>
        <p:nvSpPr>
          <p:cNvPr id="73" name="TextBox 72">
            <a:extLst>
              <a:ext uri="{FF2B5EF4-FFF2-40B4-BE49-F238E27FC236}">
                <a16:creationId xmlns:a16="http://schemas.microsoft.com/office/drawing/2014/main" id="{7608028B-914D-40BE-BBEB-85047E65B728}"/>
              </a:ext>
            </a:extLst>
          </p:cNvPr>
          <p:cNvSpPr txBox="1"/>
          <p:nvPr/>
        </p:nvSpPr>
        <p:spPr>
          <a:xfrm>
            <a:off x="5877617" y="4551292"/>
            <a:ext cx="1766752" cy="408029"/>
          </a:xfrm>
          <a:prstGeom prst="rect">
            <a:avLst/>
          </a:prstGeom>
          <a:noFill/>
        </p:spPr>
        <p:txBody>
          <a:bodyPr wrap="square" rtlCol="0" anchor="ctr">
            <a:spAutoFit/>
          </a:bodyPr>
          <a:lstStyle/>
          <a:p>
            <a:pPr marL="0" marR="0" lvl="0" indent="0" algn="ctr" defTabSz="914400" eaLnBrk="1" fontAlgn="auto" latinLnBrk="0" hangingPunct="1">
              <a:spcBef>
                <a:spcPts val="0"/>
              </a:spcBef>
              <a:spcAft>
                <a:spcPts val="0"/>
              </a:spcAft>
              <a:buClr>
                <a:srgbClr val="000000"/>
              </a:buClr>
              <a:buSzTx/>
              <a:buFont typeface="Arial"/>
              <a:buNone/>
              <a:tabLst/>
              <a:defRPr/>
            </a:pPr>
            <a:r>
              <a:rPr kumimoji="0" lang="en-US" sz="1100" i="1" u="none" strike="noStrike" kern="0" cap="none" spc="0" normalizeH="0" baseline="0" noProof="0" dirty="0">
                <a:ln>
                  <a:noFill/>
                </a:ln>
                <a:solidFill>
                  <a:schemeClr val="accent6">
                    <a:lumMod val="75000"/>
                  </a:schemeClr>
                </a:solidFill>
                <a:effectLst/>
                <a:uLnTx/>
                <a:uFillTx/>
                <a:latin typeface="Gill Sans" panose="020B0502020104020203" pitchFamily="34" charset="-79"/>
                <a:cs typeface="Gill Sans" panose="020B0502020104020203" pitchFamily="34" charset="-79"/>
                <a:sym typeface="Arial"/>
              </a:rPr>
              <a:t>Sample latent space</a:t>
            </a:r>
          </a:p>
          <a:p>
            <a:pPr marL="0" marR="0" lvl="0" indent="0" algn="ctr" defTabSz="914400" eaLnBrk="1" fontAlgn="auto" latinLnBrk="0" hangingPunct="1">
              <a:spcBef>
                <a:spcPts val="0"/>
              </a:spcBef>
              <a:spcAft>
                <a:spcPts val="0"/>
              </a:spcAft>
              <a:buClr>
                <a:srgbClr val="000000"/>
              </a:buClr>
              <a:buSzTx/>
              <a:buFont typeface="Arial"/>
              <a:buNone/>
              <a:tabLst/>
              <a:defRPr/>
            </a:pPr>
            <a:r>
              <a:rPr lang="en-US" sz="1100" i="1" kern="0" dirty="0">
                <a:solidFill>
                  <a:schemeClr val="accent6">
                    <a:lumMod val="75000"/>
                  </a:schemeClr>
                </a:solidFill>
                <a:latin typeface="Gill Sans" panose="020B0502020104020203" pitchFamily="34" charset="-79"/>
                <a:cs typeface="Gill Sans" panose="020B0502020104020203" pitchFamily="34" charset="-79"/>
                <a:sym typeface="Arial"/>
              </a:rPr>
              <a:t>(”Reparameterization Trick”)</a:t>
            </a:r>
            <a:endParaRPr kumimoji="0" lang="en-US" sz="1000" i="1" u="none" strike="noStrike" kern="0" cap="none" spc="0" normalizeH="0" baseline="0" noProof="0" dirty="0">
              <a:ln>
                <a:noFill/>
              </a:ln>
              <a:solidFill>
                <a:schemeClr val="accent6">
                  <a:lumMod val="75000"/>
                </a:schemeClr>
              </a:solidFill>
              <a:effectLst/>
              <a:uLnTx/>
              <a:uFillTx/>
              <a:latin typeface="Gill Sans" panose="020B0502020104020203" pitchFamily="34" charset="-79"/>
              <a:cs typeface="Gill Sans" panose="020B0502020104020203" pitchFamily="34" charset="-79"/>
              <a:sym typeface="Arial"/>
            </a:endParaRPr>
          </a:p>
        </p:txBody>
      </p:sp>
      <p:sp>
        <p:nvSpPr>
          <p:cNvPr id="75" name="Trapezoid 74">
            <a:extLst>
              <a:ext uri="{FF2B5EF4-FFF2-40B4-BE49-F238E27FC236}">
                <a16:creationId xmlns:a16="http://schemas.microsoft.com/office/drawing/2014/main" id="{A43884B8-4457-6554-95BD-CC80029723AE}"/>
              </a:ext>
            </a:extLst>
          </p:cNvPr>
          <p:cNvSpPr/>
          <p:nvPr/>
        </p:nvSpPr>
        <p:spPr>
          <a:xfrm rot="16200000">
            <a:off x="8435220" y="4645438"/>
            <a:ext cx="832104" cy="1463040"/>
          </a:xfrm>
          <a:prstGeom prst="trapezoid">
            <a:avLst/>
          </a:prstGeom>
          <a:solidFill>
            <a:schemeClr val="accent2">
              <a:lumMod val="20000"/>
              <a:lumOff val="8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i="1" dirty="0">
                <a:solidFill>
                  <a:schemeClr val="tx1"/>
                </a:solidFill>
                <a:latin typeface="Gill Sans" panose="020B0502020104020203" pitchFamily="34" charset="-79"/>
                <a:cs typeface="Gill Sans" panose="020B0502020104020203" pitchFamily="34" charset="-79"/>
              </a:rPr>
              <a:t>Decoder</a:t>
            </a:r>
          </a:p>
        </p:txBody>
      </p:sp>
      <p:sp>
        <p:nvSpPr>
          <p:cNvPr id="76" name="Trapezoid 75">
            <a:extLst>
              <a:ext uri="{FF2B5EF4-FFF2-40B4-BE49-F238E27FC236}">
                <a16:creationId xmlns:a16="http://schemas.microsoft.com/office/drawing/2014/main" id="{C4F7CB9D-F6CA-611D-129A-DF03A1BE4973}"/>
              </a:ext>
            </a:extLst>
          </p:cNvPr>
          <p:cNvSpPr/>
          <p:nvPr/>
        </p:nvSpPr>
        <p:spPr>
          <a:xfrm rot="5400000">
            <a:off x="2941306" y="4638481"/>
            <a:ext cx="832104" cy="1463040"/>
          </a:xfrm>
          <a:prstGeom prst="trapezoid">
            <a:avLst/>
          </a:prstGeom>
          <a:solidFill>
            <a:schemeClr val="accent2">
              <a:lumMod val="20000"/>
              <a:lumOff val="8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i="1" dirty="0">
                <a:solidFill>
                  <a:schemeClr val="tx1"/>
                </a:solidFill>
                <a:latin typeface="Gill Sans" panose="020B0502020104020203" pitchFamily="34" charset="-79"/>
                <a:cs typeface="Gill Sans" panose="020B0502020104020203" pitchFamily="34" charset="-79"/>
              </a:rPr>
              <a:t>Encoder</a:t>
            </a:r>
          </a:p>
        </p:txBody>
      </p:sp>
    </p:spTree>
    <p:extLst>
      <p:ext uri="{BB962C8B-B14F-4D97-AF65-F5344CB8AC3E}">
        <p14:creationId xmlns:p14="http://schemas.microsoft.com/office/powerpoint/2010/main" val="83994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3817-61BD-0142-59BC-9EDB1A98A487}"/>
              </a:ext>
            </a:extLst>
          </p:cNvPr>
          <p:cNvSpPr>
            <a:spLocks noGrp="1"/>
          </p:cNvSpPr>
          <p:nvPr>
            <p:ph type="title"/>
          </p:nvPr>
        </p:nvSpPr>
        <p:spPr/>
        <p:txBody>
          <a:bodyPr/>
          <a:lstStyle/>
          <a:p>
            <a:r>
              <a:rPr lang="en-US" dirty="0"/>
              <a:t>Results &amp; discussion</a:t>
            </a:r>
          </a:p>
        </p:txBody>
      </p:sp>
      <p:sp>
        <p:nvSpPr>
          <p:cNvPr id="3" name="Text Placeholder 2">
            <a:extLst>
              <a:ext uri="{FF2B5EF4-FFF2-40B4-BE49-F238E27FC236}">
                <a16:creationId xmlns:a16="http://schemas.microsoft.com/office/drawing/2014/main" id="{F5E0AF97-C6A4-AF38-F844-0529DD7F75A1}"/>
              </a:ext>
            </a:extLst>
          </p:cNvPr>
          <p:cNvSpPr>
            <a:spLocks noGrp="1"/>
          </p:cNvSpPr>
          <p:nvPr>
            <p:ph type="body" idx="1"/>
          </p:nvPr>
        </p:nvSpPr>
        <p:spPr/>
        <p:txBody>
          <a:bodyPr/>
          <a:lstStyle/>
          <a:p>
            <a:r>
              <a:rPr lang="en-US" dirty="0"/>
              <a:t>Denoised signals &amp; integrated noise statistics</a:t>
            </a:r>
          </a:p>
        </p:txBody>
      </p:sp>
    </p:spTree>
    <p:extLst>
      <p:ext uri="{BB962C8B-B14F-4D97-AF65-F5344CB8AC3E}">
        <p14:creationId xmlns:p14="http://schemas.microsoft.com/office/powerpoint/2010/main" val="181782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C3CB-0B18-7442-C8EA-5DB553AF4E14}"/>
              </a:ext>
            </a:extLst>
          </p:cNvPr>
          <p:cNvSpPr>
            <a:spLocks noGrp="1"/>
          </p:cNvSpPr>
          <p:nvPr>
            <p:ph type="title"/>
          </p:nvPr>
        </p:nvSpPr>
        <p:spPr/>
        <p:txBody>
          <a:bodyPr/>
          <a:lstStyle/>
          <a:p>
            <a:r>
              <a:rPr lang="en-US" dirty="0"/>
              <a:t>Denoised Signals</a:t>
            </a:r>
          </a:p>
        </p:txBody>
      </p:sp>
      <p:pic>
        <p:nvPicPr>
          <p:cNvPr id="3" name="Picture 2" descr="A group of graphs showing power signals&#10;&#10;Description automatically generated with medium confidence">
            <a:extLst>
              <a:ext uri="{FF2B5EF4-FFF2-40B4-BE49-F238E27FC236}">
                <a16:creationId xmlns:a16="http://schemas.microsoft.com/office/drawing/2014/main" id="{A185FEE4-C3D6-3DD1-A76C-58F9BDC65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232" y="1114716"/>
            <a:ext cx="4045536" cy="4045536"/>
          </a:xfrm>
          <a:prstGeom prst="rect">
            <a:avLst/>
          </a:prstGeom>
        </p:spPr>
      </p:pic>
      <p:pic>
        <p:nvPicPr>
          <p:cNvPr id="4" name="Picture 3" descr="A group of blue and white graphs&#10;&#10;Description automatically generated">
            <a:extLst>
              <a:ext uri="{FF2B5EF4-FFF2-40B4-BE49-F238E27FC236}">
                <a16:creationId xmlns:a16="http://schemas.microsoft.com/office/drawing/2014/main" id="{3B29578C-D734-151D-F4F0-03F27DD25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8710"/>
            <a:ext cx="4045536" cy="4045536"/>
          </a:xfrm>
          <a:prstGeom prst="rect">
            <a:avLst/>
          </a:prstGeom>
        </p:spPr>
      </p:pic>
      <p:pic>
        <p:nvPicPr>
          <p:cNvPr id="5" name="Picture 4" descr="A group of graphs showing power and power&#10;&#10;Description automatically generated with medium confidence">
            <a:extLst>
              <a:ext uri="{FF2B5EF4-FFF2-40B4-BE49-F238E27FC236}">
                <a16:creationId xmlns:a16="http://schemas.microsoft.com/office/drawing/2014/main" id="{2F514D5A-7668-04A9-3B93-FBCE1D4F0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464" y="1114716"/>
            <a:ext cx="4045536" cy="4045536"/>
          </a:xfrm>
          <a:prstGeom prst="rect">
            <a:avLst/>
          </a:prstGeom>
        </p:spPr>
      </p:pic>
      <p:sp>
        <p:nvSpPr>
          <p:cNvPr id="6" name="TextBox 5">
            <a:extLst>
              <a:ext uri="{FF2B5EF4-FFF2-40B4-BE49-F238E27FC236}">
                <a16:creationId xmlns:a16="http://schemas.microsoft.com/office/drawing/2014/main" id="{647F6877-AD0B-0B0D-A3E5-C2787E7F1E01}"/>
              </a:ext>
            </a:extLst>
          </p:cNvPr>
          <p:cNvSpPr txBox="1"/>
          <p:nvPr/>
        </p:nvSpPr>
        <p:spPr>
          <a:xfrm>
            <a:off x="1352552" y="5383272"/>
            <a:ext cx="1340432" cy="369332"/>
          </a:xfrm>
          <a:prstGeom prst="rect">
            <a:avLst/>
          </a:prstGeom>
          <a:noFill/>
        </p:spPr>
        <p:txBody>
          <a:bodyPr wrap="none" rtlCol="0">
            <a:spAutoFit/>
          </a:bodyPr>
          <a:lstStyle/>
          <a:p>
            <a:r>
              <a:rPr lang="en-US" i="1" dirty="0">
                <a:latin typeface="Gill Sans" panose="020B0502020104020203" pitchFamily="34" charset="-79"/>
                <a:cs typeface="Gill Sans" panose="020B0502020104020203" pitchFamily="34" charset="-79"/>
              </a:rPr>
              <a:t>Kalman Filter</a:t>
            </a:r>
          </a:p>
        </p:txBody>
      </p:sp>
      <p:sp>
        <p:nvSpPr>
          <p:cNvPr id="7" name="TextBox 6">
            <a:extLst>
              <a:ext uri="{FF2B5EF4-FFF2-40B4-BE49-F238E27FC236}">
                <a16:creationId xmlns:a16="http://schemas.microsoft.com/office/drawing/2014/main" id="{DD21AF87-86F9-39D7-BC5B-11996F63D610}"/>
              </a:ext>
            </a:extLst>
          </p:cNvPr>
          <p:cNvSpPr txBox="1"/>
          <p:nvPr/>
        </p:nvSpPr>
        <p:spPr>
          <a:xfrm>
            <a:off x="4864253" y="5383272"/>
            <a:ext cx="2463495" cy="369332"/>
          </a:xfrm>
          <a:prstGeom prst="rect">
            <a:avLst/>
          </a:prstGeom>
          <a:noFill/>
        </p:spPr>
        <p:txBody>
          <a:bodyPr wrap="none" rtlCol="0">
            <a:spAutoFit/>
          </a:bodyPr>
          <a:lstStyle/>
          <a:p>
            <a:r>
              <a:rPr lang="en-US" i="1" dirty="0">
                <a:latin typeface="Gill Sans" panose="020B0502020104020203" pitchFamily="34" charset="-79"/>
                <a:cs typeface="Gill Sans" panose="020B0502020104020203" pitchFamily="34" charset="-79"/>
              </a:rPr>
              <a:t>Convolutional Autoencoder</a:t>
            </a:r>
          </a:p>
        </p:txBody>
      </p:sp>
      <p:sp>
        <p:nvSpPr>
          <p:cNvPr id="8" name="TextBox 7">
            <a:extLst>
              <a:ext uri="{FF2B5EF4-FFF2-40B4-BE49-F238E27FC236}">
                <a16:creationId xmlns:a16="http://schemas.microsoft.com/office/drawing/2014/main" id="{E6FBADFD-F8F9-3433-44CC-7661DD175BDB}"/>
              </a:ext>
            </a:extLst>
          </p:cNvPr>
          <p:cNvSpPr txBox="1"/>
          <p:nvPr/>
        </p:nvSpPr>
        <p:spPr>
          <a:xfrm>
            <a:off x="8608195" y="5383272"/>
            <a:ext cx="3122073" cy="369332"/>
          </a:xfrm>
          <a:prstGeom prst="rect">
            <a:avLst/>
          </a:prstGeom>
          <a:noFill/>
        </p:spPr>
        <p:txBody>
          <a:bodyPr wrap="none" rtlCol="0">
            <a:spAutoFit/>
          </a:bodyPr>
          <a:lstStyle/>
          <a:p>
            <a:r>
              <a:rPr lang="en-US" i="1" dirty="0">
                <a:latin typeface="Gill Sans" panose="020B0502020104020203" pitchFamily="34" charset="-79"/>
                <a:cs typeface="Gill Sans" panose="020B0502020104020203" pitchFamily="34" charset="-79"/>
              </a:rPr>
              <a:t>Variational Recurrent Autoencoder</a:t>
            </a:r>
          </a:p>
        </p:txBody>
      </p:sp>
    </p:spTree>
    <p:extLst>
      <p:ext uri="{BB962C8B-B14F-4D97-AF65-F5344CB8AC3E}">
        <p14:creationId xmlns:p14="http://schemas.microsoft.com/office/powerpoint/2010/main" val="389729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C4FA-96E2-7621-E312-A365F1C2CE05}"/>
              </a:ext>
            </a:extLst>
          </p:cNvPr>
          <p:cNvSpPr>
            <a:spLocks noGrp="1"/>
          </p:cNvSpPr>
          <p:nvPr>
            <p:ph type="title"/>
          </p:nvPr>
        </p:nvSpPr>
        <p:spPr/>
        <p:txBody>
          <a:bodyPr/>
          <a:lstStyle/>
          <a:p>
            <a:r>
              <a:rPr lang="en-US" dirty="0"/>
              <a:t>Noise Power Analysis</a:t>
            </a:r>
          </a:p>
        </p:txBody>
      </p:sp>
      <p:pic>
        <p:nvPicPr>
          <p:cNvPr id="3" name="Picture 2" descr="A graph of different colored lines&#10;&#10;Description automatically generated">
            <a:extLst>
              <a:ext uri="{FF2B5EF4-FFF2-40B4-BE49-F238E27FC236}">
                <a16:creationId xmlns:a16="http://schemas.microsoft.com/office/drawing/2014/main" id="{C91CBBCE-E280-0321-E1DD-B72690FFA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46" y="1706600"/>
            <a:ext cx="5842000" cy="4381500"/>
          </a:xfrm>
          <a:prstGeom prst="rect">
            <a:avLst/>
          </a:prstGeom>
        </p:spPr>
      </p:pic>
      <p:pic>
        <p:nvPicPr>
          <p:cNvPr id="4" name="Picture 3" descr="A graph of different colored lines&#10;&#10;Description automatically generated">
            <a:extLst>
              <a:ext uri="{FF2B5EF4-FFF2-40B4-BE49-F238E27FC236}">
                <a16:creationId xmlns:a16="http://schemas.microsoft.com/office/drawing/2014/main" id="{5686C0A5-F291-46E7-29FD-1C87BF319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854" y="1706600"/>
            <a:ext cx="5842000" cy="43815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F1400AA-0720-8AE3-C3E1-D682DF1B4628}"/>
                  </a:ext>
                </a:extLst>
              </p:cNvPr>
              <p:cNvSpPr txBox="1"/>
              <p:nvPr/>
            </p:nvSpPr>
            <p:spPr>
              <a:xfrm>
                <a:off x="4355020" y="1142359"/>
                <a:ext cx="3364254" cy="369332"/>
              </a:xfrm>
              <a:prstGeom prst="rect">
                <a:avLst/>
              </a:prstGeom>
              <a:noFill/>
            </p:spPr>
            <p:txBody>
              <a:bodyPr wrap="none" rtlCol="0">
                <a:spAutoFit/>
              </a:bodyPr>
              <a:lstStyle/>
              <a:p>
                <a:pPr algn="ctr"/>
                <a:r>
                  <a:rPr lang="en-US" i="1" dirty="0"/>
                  <a:t>Single example with median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𝑖𝑛𝑡</m:t>
                        </m:r>
                      </m:sub>
                    </m:sSub>
                  </m:oMath>
                </a14:m>
                <a:r>
                  <a:rPr lang="en-US" i="1" dirty="0"/>
                  <a:t>  </a:t>
                </a:r>
              </a:p>
            </p:txBody>
          </p:sp>
        </mc:Choice>
        <mc:Fallback>
          <p:sp>
            <p:nvSpPr>
              <p:cNvPr id="6" name="TextBox 5">
                <a:extLst>
                  <a:ext uri="{FF2B5EF4-FFF2-40B4-BE49-F238E27FC236}">
                    <a16:creationId xmlns:a16="http://schemas.microsoft.com/office/drawing/2014/main" id="{6F1400AA-0720-8AE3-C3E1-D682DF1B4628}"/>
                  </a:ext>
                </a:extLst>
              </p:cNvPr>
              <p:cNvSpPr txBox="1">
                <a:spLocks noRot="1" noChangeAspect="1" noMove="1" noResize="1" noEditPoints="1" noAdjustHandles="1" noChangeArrowheads="1" noChangeShapeType="1" noTextEdit="1"/>
              </p:cNvSpPr>
              <p:nvPr/>
            </p:nvSpPr>
            <p:spPr>
              <a:xfrm>
                <a:off x="4355020" y="1142359"/>
                <a:ext cx="3364254" cy="369332"/>
              </a:xfrm>
              <a:prstGeom prst="rect">
                <a:avLst/>
              </a:prstGeom>
              <a:blipFill>
                <a:blip r:embed="rId4"/>
                <a:stretch>
                  <a:fillRect l="-752" t="-6452" b="-22581"/>
                </a:stretch>
              </a:blipFill>
            </p:spPr>
            <p:txBody>
              <a:bodyPr/>
              <a:lstStyle/>
              <a:p>
                <a:r>
                  <a:rPr lang="en-US">
                    <a:noFill/>
                  </a:rPr>
                  <a:t> </a:t>
                </a:r>
              </a:p>
            </p:txBody>
          </p:sp>
        </mc:Fallback>
      </mc:AlternateContent>
    </p:spTree>
    <p:extLst>
      <p:ext uri="{BB962C8B-B14F-4D97-AF65-F5344CB8AC3E}">
        <p14:creationId xmlns:p14="http://schemas.microsoft.com/office/powerpoint/2010/main" val="346695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086A-6CE0-DE0A-BAC6-BEA3710C73E5}"/>
              </a:ext>
            </a:extLst>
          </p:cNvPr>
          <p:cNvSpPr>
            <a:spLocks noGrp="1"/>
          </p:cNvSpPr>
          <p:nvPr>
            <p:ph type="title"/>
          </p:nvPr>
        </p:nvSpPr>
        <p:spPr/>
        <p:txBody>
          <a:bodyPr/>
          <a:lstStyle/>
          <a:p>
            <a:r>
              <a:rPr lang="en-US" dirty="0"/>
              <a:t>Integrated Noise Statistics</a:t>
            </a:r>
          </a:p>
        </p:txBody>
      </p:sp>
      <p:pic>
        <p:nvPicPr>
          <p:cNvPr id="3" name="Picture 2" descr="A graph of different colored bars&#10;&#10;Description automatically generated">
            <a:extLst>
              <a:ext uri="{FF2B5EF4-FFF2-40B4-BE49-F238E27FC236}">
                <a16:creationId xmlns:a16="http://schemas.microsoft.com/office/drawing/2014/main" id="{7F4809A3-76E4-D8E3-33FD-F4B5414AF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37" y="1434537"/>
            <a:ext cx="5117939" cy="3838454"/>
          </a:xfrm>
          <a:prstGeom prst="rect">
            <a:avLst/>
          </a:prstGeom>
        </p:spPr>
      </p:pic>
      <p:pic>
        <p:nvPicPr>
          <p:cNvPr id="4" name="Picture 3" descr="A graph with blue and orange bars&#10;&#10;Description automatically generated">
            <a:extLst>
              <a:ext uri="{FF2B5EF4-FFF2-40B4-BE49-F238E27FC236}">
                <a16:creationId xmlns:a16="http://schemas.microsoft.com/office/drawing/2014/main" id="{5394E49D-EBA6-A884-8DED-933FFEAD9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40" y="1512666"/>
            <a:ext cx="5110223" cy="3832667"/>
          </a:xfrm>
          <a:prstGeom prst="rect">
            <a:avLst/>
          </a:prstGeom>
        </p:spPr>
      </p:pic>
    </p:spTree>
    <p:extLst>
      <p:ext uri="{BB962C8B-B14F-4D97-AF65-F5344CB8AC3E}">
        <p14:creationId xmlns:p14="http://schemas.microsoft.com/office/powerpoint/2010/main" val="296890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086A-6CE0-DE0A-BAC6-BEA3710C73E5}"/>
              </a:ext>
            </a:extLst>
          </p:cNvPr>
          <p:cNvSpPr>
            <a:spLocks noGrp="1"/>
          </p:cNvSpPr>
          <p:nvPr>
            <p:ph type="title"/>
          </p:nvPr>
        </p:nvSpPr>
        <p:spPr/>
        <p:txBody>
          <a:bodyPr/>
          <a:lstStyle/>
          <a:p>
            <a:r>
              <a:rPr lang="en-US" dirty="0"/>
              <a:t>Integrated Noise &amp; Hyperparameter Tuning (CAE)</a:t>
            </a:r>
          </a:p>
        </p:txBody>
      </p:sp>
      <p:pic>
        <p:nvPicPr>
          <p:cNvPr id="7" name="Picture 6">
            <a:extLst>
              <a:ext uri="{FF2B5EF4-FFF2-40B4-BE49-F238E27FC236}">
                <a16:creationId xmlns:a16="http://schemas.microsoft.com/office/drawing/2014/main" id="{5E60FBD4-60F2-DB36-09D9-A468A6348D61}"/>
              </a:ext>
            </a:extLst>
          </p:cNvPr>
          <p:cNvPicPr>
            <a:picLocks noChangeAspect="1"/>
          </p:cNvPicPr>
          <p:nvPr/>
        </p:nvPicPr>
        <p:blipFill>
          <a:blip r:embed="rId2"/>
          <a:srcRect/>
          <a:stretch/>
        </p:blipFill>
        <p:spPr>
          <a:xfrm>
            <a:off x="6742526" y="1554480"/>
            <a:ext cx="4998720" cy="3749040"/>
          </a:xfrm>
          <a:prstGeom prst="rect">
            <a:avLst/>
          </a:prstGeom>
        </p:spPr>
      </p:pic>
      <p:pic>
        <p:nvPicPr>
          <p:cNvPr id="8" name="Picture 7">
            <a:extLst>
              <a:ext uri="{FF2B5EF4-FFF2-40B4-BE49-F238E27FC236}">
                <a16:creationId xmlns:a16="http://schemas.microsoft.com/office/drawing/2014/main" id="{4C841510-0731-B1F5-E318-B7827E78CDDC}"/>
              </a:ext>
            </a:extLst>
          </p:cNvPr>
          <p:cNvPicPr>
            <a:picLocks noChangeAspect="1"/>
          </p:cNvPicPr>
          <p:nvPr/>
        </p:nvPicPr>
        <p:blipFill>
          <a:blip r:embed="rId3"/>
          <a:srcRect/>
          <a:stretch/>
        </p:blipFill>
        <p:spPr>
          <a:xfrm>
            <a:off x="450754" y="1554480"/>
            <a:ext cx="4998720" cy="3749040"/>
          </a:xfrm>
          <a:prstGeom prst="rect">
            <a:avLst/>
          </a:prstGeom>
        </p:spPr>
      </p:pic>
    </p:spTree>
    <p:extLst>
      <p:ext uri="{BB962C8B-B14F-4D97-AF65-F5344CB8AC3E}">
        <p14:creationId xmlns:p14="http://schemas.microsoft.com/office/powerpoint/2010/main" val="326339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p:txBody>
          <a:bodyPr/>
          <a:lstStyle/>
          <a:p>
            <a:r>
              <a:rPr lang="en-US" sz="2400" dirty="0"/>
              <a:t>All approaches achieved noise reduction</a:t>
            </a:r>
          </a:p>
          <a:p>
            <a:pPr lvl="1"/>
            <a:r>
              <a:rPr lang="en-US" sz="2000" dirty="0"/>
              <a:t>Signal reconstruction with errors inside noise bounds</a:t>
            </a:r>
          </a:p>
          <a:p>
            <a:r>
              <a:rPr lang="en-US" sz="2400" dirty="0"/>
              <a:t>“Best” result depends on requirements of application</a:t>
            </a:r>
          </a:p>
          <a:p>
            <a:pPr lvl="1"/>
            <a:r>
              <a:rPr lang="en-US" sz="2000" dirty="0"/>
              <a:t>KF: worst mean, median, &amp; minimum noise, but best maximum noise</a:t>
            </a:r>
          </a:p>
          <a:p>
            <a:pPr lvl="1"/>
            <a:r>
              <a:rPr lang="en-US" sz="2000" dirty="0"/>
              <a:t>VRAE: best mean, median &amp; minimum noise, but worst maximum noise</a:t>
            </a:r>
          </a:p>
          <a:p>
            <a:pPr lvl="1"/>
            <a:r>
              <a:rPr lang="en-US" sz="2000" dirty="0"/>
              <a:t>CNN: similarly good mean &amp; median to VRAE, lower maximum noise</a:t>
            </a:r>
          </a:p>
          <a:p>
            <a:r>
              <a:rPr lang="en-US" sz="2400" dirty="0"/>
              <a:t>Hyperparameter tuning via noise statistics continues</a:t>
            </a:r>
            <a:endParaRPr lang="en-US" dirty="0"/>
          </a:p>
          <a:p>
            <a:pPr lvl="1"/>
            <a:r>
              <a:rPr lang="en-US" sz="2000" dirty="0"/>
              <a:t>Tuning for additional models (other than CAE)</a:t>
            </a:r>
          </a:p>
          <a:p>
            <a:pPr lvl="1"/>
            <a:r>
              <a:rPr lang="en-US" sz="2000" dirty="0"/>
              <a:t>Automated hyperparameter scans</a:t>
            </a:r>
          </a:p>
        </p:txBody>
      </p:sp>
    </p:spTree>
    <p:extLst>
      <p:ext uri="{BB962C8B-B14F-4D97-AF65-F5344CB8AC3E}">
        <p14:creationId xmlns:p14="http://schemas.microsoft.com/office/powerpoint/2010/main" val="125656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9928-08C9-3183-CAEF-DD4F271273F6}"/>
              </a:ext>
            </a:extLst>
          </p:cNvPr>
          <p:cNvSpPr>
            <a:spLocks noGrp="1"/>
          </p:cNvSpPr>
          <p:nvPr>
            <p:ph type="title"/>
          </p:nvPr>
        </p:nvSpPr>
        <p:spPr/>
        <p:txBody>
          <a:bodyPr/>
          <a:lstStyle/>
          <a:p>
            <a:r>
              <a:rPr lang="en-US" dirty="0"/>
              <a:t>Government Disclaimer</a:t>
            </a:r>
          </a:p>
        </p:txBody>
      </p:sp>
      <p:sp>
        <p:nvSpPr>
          <p:cNvPr id="3" name="Content Placeholder 2">
            <a:extLst>
              <a:ext uri="{FF2B5EF4-FFF2-40B4-BE49-F238E27FC236}">
                <a16:creationId xmlns:a16="http://schemas.microsoft.com/office/drawing/2014/main" id="{E1759ED0-6FC3-4200-6043-ECB240C3E0B2}"/>
              </a:ext>
            </a:extLst>
          </p:cNvPr>
          <p:cNvSpPr>
            <a:spLocks noGrp="1"/>
          </p:cNvSpPr>
          <p:nvPr>
            <p:ph idx="1"/>
          </p:nvPr>
        </p:nvSpPr>
        <p:spPr>
          <a:xfrm>
            <a:off x="761071" y="1145753"/>
            <a:ext cx="10669859" cy="5031209"/>
          </a:xfrm>
        </p:spPr>
        <p:txBody>
          <a:bodyPr>
            <a:normAutofit fontScale="77500" lnSpcReduction="20000"/>
          </a:bodyPr>
          <a:lstStyle/>
          <a:p>
            <a:pPr marL="0" indent="0" algn="just">
              <a:buNone/>
            </a:pPr>
            <a:r>
              <a:rPr lang="en-US" sz="2800" dirty="0">
                <a:solidFill>
                  <a:schemeClr val="tx1"/>
                </a:solidFill>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Tree>
    <p:extLst>
      <p:ext uri="{BB962C8B-B14F-4D97-AF65-F5344CB8AC3E}">
        <p14:creationId xmlns:p14="http://schemas.microsoft.com/office/powerpoint/2010/main" val="1653101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p:txBody>
          <a:bodyPr>
            <a:normAutofit/>
          </a:bodyPr>
          <a:lstStyle/>
          <a:p>
            <a:r>
              <a:rPr lang="en-US" sz="2400" dirty="0"/>
              <a:t>Motivation &amp; background</a:t>
            </a:r>
          </a:p>
          <a:p>
            <a:pPr lvl="1"/>
            <a:r>
              <a:rPr lang="en-US" sz="2000" dirty="0"/>
              <a:t>Problem motivation</a:t>
            </a:r>
          </a:p>
          <a:p>
            <a:pPr lvl="1"/>
            <a:r>
              <a:rPr lang="en-US" sz="2000" dirty="0"/>
              <a:t>Industrial application areas</a:t>
            </a:r>
          </a:p>
          <a:p>
            <a:r>
              <a:rPr lang="en-US" sz="2400" dirty="0"/>
              <a:t>Noise reduction approach</a:t>
            </a:r>
          </a:p>
          <a:p>
            <a:pPr lvl="1"/>
            <a:r>
              <a:rPr lang="en-US" sz="2000" dirty="0"/>
              <a:t>Overview</a:t>
            </a:r>
          </a:p>
          <a:p>
            <a:pPr lvl="1"/>
            <a:r>
              <a:rPr lang="en-US" sz="2000" dirty="0"/>
              <a:t>Noise analysis</a:t>
            </a:r>
          </a:p>
          <a:p>
            <a:pPr lvl="1"/>
            <a:r>
              <a:rPr lang="en-US" sz="2000" dirty="0"/>
              <a:t>Kalman filtering</a:t>
            </a:r>
          </a:p>
          <a:p>
            <a:pPr lvl="1"/>
            <a:r>
              <a:rPr lang="en-US" sz="2000" dirty="0"/>
              <a:t>Convolutional autoencoders</a:t>
            </a:r>
          </a:p>
          <a:p>
            <a:pPr lvl="1"/>
            <a:r>
              <a:rPr lang="en-US" sz="2000" dirty="0"/>
              <a:t>Variational autoencoders</a:t>
            </a:r>
          </a:p>
          <a:p>
            <a:r>
              <a:rPr lang="en-US" sz="2400" dirty="0"/>
              <a:t>Results &amp; discussion</a:t>
            </a:r>
          </a:p>
        </p:txBody>
      </p:sp>
    </p:spTree>
    <p:extLst>
      <p:ext uri="{BB962C8B-B14F-4D97-AF65-F5344CB8AC3E}">
        <p14:creationId xmlns:p14="http://schemas.microsoft.com/office/powerpoint/2010/main" val="305282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3817-61BD-0142-59BC-9EDB1A98A487}"/>
              </a:ext>
            </a:extLst>
          </p:cNvPr>
          <p:cNvSpPr>
            <a:spLocks noGrp="1"/>
          </p:cNvSpPr>
          <p:nvPr>
            <p:ph type="title"/>
          </p:nvPr>
        </p:nvSpPr>
        <p:spPr/>
        <p:txBody>
          <a:bodyPr/>
          <a:lstStyle/>
          <a:p>
            <a:r>
              <a:rPr lang="en-US" dirty="0"/>
              <a:t>Background &amp; motivation</a:t>
            </a:r>
          </a:p>
        </p:txBody>
      </p:sp>
      <p:sp>
        <p:nvSpPr>
          <p:cNvPr id="3" name="Text Placeholder 2">
            <a:extLst>
              <a:ext uri="{FF2B5EF4-FFF2-40B4-BE49-F238E27FC236}">
                <a16:creationId xmlns:a16="http://schemas.microsoft.com/office/drawing/2014/main" id="{F5E0AF97-C6A4-AF38-F844-0529DD7F75A1}"/>
              </a:ext>
            </a:extLst>
          </p:cNvPr>
          <p:cNvSpPr>
            <a:spLocks noGrp="1"/>
          </p:cNvSpPr>
          <p:nvPr>
            <p:ph type="body" idx="1"/>
          </p:nvPr>
        </p:nvSpPr>
        <p:spPr/>
        <p:txBody>
          <a:bodyPr/>
          <a:lstStyle/>
          <a:p>
            <a:r>
              <a:rPr lang="en-US" dirty="0"/>
              <a:t>The value of noise reduction in industrial applications</a:t>
            </a:r>
          </a:p>
        </p:txBody>
      </p:sp>
    </p:spTree>
    <p:extLst>
      <p:ext uri="{BB962C8B-B14F-4D97-AF65-F5344CB8AC3E}">
        <p14:creationId xmlns:p14="http://schemas.microsoft.com/office/powerpoint/2010/main" val="401706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p:txBody>
          <a:bodyPr/>
          <a:lstStyle/>
          <a:p>
            <a:r>
              <a:rPr lang="en-US" sz="2400" dirty="0"/>
              <a:t>Industrial vs. research operations</a:t>
            </a:r>
          </a:p>
          <a:p>
            <a:pPr lvl="1"/>
            <a:r>
              <a:rPr lang="en-US" sz="2000" dirty="0"/>
              <a:t>Less controlled environments</a:t>
            </a:r>
          </a:p>
          <a:p>
            <a:pPr lvl="1"/>
            <a:r>
              <a:rPr lang="en-US" sz="2000" dirty="0"/>
              <a:t>Mass-produced equipment</a:t>
            </a:r>
          </a:p>
          <a:p>
            <a:pPr lvl="1"/>
            <a:r>
              <a:rPr lang="en-US" sz="2000" dirty="0"/>
              <a:t>Noisier electronic (e.g. RF) systems</a:t>
            </a:r>
          </a:p>
          <a:p>
            <a:r>
              <a:rPr lang="en-US" sz="2400" dirty="0"/>
              <a:t>Growing demand for finely-tuned controls</a:t>
            </a:r>
          </a:p>
          <a:p>
            <a:pPr lvl="1"/>
            <a:r>
              <a:rPr lang="en-US" sz="2000" dirty="0"/>
              <a:t>Highly targeted radiotherapy</a:t>
            </a:r>
          </a:p>
          <a:p>
            <a:pPr lvl="1"/>
            <a:r>
              <a:rPr lang="en-US" sz="2000" dirty="0"/>
              <a:t>Sterilization (medical, agricultural, etc.)</a:t>
            </a:r>
          </a:p>
          <a:p>
            <a:r>
              <a:rPr lang="en-US" sz="2400" dirty="0"/>
              <a:t>Promising solutions</a:t>
            </a:r>
            <a:r>
              <a:rPr lang="en-US" dirty="0"/>
              <a:t> via machine learning (ML)</a:t>
            </a:r>
          </a:p>
          <a:p>
            <a:pPr lvl="1"/>
            <a:r>
              <a:rPr lang="en-US" sz="2000" dirty="0"/>
              <a:t>Noise reduction &amp; controls</a:t>
            </a:r>
          </a:p>
        </p:txBody>
      </p:sp>
      <p:pic>
        <p:nvPicPr>
          <p:cNvPr id="4" name="Google Shape;100;g24fd5f52b46_0_0">
            <a:extLst>
              <a:ext uri="{FF2B5EF4-FFF2-40B4-BE49-F238E27FC236}">
                <a16:creationId xmlns:a16="http://schemas.microsoft.com/office/drawing/2014/main" id="{EB2595F5-2700-46F3-504E-B622D6DC7A7C}"/>
              </a:ext>
            </a:extLst>
          </p:cNvPr>
          <p:cNvPicPr preferRelativeResize="0">
            <a:picLocks noChangeAspect="1"/>
          </p:cNvPicPr>
          <p:nvPr/>
        </p:nvPicPr>
        <p:blipFill>
          <a:blip r:embed="rId2">
            <a:alphaModFix/>
          </a:blip>
          <a:stretch>
            <a:fillRect/>
          </a:stretch>
        </p:blipFill>
        <p:spPr>
          <a:xfrm>
            <a:off x="7482992" y="1417654"/>
            <a:ext cx="4518922" cy="3108960"/>
          </a:xfrm>
          <a:prstGeom prst="rect">
            <a:avLst/>
          </a:prstGeom>
          <a:noFill/>
          <a:ln>
            <a:noFill/>
          </a:ln>
        </p:spPr>
      </p:pic>
      <p:sp>
        <p:nvSpPr>
          <p:cNvPr id="5" name="TextBox 4">
            <a:extLst>
              <a:ext uri="{FF2B5EF4-FFF2-40B4-BE49-F238E27FC236}">
                <a16:creationId xmlns:a16="http://schemas.microsoft.com/office/drawing/2014/main" id="{4F66CAD0-AF40-5C22-014C-DD7A66547CAA}"/>
              </a:ext>
            </a:extLst>
          </p:cNvPr>
          <p:cNvSpPr txBox="1"/>
          <p:nvPr/>
        </p:nvSpPr>
        <p:spPr>
          <a:xfrm>
            <a:off x="8485987" y="4625765"/>
            <a:ext cx="2512932" cy="307777"/>
          </a:xfrm>
          <a:prstGeom prst="rect">
            <a:avLst/>
          </a:prstGeom>
          <a:noFill/>
        </p:spPr>
        <p:txBody>
          <a:bodyPr wrap="none" rtlCol="0">
            <a:spAutoFit/>
          </a:bodyPr>
          <a:lstStyle/>
          <a:p>
            <a:pPr algn="ctr"/>
            <a:r>
              <a:rPr lang="en-US" sz="1400" i="1" dirty="0">
                <a:latin typeface="Gill Sans" panose="020B0502020104020203" pitchFamily="34" charset="-79"/>
                <a:cs typeface="Gill Sans" panose="020B0502020104020203" pitchFamily="34" charset="-79"/>
              </a:rPr>
              <a:t>PHASER flash radiotherapy system</a:t>
            </a:r>
          </a:p>
        </p:txBody>
      </p:sp>
    </p:spTree>
    <p:extLst>
      <p:ext uri="{BB962C8B-B14F-4D97-AF65-F5344CB8AC3E}">
        <p14:creationId xmlns:p14="http://schemas.microsoft.com/office/powerpoint/2010/main" val="110176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E1D3-3022-8BF8-56E6-C7B9C64CFD0A}"/>
              </a:ext>
            </a:extLst>
          </p:cNvPr>
          <p:cNvSpPr txBox="1">
            <a:spLocks/>
          </p:cNvSpPr>
          <p:nvPr/>
        </p:nvSpPr>
        <p:spPr>
          <a:xfrm>
            <a:off x="838200" y="0"/>
            <a:ext cx="10515600" cy="947451"/>
          </a:xfrm>
          <a:prstGeom prst="rect">
            <a:avLst/>
          </a:prstGeom>
        </p:spPr>
        <p:txBody>
          <a:bodyPr anchor="ctr"/>
          <a:lstStyle>
            <a:lvl1pPr algn="ctr" defTabSz="914400" rtl="0" eaLnBrk="1" latinLnBrk="0" hangingPunct="1">
              <a:lnSpc>
                <a:spcPct val="90000"/>
              </a:lnSpc>
              <a:spcBef>
                <a:spcPct val="0"/>
              </a:spcBef>
              <a:buNone/>
              <a:defRPr sz="3200" b="1" i="0" kern="1200">
                <a:solidFill>
                  <a:srgbClr val="5DBB44"/>
                </a:solidFill>
                <a:latin typeface="Gill Sans SemiBold" panose="020B0502020104020203" pitchFamily="34" charset="-79"/>
                <a:ea typeface="+mj-ea"/>
                <a:cs typeface="Gill Sans SemiBold" panose="020B0502020104020203" pitchFamily="34" charset="-79"/>
              </a:defRPr>
            </a:lvl1pPr>
          </a:lstStyle>
          <a:p>
            <a:r>
              <a:rPr lang="en-US" dirty="0"/>
              <a:t>Industrial Application Areas</a:t>
            </a:r>
          </a:p>
        </p:txBody>
      </p:sp>
      <p:sp>
        <p:nvSpPr>
          <p:cNvPr id="9" name="Left Brace 8">
            <a:extLst>
              <a:ext uri="{FF2B5EF4-FFF2-40B4-BE49-F238E27FC236}">
                <a16:creationId xmlns:a16="http://schemas.microsoft.com/office/drawing/2014/main" id="{46643FE2-BEC2-2B05-3320-EE8CCFED41B2}"/>
              </a:ext>
            </a:extLst>
          </p:cNvPr>
          <p:cNvSpPr/>
          <p:nvPr/>
        </p:nvSpPr>
        <p:spPr>
          <a:xfrm rot="16200000">
            <a:off x="5846180" y="-658334"/>
            <a:ext cx="499636" cy="10962023"/>
          </a:xfrm>
          <a:prstGeom prst="leftBrace">
            <a:avLst>
              <a:gd name="adj1" fmla="val 1005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Group 29">
            <a:extLst>
              <a:ext uri="{FF2B5EF4-FFF2-40B4-BE49-F238E27FC236}">
                <a16:creationId xmlns:a16="http://schemas.microsoft.com/office/drawing/2014/main" id="{A413DE27-2222-6101-152D-0CC086BD22F8}"/>
              </a:ext>
            </a:extLst>
          </p:cNvPr>
          <p:cNvGrpSpPr/>
          <p:nvPr/>
        </p:nvGrpSpPr>
        <p:grpSpPr>
          <a:xfrm>
            <a:off x="157230" y="1137021"/>
            <a:ext cx="2194560" cy="3200804"/>
            <a:chOff x="369102" y="1025511"/>
            <a:chExt cx="2194560" cy="3200804"/>
          </a:xfrm>
        </p:grpSpPr>
        <p:sp>
          <p:nvSpPr>
            <p:cNvPr id="3" name="Rounded Rectangle 2">
              <a:extLst>
                <a:ext uri="{FF2B5EF4-FFF2-40B4-BE49-F238E27FC236}">
                  <a16:creationId xmlns:a16="http://schemas.microsoft.com/office/drawing/2014/main" id="{5FD8CFD0-056F-9AAE-B805-8F1AD3C42C48}"/>
                </a:ext>
              </a:extLst>
            </p:cNvPr>
            <p:cNvSpPr/>
            <p:nvPr/>
          </p:nvSpPr>
          <p:spPr>
            <a:xfrm>
              <a:off x="369102" y="1025511"/>
              <a:ext cx="2194560" cy="3200804"/>
            </a:xfrm>
            <a:prstGeom prst="roundRect">
              <a:avLst/>
            </a:prstGeom>
            <a:solidFill>
              <a:srgbClr val="FFB2B4"/>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Gill Sans" panose="020B0502020104020203" pitchFamily="34" charset="-79"/>
                  <a:cs typeface="Gill Sans" panose="020B0502020104020203" pitchFamily="34" charset="-79"/>
                </a:rPr>
                <a:t>Security &amp; Defense</a:t>
              </a:r>
            </a:p>
          </p:txBody>
        </p:sp>
        <p:sp>
          <p:nvSpPr>
            <p:cNvPr id="10" name="Rounded Rectangle 9">
              <a:extLst>
                <a:ext uri="{FF2B5EF4-FFF2-40B4-BE49-F238E27FC236}">
                  <a16:creationId xmlns:a16="http://schemas.microsoft.com/office/drawing/2014/main" id="{BF888054-F568-A0E4-5D24-B7B11EA66D6B}"/>
                </a:ext>
              </a:extLst>
            </p:cNvPr>
            <p:cNvSpPr/>
            <p:nvPr/>
          </p:nvSpPr>
          <p:spPr>
            <a:xfrm>
              <a:off x="551982" y="1930703"/>
              <a:ext cx="1828800" cy="500265"/>
            </a:xfrm>
            <a:prstGeom prst="roundRect">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Directed energy testing</a:t>
              </a:r>
            </a:p>
          </p:txBody>
        </p:sp>
        <p:sp>
          <p:nvSpPr>
            <p:cNvPr id="11" name="Rounded Rectangle 10">
              <a:extLst>
                <a:ext uri="{FF2B5EF4-FFF2-40B4-BE49-F238E27FC236}">
                  <a16:creationId xmlns:a16="http://schemas.microsoft.com/office/drawing/2014/main" id="{50500311-58D0-5A58-0C74-D391BA4BE1C2}"/>
                </a:ext>
              </a:extLst>
            </p:cNvPr>
            <p:cNvSpPr/>
            <p:nvPr/>
          </p:nvSpPr>
          <p:spPr>
            <a:xfrm>
              <a:off x="551982" y="2893330"/>
              <a:ext cx="1828800" cy="404014"/>
            </a:xfrm>
            <a:prstGeom prst="roundRect">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Single effects</a:t>
              </a:r>
            </a:p>
          </p:txBody>
        </p:sp>
      </p:grpSp>
      <p:grpSp>
        <p:nvGrpSpPr>
          <p:cNvPr id="32" name="Group 31">
            <a:extLst>
              <a:ext uri="{FF2B5EF4-FFF2-40B4-BE49-F238E27FC236}">
                <a16:creationId xmlns:a16="http://schemas.microsoft.com/office/drawing/2014/main" id="{70FCF753-38E5-6FA3-2101-5CC9A9E48B12}"/>
              </a:ext>
            </a:extLst>
          </p:cNvPr>
          <p:cNvGrpSpPr/>
          <p:nvPr/>
        </p:nvGrpSpPr>
        <p:grpSpPr>
          <a:xfrm>
            <a:off x="4998720" y="1137021"/>
            <a:ext cx="2194560" cy="3200804"/>
            <a:chOff x="4998720" y="1025511"/>
            <a:chExt cx="2194560" cy="3200804"/>
          </a:xfrm>
        </p:grpSpPr>
        <p:sp>
          <p:nvSpPr>
            <p:cNvPr id="6" name="Rounded Rectangle 5">
              <a:extLst>
                <a:ext uri="{FF2B5EF4-FFF2-40B4-BE49-F238E27FC236}">
                  <a16:creationId xmlns:a16="http://schemas.microsoft.com/office/drawing/2014/main" id="{F12BAF76-A7A4-DDBC-FC2F-038AF35515B2}"/>
                </a:ext>
              </a:extLst>
            </p:cNvPr>
            <p:cNvSpPr/>
            <p:nvPr/>
          </p:nvSpPr>
          <p:spPr>
            <a:xfrm>
              <a:off x="4998720" y="1025511"/>
              <a:ext cx="2194560" cy="3200804"/>
            </a:xfrm>
            <a:prstGeom prst="roundRect">
              <a:avLst/>
            </a:prstGeom>
            <a:solidFill>
              <a:srgbClr val="C59CE5"/>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Gill Sans" panose="020B0502020104020203" pitchFamily="34" charset="-79"/>
                  <a:cs typeface="Gill Sans" panose="020B0502020104020203" pitchFamily="34" charset="-79"/>
                </a:rPr>
                <a:t>Medical Therapies</a:t>
              </a:r>
            </a:p>
          </p:txBody>
        </p:sp>
        <p:sp>
          <p:nvSpPr>
            <p:cNvPr id="12" name="Rounded Rectangle 11">
              <a:extLst>
                <a:ext uri="{FF2B5EF4-FFF2-40B4-BE49-F238E27FC236}">
                  <a16:creationId xmlns:a16="http://schemas.microsoft.com/office/drawing/2014/main" id="{A2191FF2-2646-8061-ADC1-16C85611280E}"/>
                </a:ext>
              </a:extLst>
            </p:cNvPr>
            <p:cNvSpPr/>
            <p:nvPr/>
          </p:nvSpPr>
          <p:spPr>
            <a:xfrm>
              <a:off x="5181600" y="1978829"/>
              <a:ext cx="1828800" cy="404014"/>
            </a:xfrm>
            <a:prstGeom prst="roundRect">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Proton therapy</a:t>
              </a:r>
            </a:p>
          </p:txBody>
        </p:sp>
        <p:sp>
          <p:nvSpPr>
            <p:cNvPr id="13" name="Rounded Rectangle 12">
              <a:extLst>
                <a:ext uri="{FF2B5EF4-FFF2-40B4-BE49-F238E27FC236}">
                  <a16:creationId xmlns:a16="http://schemas.microsoft.com/office/drawing/2014/main" id="{D554B6EE-47B7-0C16-8083-72191EA1C5A8}"/>
                </a:ext>
              </a:extLst>
            </p:cNvPr>
            <p:cNvSpPr/>
            <p:nvPr/>
          </p:nvSpPr>
          <p:spPr>
            <a:xfrm>
              <a:off x="5181600" y="2611130"/>
              <a:ext cx="1828800" cy="404014"/>
            </a:xfrm>
            <a:prstGeom prst="roundRect">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Electron therapy</a:t>
              </a:r>
            </a:p>
          </p:txBody>
        </p:sp>
        <p:sp>
          <p:nvSpPr>
            <p:cNvPr id="14" name="Rounded Rectangle 13">
              <a:extLst>
                <a:ext uri="{FF2B5EF4-FFF2-40B4-BE49-F238E27FC236}">
                  <a16:creationId xmlns:a16="http://schemas.microsoft.com/office/drawing/2014/main" id="{54EE5D69-2C02-1E3B-A269-6B632C039D84}"/>
                </a:ext>
              </a:extLst>
            </p:cNvPr>
            <p:cNvSpPr/>
            <p:nvPr/>
          </p:nvSpPr>
          <p:spPr>
            <a:xfrm>
              <a:off x="5181600" y="3219497"/>
              <a:ext cx="1828800" cy="404014"/>
            </a:xfrm>
            <a:prstGeom prst="roundRect">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X-ray therapy</a:t>
              </a:r>
            </a:p>
          </p:txBody>
        </p:sp>
      </p:grpSp>
      <p:grpSp>
        <p:nvGrpSpPr>
          <p:cNvPr id="31" name="Group 30">
            <a:extLst>
              <a:ext uri="{FF2B5EF4-FFF2-40B4-BE49-F238E27FC236}">
                <a16:creationId xmlns:a16="http://schemas.microsoft.com/office/drawing/2014/main" id="{EBFDA0C7-16EA-C412-5417-47555A28C768}"/>
              </a:ext>
            </a:extLst>
          </p:cNvPr>
          <p:cNvGrpSpPr/>
          <p:nvPr/>
        </p:nvGrpSpPr>
        <p:grpSpPr>
          <a:xfrm>
            <a:off x="2577975" y="1137021"/>
            <a:ext cx="2194560" cy="3200804"/>
            <a:chOff x="2683911" y="1025511"/>
            <a:chExt cx="2194560" cy="3200804"/>
          </a:xfrm>
        </p:grpSpPr>
        <p:sp>
          <p:nvSpPr>
            <p:cNvPr id="4" name="Rounded Rectangle 3">
              <a:extLst>
                <a:ext uri="{FF2B5EF4-FFF2-40B4-BE49-F238E27FC236}">
                  <a16:creationId xmlns:a16="http://schemas.microsoft.com/office/drawing/2014/main" id="{E7DA702A-3196-A9ED-2937-C206B3BF7F81}"/>
                </a:ext>
              </a:extLst>
            </p:cNvPr>
            <p:cNvSpPr/>
            <p:nvPr/>
          </p:nvSpPr>
          <p:spPr>
            <a:xfrm>
              <a:off x="2683911" y="1025511"/>
              <a:ext cx="2194560" cy="3200804"/>
            </a:xfrm>
            <a:prstGeom prst="roundRect">
              <a:avLst/>
            </a:prstGeom>
            <a:solidFill>
              <a:schemeClr val="accent2">
                <a:lumMod val="40000"/>
                <a:lumOff val="6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Gill Sans" panose="020B0502020104020203" pitchFamily="34" charset="-79"/>
                  <a:cs typeface="Gill Sans" panose="020B0502020104020203" pitchFamily="34" charset="-79"/>
                </a:rPr>
                <a:t>Imaging</a:t>
              </a:r>
            </a:p>
          </p:txBody>
        </p:sp>
        <p:sp>
          <p:nvSpPr>
            <p:cNvPr id="15" name="Rounded Rectangle 14">
              <a:extLst>
                <a:ext uri="{FF2B5EF4-FFF2-40B4-BE49-F238E27FC236}">
                  <a16:creationId xmlns:a16="http://schemas.microsoft.com/office/drawing/2014/main" id="{EF0EE18F-422B-C566-EB48-C569E1B75A77}"/>
                </a:ext>
              </a:extLst>
            </p:cNvPr>
            <p:cNvSpPr/>
            <p:nvPr/>
          </p:nvSpPr>
          <p:spPr>
            <a:xfrm>
              <a:off x="2866791" y="1935765"/>
              <a:ext cx="1828800" cy="500265"/>
            </a:xfrm>
            <a:prstGeom prst="roundRect">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Electron microscopy</a:t>
              </a:r>
            </a:p>
          </p:txBody>
        </p:sp>
        <p:sp>
          <p:nvSpPr>
            <p:cNvPr id="16" name="Rounded Rectangle 15">
              <a:extLst>
                <a:ext uri="{FF2B5EF4-FFF2-40B4-BE49-F238E27FC236}">
                  <a16:creationId xmlns:a16="http://schemas.microsoft.com/office/drawing/2014/main" id="{DB0E9F1E-5353-A24B-1AA8-04434CEB080D}"/>
                </a:ext>
              </a:extLst>
            </p:cNvPr>
            <p:cNvSpPr/>
            <p:nvPr/>
          </p:nvSpPr>
          <p:spPr>
            <a:xfrm>
              <a:off x="2866791" y="2611127"/>
              <a:ext cx="1828800" cy="404014"/>
            </a:xfrm>
            <a:prstGeom prst="roundRect">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𝛾-ray sources</a:t>
              </a:r>
            </a:p>
          </p:txBody>
        </p:sp>
        <p:sp>
          <p:nvSpPr>
            <p:cNvPr id="17" name="Rounded Rectangle 16">
              <a:extLst>
                <a:ext uri="{FF2B5EF4-FFF2-40B4-BE49-F238E27FC236}">
                  <a16:creationId xmlns:a16="http://schemas.microsoft.com/office/drawing/2014/main" id="{64217260-CC46-280C-E8EC-7F4DC32872A6}"/>
                </a:ext>
              </a:extLst>
            </p:cNvPr>
            <p:cNvSpPr/>
            <p:nvPr/>
          </p:nvSpPr>
          <p:spPr>
            <a:xfrm>
              <a:off x="2866791" y="3216714"/>
              <a:ext cx="1828800" cy="404014"/>
            </a:xfrm>
            <a:prstGeom prst="roundRect">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X-ray sources</a:t>
              </a:r>
            </a:p>
          </p:txBody>
        </p:sp>
      </p:grpSp>
      <p:grpSp>
        <p:nvGrpSpPr>
          <p:cNvPr id="22" name="Group 21">
            <a:extLst>
              <a:ext uri="{FF2B5EF4-FFF2-40B4-BE49-F238E27FC236}">
                <a16:creationId xmlns:a16="http://schemas.microsoft.com/office/drawing/2014/main" id="{0080E42C-04DF-DAE1-D9C6-D00B4517177C}"/>
              </a:ext>
            </a:extLst>
          </p:cNvPr>
          <p:cNvGrpSpPr/>
          <p:nvPr/>
        </p:nvGrpSpPr>
        <p:grpSpPr>
          <a:xfrm>
            <a:off x="4381971" y="5173952"/>
            <a:ext cx="3428054" cy="1157689"/>
            <a:chOff x="4386337" y="5016314"/>
            <a:chExt cx="3428054" cy="1157689"/>
          </a:xfrm>
        </p:grpSpPr>
        <p:sp>
          <p:nvSpPr>
            <p:cNvPr id="18" name="TextBox 17">
              <a:extLst>
                <a:ext uri="{FF2B5EF4-FFF2-40B4-BE49-F238E27FC236}">
                  <a16:creationId xmlns:a16="http://schemas.microsoft.com/office/drawing/2014/main" id="{6C86E76D-9053-5444-AC1D-0C5E05D19267}"/>
                </a:ext>
              </a:extLst>
            </p:cNvPr>
            <p:cNvSpPr txBox="1"/>
            <p:nvPr/>
          </p:nvSpPr>
          <p:spPr>
            <a:xfrm>
              <a:off x="4386337" y="5016314"/>
              <a:ext cx="3428054"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All rapidly increasing in complexity</a:t>
              </a:r>
            </a:p>
          </p:txBody>
        </p:sp>
        <p:sp>
          <p:nvSpPr>
            <p:cNvPr id="19" name="TextBox 18">
              <a:extLst>
                <a:ext uri="{FF2B5EF4-FFF2-40B4-BE49-F238E27FC236}">
                  <a16:creationId xmlns:a16="http://schemas.microsoft.com/office/drawing/2014/main" id="{2F77BFC7-A870-AD22-4676-7979DF001F35}"/>
                </a:ext>
              </a:extLst>
            </p:cNvPr>
            <p:cNvSpPr txBox="1"/>
            <p:nvPr/>
          </p:nvSpPr>
          <p:spPr>
            <a:xfrm>
              <a:off x="4503093" y="5385646"/>
              <a:ext cx="2920608" cy="78835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600" i="1" dirty="0">
                  <a:latin typeface="Gill Sans" panose="020B0502020104020203" pitchFamily="34" charset="-79"/>
                  <a:cs typeface="Gill Sans" panose="020B0502020104020203" pitchFamily="34" charset="-79"/>
                </a:rPr>
                <a:t>High-energy multi-cavity designs</a:t>
              </a:r>
            </a:p>
            <a:p>
              <a:pPr marL="285750" indent="-285750">
                <a:lnSpc>
                  <a:spcPct val="150000"/>
                </a:lnSpc>
                <a:buFont typeface="Arial" panose="020B0604020202020204" pitchFamily="34" charset="0"/>
                <a:buChar char="•"/>
              </a:pPr>
              <a:r>
                <a:rPr lang="en-US" sz="1600" i="1" dirty="0">
                  <a:latin typeface="Gill Sans" panose="020B0502020104020203" pitchFamily="34" charset="-79"/>
                  <a:cs typeface="Gill Sans" panose="020B0502020104020203" pitchFamily="34" charset="-79"/>
                </a:rPr>
                <a:t>Distributed RF generation</a:t>
              </a:r>
            </a:p>
          </p:txBody>
        </p:sp>
      </p:grpSp>
      <p:grpSp>
        <p:nvGrpSpPr>
          <p:cNvPr id="33" name="Group 32">
            <a:extLst>
              <a:ext uri="{FF2B5EF4-FFF2-40B4-BE49-F238E27FC236}">
                <a16:creationId xmlns:a16="http://schemas.microsoft.com/office/drawing/2014/main" id="{4A34CD0D-F0CE-E32D-C029-E6364FFAB7ED}"/>
              </a:ext>
            </a:extLst>
          </p:cNvPr>
          <p:cNvGrpSpPr/>
          <p:nvPr/>
        </p:nvGrpSpPr>
        <p:grpSpPr>
          <a:xfrm>
            <a:off x="7419465" y="1137021"/>
            <a:ext cx="2194560" cy="3200804"/>
            <a:chOff x="7313529" y="1025511"/>
            <a:chExt cx="2194560" cy="3200804"/>
          </a:xfrm>
        </p:grpSpPr>
        <p:sp>
          <p:nvSpPr>
            <p:cNvPr id="5" name="Rounded Rectangle 4">
              <a:extLst>
                <a:ext uri="{FF2B5EF4-FFF2-40B4-BE49-F238E27FC236}">
                  <a16:creationId xmlns:a16="http://schemas.microsoft.com/office/drawing/2014/main" id="{C38456E0-C06C-82C2-C52A-CB9D940F5763}"/>
                </a:ext>
              </a:extLst>
            </p:cNvPr>
            <p:cNvSpPr/>
            <p:nvPr/>
          </p:nvSpPr>
          <p:spPr>
            <a:xfrm>
              <a:off x="7313529" y="1025511"/>
              <a:ext cx="2194560" cy="3200804"/>
            </a:xfrm>
            <a:prstGeom prst="roundRect">
              <a:avLst/>
            </a:prstGeom>
            <a:solidFill>
              <a:schemeClr val="accent1">
                <a:lumMod val="40000"/>
                <a:lumOff val="60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Gill Sans" panose="020B0502020104020203" pitchFamily="34" charset="-79"/>
                  <a:cs typeface="Gill Sans" panose="020B0502020104020203" pitchFamily="34" charset="-79"/>
                </a:rPr>
                <a:t>Manufacturing</a:t>
              </a:r>
            </a:p>
          </p:txBody>
        </p:sp>
        <p:sp>
          <p:nvSpPr>
            <p:cNvPr id="23" name="Rounded Rectangle 22">
              <a:extLst>
                <a:ext uri="{FF2B5EF4-FFF2-40B4-BE49-F238E27FC236}">
                  <a16:creationId xmlns:a16="http://schemas.microsoft.com/office/drawing/2014/main" id="{4019E1F5-9C24-31CE-D367-0573F9C63F76}"/>
                </a:ext>
              </a:extLst>
            </p:cNvPr>
            <p:cNvSpPr/>
            <p:nvPr/>
          </p:nvSpPr>
          <p:spPr>
            <a:xfrm>
              <a:off x="7493620" y="1722353"/>
              <a:ext cx="1828800" cy="404014"/>
            </a:xfrm>
            <a:prstGeom prst="round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Polymer treatment</a:t>
              </a:r>
            </a:p>
          </p:txBody>
        </p:sp>
        <p:sp>
          <p:nvSpPr>
            <p:cNvPr id="24" name="Rounded Rectangle 23">
              <a:extLst>
                <a:ext uri="{FF2B5EF4-FFF2-40B4-BE49-F238E27FC236}">
                  <a16:creationId xmlns:a16="http://schemas.microsoft.com/office/drawing/2014/main" id="{D8DC735A-7F2E-9D10-1D87-225CBF8A81D3}"/>
                </a:ext>
              </a:extLst>
            </p:cNvPr>
            <p:cNvSpPr/>
            <p:nvPr/>
          </p:nvSpPr>
          <p:spPr>
            <a:xfrm>
              <a:off x="7493620" y="2325493"/>
              <a:ext cx="1828800" cy="404014"/>
            </a:xfrm>
            <a:prstGeom prst="round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Industrial curing</a:t>
              </a:r>
            </a:p>
          </p:txBody>
        </p:sp>
        <p:sp>
          <p:nvSpPr>
            <p:cNvPr id="25" name="Rounded Rectangle 24">
              <a:extLst>
                <a:ext uri="{FF2B5EF4-FFF2-40B4-BE49-F238E27FC236}">
                  <a16:creationId xmlns:a16="http://schemas.microsoft.com/office/drawing/2014/main" id="{1D10D57A-CAEA-CBB8-C980-B0606F848729}"/>
                </a:ext>
              </a:extLst>
            </p:cNvPr>
            <p:cNvSpPr/>
            <p:nvPr/>
          </p:nvSpPr>
          <p:spPr>
            <a:xfrm>
              <a:off x="7493620" y="2933188"/>
              <a:ext cx="1828800" cy="404014"/>
            </a:xfrm>
            <a:prstGeom prst="round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Ion implantation</a:t>
              </a:r>
            </a:p>
          </p:txBody>
        </p:sp>
        <p:sp>
          <p:nvSpPr>
            <p:cNvPr id="26" name="Rounded Rectangle 25">
              <a:extLst>
                <a:ext uri="{FF2B5EF4-FFF2-40B4-BE49-F238E27FC236}">
                  <a16:creationId xmlns:a16="http://schemas.microsoft.com/office/drawing/2014/main" id="{B517F840-D2E1-A85A-DB5E-73BEB42FE931}"/>
                </a:ext>
              </a:extLst>
            </p:cNvPr>
            <p:cNvSpPr/>
            <p:nvPr/>
          </p:nvSpPr>
          <p:spPr>
            <a:xfrm>
              <a:off x="7493620" y="3540884"/>
              <a:ext cx="1828800" cy="404014"/>
            </a:xfrm>
            <a:prstGeom prst="roundRect">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Welding</a:t>
              </a:r>
            </a:p>
          </p:txBody>
        </p:sp>
      </p:grpSp>
      <p:grpSp>
        <p:nvGrpSpPr>
          <p:cNvPr id="34" name="Group 33">
            <a:extLst>
              <a:ext uri="{FF2B5EF4-FFF2-40B4-BE49-F238E27FC236}">
                <a16:creationId xmlns:a16="http://schemas.microsoft.com/office/drawing/2014/main" id="{317AF8FF-57E4-F2B4-F739-E59F895E6F45}"/>
              </a:ext>
            </a:extLst>
          </p:cNvPr>
          <p:cNvGrpSpPr/>
          <p:nvPr/>
        </p:nvGrpSpPr>
        <p:grpSpPr>
          <a:xfrm>
            <a:off x="9840210" y="1122235"/>
            <a:ext cx="2194560" cy="3200804"/>
            <a:chOff x="9628338" y="1025511"/>
            <a:chExt cx="2194560" cy="3200804"/>
          </a:xfrm>
        </p:grpSpPr>
        <p:sp>
          <p:nvSpPr>
            <p:cNvPr id="7" name="Rounded Rectangle 6">
              <a:extLst>
                <a:ext uri="{FF2B5EF4-FFF2-40B4-BE49-F238E27FC236}">
                  <a16:creationId xmlns:a16="http://schemas.microsoft.com/office/drawing/2014/main" id="{F7BCDD61-9213-E962-868F-1626E129CB62}"/>
                </a:ext>
              </a:extLst>
            </p:cNvPr>
            <p:cNvSpPr/>
            <p:nvPr/>
          </p:nvSpPr>
          <p:spPr>
            <a:xfrm>
              <a:off x="9628338" y="1025511"/>
              <a:ext cx="2194560" cy="3200804"/>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Gill Sans" panose="020B0502020104020203" pitchFamily="34" charset="-79"/>
                  <a:cs typeface="Gill Sans" panose="020B0502020104020203" pitchFamily="34" charset="-79"/>
                </a:rPr>
                <a:t>Sterilization</a:t>
              </a:r>
            </a:p>
          </p:txBody>
        </p:sp>
        <p:sp>
          <p:nvSpPr>
            <p:cNvPr id="27" name="Rounded Rectangle 26">
              <a:extLst>
                <a:ext uri="{FF2B5EF4-FFF2-40B4-BE49-F238E27FC236}">
                  <a16:creationId xmlns:a16="http://schemas.microsoft.com/office/drawing/2014/main" id="{E01CCD3C-4D6A-C049-A09B-D72C31D8E807}"/>
                </a:ext>
              </a:extLst>
            </p:cNvPr>
            <p:cNvSpPr/>
            <p:nvPr/>
          </p:nvSpPr>
          <p:spPr>
            <a:xfrm>
              <a:off x="9811218" y="1978826"/>
              <a:ext cx="1828800" cy="404014"/>
            </a:xfrm>
            <a:prstGeom prst="roundRect">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Medical devices</a:t>
              </a:r>
            </a:p>
          </p:txBody>
        </p:sp>
        <p:sp>
          <p:nvSpPr>
            <p:cNvPr id="28" name="Rounded Rectangle 27">
              <a:extLst>
                <a:ext uri="{FF2B5EF4-FFF2-40B4-BE49-F238E27FC236}">
                  <a16:creationId xmlns:a16="http://schemas.microsoft.com/office/drawing/2014/main" id="{F1CBFD95-244D-042D-026C-814C36B6922F}"/>
                </a:ext>
              </a:extLst>
            </p:cNvPr>
            <p:cNvSpPr/>
            <p:nvPr/>
          </p:nvSpPr>
          <p:spPr>
            <a:xfrm>
              <a:off x="9811218" y="2611127"/>
              <a:ext cx="1828800" cy="404014"/>
            </a:xfrm>
            <a:prstGeom prst="roundRect">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Food &amp; water</a:t>
              </a:r>
            </a:p>
          </p:txBody>
        </p:sp>
        <p:sp>
          <p:nvSpPr>
            <p:cNvPr id="29" name="Rounded Rectangle 28">
              <a:extLst>
                <a:ext uri="{FF2B5EF4-FFF2-40B4-BE49-F238E27FC236}">
                  <a16:creationId xmlns:a16="http://schemas.microsoft.com/office/drawing/2014/main" id="{E808E5FD-FBB2-C102-8EA6-15D8290C8A58}"/>
                </a:ext>
              </a:extLst>
            </p:cNvPr>
            <p:cNvSpPr/>
            <p:nvPr/>
          </p:nvSpPr>
          <p:spPr>
            <a:xfrm>
              <a:off x="9811218" y="3219494"/>
              <a:ext cx="1828800" cy="404014"/>
            </a:xfrm>
            <a:prstGeom prst="roundRect">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ill Sans" panose="020B0502020104020203" pitchFamily="34" charset="-79"/>
                  <a:cs typeface="Gill Sans" panose="020B0502020104020203" pitchFamily="34" charset="-79"/>
                </a:rPr>
                <a:t>Waste water</a:t>
              </a:r>
            </a:p>
          </p:txBody>
        </p:sp>
      </p:grpSp>
    </p:spTree>
    <p:extLst>
      <p:ext uri="{BB962C8B-B14F-4D97-AF65-F5344CB8AC3E}">
        <p14:creationId xmlns:p14="http://schemas.microsoft.com/office/powerpoint/2010/main" val="231760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3817-61BD-0142-59BC-9EDB1A98A487}"/>
              </a:ext>
            </a:extLst>
          </p:cNvPr>
          <p:cNvSpPr>
            <a:spLocks noGrp="1"/>
          </p:cNvSpPr>
          <p:nvPr>
            <p:ph type="title"/>
          </p:nvPr>
        </p:nvSpPr>
        <p:spPr/>
        <p:txBody>
          <a:bodyPr/>
          <a:lstStyle/>
          <a:p>
            <a:r>
              <a:rPr lang="en-US" dirty="0"/>
              <a:t>Noise reduction approach</a:t>
            </a:r>
          </a:p>
        </p:txBody>
      </p:sp>
      <p:sp>
        <p:nvSpPr>
          <p:cNvPr id="3" name="Text Placeholder 2">
            <a:extLst>
              <a:ext uri="{FF2B5EF4-FFF2-40B4-BE49-F238E27FC236}">
                <a16:creationId xmlns:a16="http://schemas.microsoft.com/office/drawing/2014/main" id="{F5E0AF97-C6A4-AF38-F844-0529DD7F75A1}"/>
              </a:ext>
            </a:extLst>
          </p:cNvPr>
          <p:cNvSpPr>
            <a:spLocks noGrp="1"/>
          </p:cNvSpPr>
          <p:nvPr>
            <p:ph type="body" idx="1"/>
          </p:nvPr>
        </p:nvSpPr>
        <p:spPr/>
        <p:txBody>
          <a:bodyPr/>
          <a:lstStyle/>
          <a:p>
            <a:r>
              <a:rPr lang="en-US" dirty="0"/>
              <a:t>Noise analysis &amp; methods for removal</a:t>
            </a:r>
          </a:p>
        </p:txBody>
      </p:sp>
    </p:spTree>
    <p:extLst>
      <p:ext uri="{BB962C8B-B14F-4D97-AF65-F5344CB8AC3E}">
        <p14:creationId xmlns:p14="http://schemas.microsoft.com/office/powerpoint/2010/main" val="217640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Noise Reduction Overview</a:t>
            </a:r>
          </a:p>
        </p:txBody>
      </p:sp>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p:txBody>
          <a:bodyPr/>
          <a:lstStyle/>
          <a:p>
            <a:r>
              <a:rPr lang="en-US" sz="2400" dirty="0"/>
              <a:t>Noise analysis techniques</a:t>
            </a:r>
          </a:p>
          <a:p>
            <a:pPr lvl="1"/>
            <a:r>
              <a:rPr lang="en-US" sz="2000" dirty="0"/>
              <a:t>Noise power spectra</a:t>
            </a:r>
          </a:p>
          <a:p>
            <a:pPr lvl="1"/>
            <a:r>
              <a:rPr lang="en-US" sz="2000" dirty="0"/>
              <a:t>Integrated noise statistics</a:t>
            </a:r>
          </a:p>
          <a:p>
            <a:r>
              <a:rPr lang="en-US" sz="2400" dirty="0"/>
              <a:t>Analytic approaches</a:t>
            </a:r>
          </a:p>
          <a:p>
            <a:pPr lvl="1"/>
            <a:r>
              <a:rPr lang="en-US" sz="2000" dirty="0"/>
              <a:t>Shifting Gaussian smoothing window</a:t>
            </a:r>
          </a:p>
          <a:p>
            <a:pPr lvl="1"/>
            <a:r>
              <a:rPr lang="en-US" sz="2000" dirty="0"/>
              <a:t>Standard Kalman filter</a:t>
            </a:r>
          </a:p>
          <a:p>
            <a:r>
              <a:rPr lang="en-US" sz="2400" dirty="0"/>
              <a:t>ML approaches</a:t>
            </a:r>
          </a:p>
          <a:p>
            <a:pPr lvl="1"/>
            <a:r>
              <a:rPr lang="en-US" sz="2000" dirty="0"/>
              <a:t>Standard &amp; variational autoencoders (AE &amp; RAE)</a:t>
            </a:r>
          </a:p>
          <a:p>
            <a:pPr lvl="1"/>
            <a:r>
              <a:rPr lang="en-US" sz="2000" dirty="0"/>
              <a:t>Convolutional autoencoder (CAE)</a:t>
            </a:r>
          </a:p>
          <a:p>
            <a:pPr lvl="1"/>
            <a:r>
              <a:rPr lang="en-US" sz="2000" dirty="0"/>
              <a:t>Variational recurrent autoencoder (VRAE)</a:t>
            </a:r>
          </a:p>
        </p:txBody>
      </p:sp>
    </p:spTree>
    <p:extLst>
      <p:ext uri="{BB962C8B-B14F-4D97-AF65-F5344CB8AC3E}">
        <p14:creationId xmlns:p14="http://schemas.microsoft.com/office/powerpoint/2010/main" val="138267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Noise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a:xfrm>
                <a:off x="838200" y="1145753"/>
                <a:ext cx="10515600" cy="5299652"/>
              </a:xfrm>
            </p:spPr>
            <p:txBody>
              <a:bodyPr>
                <a:normAutofit/>
              </a:bodyPr>
              <a:lstStyle/>
              <a:p>
                <a:r>
                  <a:rPr lang="en-US" sz="2400" dirty="0">
                    <a:solidFill>
                      <a:srgbClr val="005CA9"/>
                    </a:solidFill>
                  </a:rPr>
                  <a:t>Original </a:t>
                </a:r>
                <a14:m>
                  <m:oMath xmlns:m="http://schemas.openxmlformats.org/officeDocument/2006/math">
                    <m:d>
                      <m:dPr>
                        <m:ctrlPr>
                          <a:rPr lang="en-US" sz="2400" b="0" i="0" smtClean="0">
                            <a:solidFill>
                              <a:srgbClr val="005CA9"/>
                            </a:solidFill>
                            <a:latin typeface="Cambria Math" panose="02040503050406030204" pitchFamily="18" charset="0"/>
                          </a:rPr>
                        </m:ctrlPr>
                      </m:dPr>
                      <m:e>
                        <m:sSub>
                          <m:sSubPr>
                            <m:ctrlPr>
                              <a:rPr lang="en-US" sz="2400" b="0" i="1" smtClean="0">
                                <a:solidFill>
                                  <a:srgbClr val="005CA9"/>
                                </a:solidFill>
                                <a:latin typeface="Cambria Math" panose="02040503050406030204" pitchFamily="18" charset="0"/>
                              </a:rPr>
                            </m:ctrlPr>
                          </m:sSubPr>
                          <m:e>
                            <m:r>
                              <a:rPr lang="en-US" sz="2400" b="0" i="1" smtClean="0">
                                <a:solidFill>
                                  <a:srgbClr val="005CA9"/>
                                </a:solidFill>
                                <a:latin typeface="Cambria Math" panose="02040503050406030204" pitchFamily="18" charset="0"/>
                              </a:rPr>
                              <m:t>𝑋</m:t>
                            </m:r>
                          </m:e>
                          <m:sub>
                            <m:r>
                              <a:rPr lang="en-US" sz="2400" b="0" i="1" smtClean="0">
                                <a:solidFill>
                                  <a:srgbClr val="005CA9"/>
                                </a:solidFill>
                                <a:latin typeface="Cambria Math" panose="02040503050406030204" pitchFamily="18" charset="0"/>
                              </a:rPr>
                              <m:t>0</m:t>
                            </m:r>
                          </m:sub>
                        </m:sSub>
                      </m:e>
                    </m:d>
                  </m:oMath>
                </a14:m>
                <a:r>
                  <a:rPr lang="en-US" sz="2400" dirty="0">
                    <a:solidFill>
                      <a:srgbClr val="005CA9"/>
                    </a:solidFill>
                  </a:rPr>
                  <a:t> &amp; noisy </a:t>
                </a:r>
                <a14:m>
                  <m:oMath xmlns:m="http://schemas.openxmlformats.org/officeDocument/2006/math">
                    <m:d>
                      <m:dPr>
                        <m:ctrlPr>
                          <a:rPr lang="en-US" sz="2400" b="0" i="0" smtClean="0">
                            <a:solidFill>
                              <a:srgbClr val="005CA9"/>
                            </a:solidFill>
                            <a:latin typeface="Cambria Math" panose="02040503050406030204" pitchFamily="18" charset="0"/>
                          </a:rPr>
                        </m:ctrlPr>
                      </m:dPr>
                      <m:e>
                        <m:r>
                          <a:rPr lang="en-US" sz="2400" i="1">
                            <a:solidFill>
                              <a:srgbClr val="005CA9"/>
                            </a:solidFill>
                            <a:latin typeface="Cambria Math" panose="02040503050406030204" pitchFamily="18" charset="0"/>
                          </a:rPr>
                          <m:t>𝑋</m:t>
                        </m:r>
                      </m:e>
                    </m:d>
                  </m:oMath>
                </a14:m>
                <a:r>
                  <a:rPr lang="en-US" sz="2400" dirty="0">
                    <a:solidFill>
                      <a:srgbClr val="005CA9"/>
                    </a:solidFill>
                  </a:rPr>
                  <a:t> state data available via simulation</a:t>
                </a:r>
              </a:p>
              <a:p>
                <a:pPr lvl="1"/>
                <a:r>
                  <a:rPr lang="en-US" sz="2000" dirty="0"/>
                  <a:t>Predict noiseless states </a:t>
                </a:r>
                <a14:m>
                  <m:oMath xmlns:m="http://schemas.openxmlformats.org/officeDocument/2006/math">
                    <m:r>
                      <a:rPr lang="en-US" sz="2000" b="0" i="0"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𝑋</m:t>
                        </m:r>
                      </m:e>
                    </m:acc>
                    <m:r>
                      <a:rPr lang="en-US" sz="2000" i="1">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i="1">
                            <a:latin typeface="Cambria Math" panose="02040503050406030204" pitchFamily="18" charset="0"/>
                          </a:rPr>
                          <m:t>𝑋</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oMath>
                </a14:m>
                <a:r>
                  <a:rPr lang="en-US" sz="2000" dirty="0"/>
                  <a:t> from noisy data</a:t>
                </a:r>
              </a:p>
              <a:p>
                <a:pPr marL="0" indent="0">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𝑋</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𝑡</m:t>
                          </m:r>
                        </m:e>
                      </m:d>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𝑋</m:t>
                          </m:r>
                        </m:e>
                        <m:sub>
                          <m:r>
                            <a:rPr lang="en-US" sz="2000" b="0" i="1" smtClean="0">
                              <a:solidFill>
                                <a:schemeClr val="tx1"/>
                              </a:solidFill>
                              <a:latin typeface="Cambria Math" panose="02040503050406030204" pitchFamily="18" charset="0"/>
                            </a:rPr>
                            <m:t>0</m:t>
                          </m:r>
                        </m:sub>
                      </m:sSub>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𝑡</m:t>
                          </m:r>
                        </m:e>
                      </m:d>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𝑡</m:t>
                          </m:r>
                        </m:sub>
                      </m:sSub>
                      <m:r>
                        <a:rPr lang="en-US" sz="2000" b="0" i="1" smtClean="0">
                          <a:solidFill>
                            <a:schemeClr val="tx1"/>
                          </a:solidFill>
                          <a:latin typeface="Cambria Math" panose="02040503050406030204" pitchFamily="18" charset="0"/>
                        </a:rPr>
                        <m:t>,  </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𝑋</m:t>
                          </m:r>
                        </m:e>
                      </m:acc>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𝑡</m:t>
                          </m:r>
                        </m:e>
                      </m:d>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𝑓</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𝑋</m:t>
                          </m:r>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𝑁</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𝑡</m:t>
                          </m:r>
                        </m:e>
                      </m:d>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𝑋</m:t>
                          </m:r>
                        </m:e>
                      </m:acc>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𝑋</m:t>
                          </m:r>
                        </m:e>
                        <m:sub>
                          <m:r>
                            <a:rPr lang="en-US" sz="2000" b="0" i="1" dirty="0" smtClean="0">
                              <a:solidFill>
                                <a:schemeClr val="tx1"/>
                              </a:solidFill>
                              <a:latin typeface="Cambria Math" panose="02040503050406030204" pitchFamily="18" charset="0"/>
                            </a:rPr>
                            <m:t>0</m:t>
                          </m:r>
                        </m:sub>
                      </m:sSub>
                      <m:r>
                        <a:rPr lang="en-US" sz="2000" b="0" i="1" dirty="0" smtClean="0">
                          <a:solidFill>
                            <a:schemeClr val="tx1"/>
                          </a:solidFill>
                          <a:latin typeface="Cambria Math" panose="02040503050406030204" pitchFamily="18" charset="0"/>
                        </a:rPr>
                        <m:t>,  </m:t>
                      </m:r>
                      <m:sSub>
                        <m:sSubPr>
                          <m:ctrlPr>
                            <a:rPr lang="en-US" sz="2000" b="0" i="1" dirty="0" smtClean="0">
                              <a:solidFill>
                                <a:schemeClr val="tx1"/>
                              </a:solidFill>
                              <a:latin typeface="Cambria Math" panose="02040503050406030204" pitchFamily="18" charset="0"/>
                            </a:rPr>
                          </m:ctrlPr>
                        </m:sSubPr>
                        <m:e>
                          <m:r>
                            <a:rPr lang="en-US" sz="2000" b="0" i="1" dirty="0" smtClean="0">
                              <a:solidFill>
                                <a:schemeClr val="tx1"/>
                              </a:solidFill>
                              <a:latin typeface="Cambria Math" panose="02040503050406030204" pitchFamily="18" charset="0"/>
                            </a:rPr>
                            <m:t>𝑤</m:t>
                          </m:r>
                        </m:e>
                        <m:sub>
                          <m:r>
                            <a:rPr lang="en-US" sz="2000" b="0" i="1" dirty="0" smtClean="0">
                              <a:solidFill>
                                <a:schemeClr val="tx1"/>
                              </a:solidFill>
                              <a:latin typeface="Cambria Math" panose="02040503050406030204" pitchFamily="18" charset="0"/>
                            </a:rPr>
                            <m:t>𝑡</m:t>
                          </m:r>
                        </m:sub>
                      </m:sSub>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ea typeface="Cambria Math" panose="02040503050406030204" pitchFamily="18" charset="0"/>
                        </a:rPr>
                        <m:t>𝒩</m:t>
                      </m:r>
                      <m:d>
                        <m:dPr>
                          <m:ctrlPr>
                            <a:rPr lang="en-US" sz="2000" b="0" i="1" dirty="0" smtClean="0">
                              <a:solidFill>
                                <a:schemeClr val="tx1"/>
                              </a:solidFill>
                              <a:latin typeface="Cambria Math" panose="02040503050406030204" pitchFamily="18" charset="0"/>
                              <a:ea typeface="Cambria Math" panose="02040503050406030204" pitchFamily="18" charset="0"/>
                            </a:rPr>
                          </m:ctrlPr>
                        </m:dPr>
                        <m:e>
                          <m:r>
                            <a:rPr lang="en-US" sz="2000" b="0" i="1" dirty="0" smtClean="0">
                              <a:solidFill>
                                <a:schemeClr val="tx1"/>
                              </a:solidFill>
                              <a:latin typeface="Cambria Math" panose="02040503050406030204" pitchFamily="18" charset="0"/>
                              <a:ea typeface="Cambria Math" panose="02040503050406030204" pitchFamily="18" charset="0"/>
                            </a:rPr>
                            <m:t>0, </m:t>
                          </m:r>
                          <m:sSub>
                            <m:sSubPr>
                              <m:ctrlPr>
                                <a:rPr lang="en-US" sz="2000" b="0" i="1" dirty="0" smtClean="0">
                                  <a:solidFill>
                                    <a:schemeClr val="tx1"/>
                                  </a:solidFill>
                                  <a:latin typeface="Cambria Math" panose="02040503050406030204" pitchFamily="18" charset="0"/>
                                  <a:ea typeface="Cambria Math" panose="02040503050406030204" pitchFamily="18" charset="0"/>
                                </a:rPr>
                              </m:ctrlPr>
                            </m:sSubPr>
                            <m:e>
                              <m:r>
                                <a:rPr lang="en-US" sz="2000" b="0" i="1" dirty="0" smtClean="0">
                                  <a:solidFill>
                                    <a:schemeClr val="tx1"/>
                                  </a:solidFill>
                                  <a:latin typeface="Cambria Math" panose="02040503050406030204" pitchFamily="18" charset="0"/>
                                  <a:ea typeface="Cambria Math" panose="02040503050406030204" pitchFamily="18" charset="0"/>
                                </a:rPr>
                                <m:t>𝜎</m:t>
                              </m:r>
                            </m:e>
                            <m:sub>
                              <m:r>
                                <a:rPr lang="en-US" sz="2000" b="0" i="1" dirty="0" smtClean="0">
                                  <a:solidFill>
                                    <a:schemeClr val="tx1"/>
                                  </a:solidFill>
                                  <a:latin typeface="Cambria Math" panose="02040503050406030204" pitchFamily="18" charset="0"/>
                                  <a:ea typeface="Cambria Math" panose="02040503050406030204" pitchFamily="18" charset="0"/>
                                </a:rPr>
                                <m:t>𝑁</m:t>
                              </m:r>
                            </m:sub>
                          </m:sSub>
                        </m:e>
                      </m:d>
                    </m:oMath>
                  </m:oMathPara>
                </a14:m>
                <a:endParaRPr lang="en-US" sz="2000" dirty="0">
                  <a:solidFill>
                    <a:schemeClr val="tx1"/>
                  </a:solidFill>
                </a:endParaRPr>
              </a:p>
              <a:p>
                <a:r>
                  <a:rPr lang="en-US" sz="2400" dirty="0"/>
                  <a:t>Noise error power spectra &amp; integrated noise</a:t>
                </a:r>
              </a:p>
              <a:p>
                <a:pPr marL="0" indent="0">
                  <a:lnSpc>
                    <a:spcPct val="100000"/>
                  </a:lnSpc>
                  <a:buNone/>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𝑁</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𝜔</m:t>
                          </m:r>
                        </m:e>
                      </m:d>
                      <m:r>
                        <a:rPr lang="en-US" sz="2000" b="0" i="1" smtClean="0">
                          <a:solidFill>
                            <a:schemeClr val="tx1"/>
                          </a:solidFill>
                          <a:latin typeface="Cambria Math" panose="02040503050406030204" pitchFamily="18" charset="0"/>
                        </a:rPr>
                        <m:t>=</m:t>
                      </m:r>
                      <m:nary>
                        <m:naryPr>
                          <m:limLoc m:val="undOvr"/>
                          <m:subHide m:val="on"/>
                          <m:supHide m:val="on"/>
                          <m:ctrlPr>
                            <a:rPr lang="en-US" sz="2000" b="0" i="1" smtClean="0">
                              <a:solidFill>
                                <a:schemeClr val="tx1"/>
                              </a:solidFill>
                              <a:latin typeface="Cambria Math" panose="02040503050406030204" pitchFamily="18" charset="0"/>
                            </a:rPr>
                          </m:ctrlPr>
                        </m:naryPr>
                        <m:sub/>
                        <m:sup/>
                        <m:e>
                          <m:r>
                            <a:rPr lang="en-US" sz="2000" b="0" i="1" smtClean="0">
                              <a:solidFill>
                                <a:schemeClr val="tx1"/>
                              </a:solidFill>
                              <a:latin typeface="Cambria Math" panose="02040503050406030204" pitchFamily="18" charset="0"/>
                            </a:rPr>
                            <m:t>𝑁</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𝑡</m:t>
                              </m:r>
                            </m:e>
                          </m:d>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𝑒</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r>
                                <a:rPr lang="en-US" sz="2000" b="0" i="1" smtClean="0">
                                  <a:solidFill>
                                    <a:schemeClr val="tx1"/>
                                  </a:solidFill>
                                  <a:latin typeface="Cambria Math" panose="02040503050406030204" pitchFamily="18" charset="0"/>
                                </a:rPr>
                                <m:t>𝜔</m:t>
                              </m:r>
                              <m:r>
                                <a:rPr lang="en-US" sz="2000" b="0" i="1" smtClean="0">
                                  <a:solidFill>
                                    <a:schemeClr val="tx1"/>
                                  </a:solidFill>
                                  <a:latin typeface="Cambria Math" panose="02040503050406030204" pitchFamily="18" charset="0"/>
                                </a:rPr>
                                <m:t>𝑡</m:t>
                              </m:r>
                            </m:sup>
                          </m:sSup>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𝑑𝑡</m:t>
                          </m:r>
                        </m:e>
                      </m:nary>
                      <m:r>
                        <a:rPr lang="en-US" sz="2000" b="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𝑁</m:t>
                          </m:r>
                        </m:e>
                        <m:sub>
                          <m:r>
                            <a:rPr lang="en-US" sz="2000" b="0" i="1" smtClean="0">
                              <a:solidFill>
                                <a:schemeClr val="tx1"/>
                              </a:solidFill>
                              <a:latin typeface="Cambria Math" panose="02040503050406030204" pitchFamily="18" charset="0"/>
                            </a:rPr>
                            <m:t>𝑖𝑛𝑡</m:t>
                          </m:r>
                        </m:sub>
                      </m:sSub>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𝜔</m:t>
                          </m:r>
                        </m:e>
                      </m:d>
                      <m:r>
                        <a:rPr lang="en-US" sz="2000" b="0" i="1" smtClean="0">
                          <a:solidFill>
                            <a:schemeClr val="tx1"/>
                          </a:solidFill>
                          <a:latin typeface="Cambria Math" panose="02040503050406030204" pitchFamily="18" charset="0"/>
                        </a:rPr>
                        <m:t>=</m:t>
                      </m:r>
                      <m:nary>
                        <m:naryPr>
                          <m:limLoc m:val="undOvr"/>
                          <m:ctrlPr>
                            <a:rPr lang="en-US" sz="2000" b="0" i="1" smtClean="0">
                              <a:solidFill>
                                <a:schemeClr val="tx1"/>
                              </a:solidFill>
                              <a:latin typeface="Cambria Math" panose="02040503050406030204" pitchFamily="18" charset="0"/>
                            </a:rPr>
                          </m:ctrlPr>
                        </m:naryPr>
                        <m:sub>
                          <m:r>
                            <m:rPr>
                              <m:brk m:alnAt="24"/>
                            </m:rPr>
                            <a:rPr lang="en-US" sz="2000" b="0" i="1" smtClean="0">
                              <a:solidFill>
                                <a:schemeClr val="tx1"/>
                              </a:solidFill>
                              <a:latin typeface="Cambria Math" panose="02040503050406030204" pitchFamily="18" charset="0"/>
                            </a:rPr>
                            <m:t>0</m:t>
                          </m:r>
                        </m:sub>
                        <m:sup>
                          <m:r>
                            <a:rPr lang="en-US" sz="2000" b="0" i="1" smtClean="0">
                              <a:solidFill>
                                <a:schemeClr val="tx1"/>
                              </a:solidFill>
                              <a:latin typeface="Cambria Math" panose="02040503050406030204" pitchFamily="18" charset="0"/>
                            </a:rPr>
                            <m:t>𝜔</m:t>
                          </m:r>
                        </m:sup>
                        <m:e>
                          <m:r>
                            <a:rPr lang="en-US" sz="2000" b="0" i="1" smtClean="0">
                              <a:solidFill>
                                <a:schemeClr val="tx1"/>
                              </a:solidFill>
                              <a:latin typeface="Cambria Math" panose="02040503050406030204" pitchFamily="18" charset="0"/>
                            </a:rPr>
                            <m:t>𝑁</m:t>
                          </m:r>
                          <m:d>
                            <m:dPr>
                              <m:ctrlPr>
                                <a:rPr lang="en-US" sz="2000" b="0" i="1" smtClean="0">
                                  <a:solidFill>
                                    <a:schemeClr val="tx1"/>
                                  </a:solidFill>
                                  <a:latin typeface="Cambria Math" panose="02040503050406030204" pitchFamily="18" charset="0"/>
                                </a:rPr>
                              </m:ctrlPr>
                            </m:dPr>
                            <m:e>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𝜔</m:t>
                                  </m:r>
                                </m:e>
                                <m:sup>
                                  <m:r>
                                    <a:rPr lang="en-US" sz="2000" b="0" i="1" smtClean="0">
                                      <a:solidFill>
                                        <a:schemeClr val="tx1"/>
                                      </a:solidFill>
                                      <a:latin typeface="Cambria Math" panose="02040503050406030204" pitchFamily="18" charset="0"/>
                                    </a:rPr>
                                    <m:t>′</m:t>
                                  </m:r>
                                </m:sup>
                              </m:sSup>
                            </m:e>
                          </m:d>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𝑑</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𝜔</m:t>
                              </m:r>
                            </m:e>
                            <m:sup>
                              <m:r>
                                <a:rPr lang="en-US" sz="2000" b="0" i="1" smtClean="0">
                                  <a:solidFill>
                                    <a:schemeClr val="tx1"/>
                                  </a:solidFill>
                                  <a:latin typeface="Cambria Math" panose="02040503050406030204" pitchFamily="18" charset="0"/>
                                </a:rPr>
                                <m:t>′</m:t>
                              </m:r>
                            </m:sup>
                          </m:sSup>
                        </m:e>
                      </m:nary>
                    </m:oMath>
                  </m:oMathPara>
                </a14:m>
                <a:endParaRPr lang="en-US" sz="2000" dirty="0">
                  <a:solidFill>
                    <a:schemeClr val="tx1"/>
                  </a:solidFill>
                </a:endParaRPr>
              </a:p>
              <a:p>
                <a:r>
                  <a:rPr lang="en-US" sz="2400" dirty="0"/>
                  <a:t>Average integrated noise</a:t>
                </a:r>
              </a:p>
              <a:p>
                <a:pPr lvl="1"/>
                <a:r>
                  <a:rPr lang="en-US" sz="2000" dirty="0"/>
                  <a:t>Used for computing statistics over sample sets</a:t>
                </a:r>
              </a:p>
              <a:p>
                <a:pPr marL="457200" lvl="1" indent="0">
                  <a:lnSpc>
                    <a:spcPct val="110000"/>
                  </a:lnSpc>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𝑁</m:t>
                              </m:r>
                            </m:e>
                          </m:acc>
                        </m:e>
                        <m:sub>
                          <m:r>
                            <a:rPr lang="en-US" sz="2000" b="0" i="1" smtClean="0">
                              <a:solidFill>
                                <a:schemeClr val="tx1"/>
                              </a:solidFill>
                              <a:latin typeface="Cambria Math" panose="02040503050406030204" pitchFamily="18" charset="0"/>
                            </a:rPr>
                            <m:t>𝑖𝑛𝑡</m:t>
                          </m:r>
                        </m:sub>
                      </m:sSub>
                      <m:r>
                        <a:rPr lang="en-US" sz="2000" b="0" i="1" smtClean="0">
                          <a:solidFill>
                            <a:schemeClr val="tx1"/>
                          </a:solidFill>
                          <a:latin typeface="Cambria Math" panose="02040503050406030204" pitchFamily="18" charset="0"/>
                        </a:rPr>
                        <m:t>=</m:t>
                      </m:r>
                      <m:nary>
                        <m:naryPr>
                          <m:limLoc m:val="undOvr"/>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𝑁</m:t>
                          </m:r>
                          <m:d>
                            <m:dPr>
                              <m:ctrlPr>
                                <a:rPr lang="en-US" sz="2000" i="1">
                                  <a:latin typeface="Cambria Math" panose="02040503050406030204" pitchFamily="18" charset="0"/>
                                </a:rPr>
                              </m:ctrlPr>
                            </m:dPr>
                            <m:e>
                              <m:r>
                                <a:rPr lang="en-US" sz="2000" b="0" i="1" smtClean="0">
                                  <a:latin typeface="Cambria Math" panose="02040503050406030204" pitchFamily="18" charset="0"/>
                                </a:rPr>
                                <m:t>𝜔</m:t>
                              </m:r>
                            </m:e>
                          </m:d>
                          <m:r>
                            <a:rPr lang="en-US" sz="2000" i="1">
                              <a:latin typeface="Cambria Math" panose="02040503050406030204" pitchFamily="18" charset="0"/>
                            </a:rPr>
                            <m:t> </m:t>
                          </m:r>
                          <m:r>
                            <a:rPr lang="en-US" sz="2000" i="1">
                              <a:latin typeface="Cambria Math" panose="02040503050406030204" pitchFamily="18" charset="0"/>
                            </a:rPr>
                            <m:t>𝑑</m:t>
                          </m:r>
                          <m:r>
                            <a:rPr lang="en-US" sz="2000" b="0" i="1" smtClean="0">
                              <a:latin typeface="Cambria Math" panose="02040503050406030204" pitchFamily="18" charset="0"/>
                            </a:rPr>
                            <m:t>𝜔</m:t>
                          </m:r>
                        </m:e>
                      </m:nary>
                    </m:oMath>
                  </m:oMathPara>
                </a14:m>
                <a:endParaRPr lang="en-US" sz="2000" dirty="0"/>
              </a:p>
            </p:txBody>
          </p:sp>
        </mc:Choice>
        <mc:Fallback>
          <p:sp>
            <p:nvSpPr>
              <p:cNvPr id="3" name="Content Placeholder 2">
                <a:extLst>
                  <a:ext uri="{FF2B5EF4-FFF2-40B4-BE49-F238E27FC236}">
                    <a16:creationId xmlns:a16="http://schemas.microsoft.com/office/drawing/2014/main" id="{6AA6A6D6-D3F1-53BE-D684-0AA93536E164}"/>
                  </a:ext>
                </a:extLst>
              </p:cNvPr>
              <p:cNvSpPr>
                <a:spLocks noGrp="1" noRot="1" noChangeAspect="1" noMove="1" noResize="1" noEditPoints="1" noAdjustHandles="1" noChangeArrowheads="1" noChangeShapeType="1" noTextEdit="1"/>
              </p:cNvSpPr>
              <p:nvPr>
                <p:ph idx="1"/>
              </p:nvPr>
            </p:nvSpPr>
            <p:spPr>
              <a:xfrm>
                <a:off x="838200" y="1145753"/>
                <a:ext cx="10515600" cy="5299652"/>
              </a:xfrm>
              <a:blipFill>
                <a:blip r:embed="rId2"/>
                <a:stretch>
                  <a:fillRect l="-844" b="-2488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3DC0434-9098-C1F1-4FFC-7E8C54EEDDF6}"/>
              </a:ext>
            </a:extLst>
          </p:cNvPr>
          <p:cNvSpPr txBox="1"/>
          <p:nvPr/>
        </p:nvSpPr>
        <p:spPr>
          <a:xfrm>
            <a:off x="7939669" y="5395995"/>
            <a:ext cx="1834285" cy="338554"/>
          </a:xfrm>
          <a:prstGeom prst="rect">
            <a:avLst/>
          </a:prstGeom>
          <a:noFill/>
        </p:spPr>
        <p:txBody>
          <a:bodyPr wrap="none" rtlCol="0">
            <a:spAutoFit/>
          </a:bodyPr>
          <a:lstStyle/>
          <a:p>
            <a:r>
              <a:rPr lang="en-US" sz="1600" i="1" dirty="0">
                <a:latin typeface="Gill Sans" panose="020B0502020104020203" pitchFamily="34" charset="-79"/>
                <a:cs typeface="Gill Sans" panose="020B0502020104020203" pitchFamily="34" charset="-79"/>
              </a:rPr>
              <a:t>(for ONE sample set)</a:t>
            </a:r>
          </a:p>
        </p:txBody>
      </p:sp>
    </p:spTree>
    <p:extLst>
      <p:ext uri="{BB962C8B-B14F-4D97-AF65-F5344CB8AC3E}">
        <p14:creationId xmlns:p14="http://schemas.microsoft.com/office/powerpoint/2010/main" val="378809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ED34-4726-9B13-00AF-FBFC90A9080A}"/>
              </a:ext>
            </a:extLst>
          </p:cNvPr>
          <p:cNvSpPr>
            <a:spLocks noGrp="1"/>
          </p:cNvSpPr>
          <p:nvPr>
            <p:ph type="title"/>
          </p:nvPr>
        </p:nvSpPr>
        <p:spPr/>
        <p:txBody>
          <a:bodyPr/>
          <a:lstStyle/>
          <a:p>
            <a:r>
              <a:rPr lang="en-US" dirty="0"/>
              <a:t>Kalman Filtering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A6A6D6-D3F1-53BE-D684-0AA93536E164}"/>
                  </a:ext>
                </a:extLst>
              </p:cNvPr>
              <p:cNvSpPr>
                <a:spLocks noGrp="1"/>
              </p:cNvSpPr>
              <p:nvPr>
                <p:ph idx="1"/>
              </p:nvPr>
            </p:nvSpPr>
            <p:spPr>
              <a:xfrm>
                <a:off x="838200" y="1145753"/>
                <a:ext cx="10515600" cy="5355408"/>
              </a:xfrm>
            </p:spPr>
            <p:txBody>
              <a:bodyPr>
                <a:normAutofit/>
              </a:bodyPr>
              <a:lstStyle/>
              <a:p>
                <a:r>
                  <a:rPr lang="en-US" sz="2000" dirty="0"/>
                  <a:t>Dynamical estimation technique</a:t>
                </a:r>
              </a:p>
              <a:p>
                <a:pPr lvl="1"/>
                <a:r>
                  <a:rPr lang="en-US" sz="1800" dirty="0"/>
                  <a:t>Linear state &amp; measurement dynamics (for standard KF)</a:t>
                </a:r>
              </a:p>
              <a:p>
                <a:pPr lvl="2"/>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𝒙</m:t>
                        </m:r>
                      </m:e>
                      <m:sub>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𝐹</m:t>
                    </m:r>
                    <m:sSub>
                      <m:sSubPr>
                        <m:ctrlPr>
                          <a:rPr lang="en-US" sz="1400" b="0"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𝒙</m:t>
                        </m:r>
                      </m:e>
                      <m:sub>
                        <m:r>
                          <a:rPr lang="en-US" sz="1400" b="0" i="1" smtClean="0">
                            <a:latin typeface="Cambria Math" panose="02040503050406030204" pitchFamily="18" charset="0"/>
                            <a:ea typeface="Cambria Math" panose="02040503050406030204" pitchFamily="18" charset="0"/>
                          </a:rPr>
                          <m:t>𝑡</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𝐺</m:t>
                    </m:r>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𝒖</m:t>
                        </m:r>
                      </m:e>
                      <m:sub>
                        <m:r>
                          <a:rPr lang="en-US" sz="1400" b="1" i="1" smtClean="0">
                            <a:latin typeface="Cambria Math" panose="02040503050406030204" pitchFamily="18" charset="0"/>
                            <a:ea typeface="Cambria Math" panose="02040503050406030204" pitchFamily="18" charset="0"/>
                          </a:rPr>
                          <m:t>𝒕</m:t>
                        </m:r>
                      </m:sub>
                    </m:sSub>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𝒘</m:t>
                        </m:r>
                      </m:e>
                      <m:sub>
                        <m:r>
                          <a:rPr lang="en-US" sz="1400" b="0" i="1" smtClean="0">
                            <a:latin typeface="Cambria Math" panose="02040503050406030204" pitchFamily="18" charset="0"/>
                            <a:ea typeface="Cambria Math" panose="02040503050406030204" pitchFamily="18" charset="0"/>
                          </a:rPr>
                          <m:t>𝑡</m:t>
                        </m:r>
                      </m:sub>
                    </m:sSub>
                  </m:oMath>
                </a14:m>
                <a:endParaRPr lang="en-US" sz="1400" dirty="0"/>
              </a:p>
              <a:p>
                <a:pPr lvl="2"/>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𝒚</m:t>
                        </m:r>
                      </m:e>
                      <m:sub>
                        <m:r>
                          <a:rPr lang="en-US" sz="1400" b="0" i="1" smtClean="0">
                            <a:latin typeface="Cambria Math" panose="02040503050406030204" pitchFamily="18" charset="0"/>
                            <a:ea typeface="Cambria Math" panose="02040503050406030204" pitchFamily="18" charset="0"/>
                          </a:rPr>
                          <m:t>𝑡</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𝐻</m:t>
                    </m:r>
                    <m:sSub>
                      <m:sSubPr>
                        <m:ctrlPr>
                          <a:rPr lang="en-US" sz="1400" b="0"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𝒙</m:t>
                        </m:r>
                      </m:e>
                      <m:sub>
                        <m:r>
                          <a:rPr lang="en-US" sz="1400" b="0" i="1" smtClean="0">
                            <a:latin typeface="Cambria Math" panose="02040503050406030204" pitchFamily="18" charset="0"/>
                            <a:ea typeface="Cambria Math" panose="02040503050406030204" pitchFamily="18" charset="0"/>
                          </a:rPr>
                          <m:t>𝑡</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𝑀</m:t>
                    </m:r>
                    <m:sSub>
                      <m:sSubPr>
                        <m:ctrlPr>
                          <a:rPr lang="en-US" sz="1400" b="0"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𝒖</m:t>
                        </m:r>
                      </m:e>
                      <m:sub>
                        <m:r>
                          <a:rPr lang="en-US" sz="1400" b="0" i="1" smtClean="0">
                            <a:latin typeface="Cambria Math" panose="02040503050406030204" pitchFamily="18" charset="0"/>
                            <a:ea typeface="Cambria Math" panose="02040503050406030204" pitchFamily="18" charset="0"/>
                          </a:rPr>
                          <m:t>𝑡</m:t>
                        </m:r>
                      </m:sub>
                    </m:sSub>
                    <m:r>
                      <a:rPr lang="en-US" sz="1400" b="0" i="1" smtClean="0">
                        <a:latin typeface="Cambria Math" panose="02040503050406030204" pitchFamily="18" charset="0"/>
                        <a:ea typeface="Cambria Math" panose="02040503050406030204" pitchFamily="18" charset="0"/>
                      </a:rPr>
                      <m:t>+</m:t>
                    </m:r>
                    <m:sSub>
                      <m:sSubPr>
                        <m:ctrlPr>
                          <a:rPr lang="en-US" sz="1400" b="1" i="1" smtClean="0">
                            <a:latin typeface="Cambria Math" panose="02040503050406030204" pitchFamily="18" charset="0"/>
                            <a:ea typeface="Cambria Math" panose="02040503050406030204" pitchFamily="18" charset="0"/>
                          </a:rPr>
                        </m:ctrlPr>
                      </m:sSubPr>
                      <m:e>
                        <m:r>
                          <a:rPr lang="en-US" sz="1400" b="1" i="1" smtClean="0">
                            <a:latin typeface="Cambria Math" panose="02040503050406030204" pitchFamily="18" charset="0"/>
                            <a:ea typeface="Cambria Math" panose="02040503050406030204" pitchFamily="18" charset="0"/>
                          </a:rPr>
                          <m:t>𝒗</m:t>
                        </m:r>
                      </m:e>
                      <m:sub>
                        <m:r>
                          <a:rPr lang="en-US" sz="1400" b="0" i="1" smtClean="0">
                            <a:latin typeface="Cambria Math" panose="02040503050406030204" pitchFamily="18" charset="0"/>
                            <a:ea typeface="Cambria Math" panose="02040503050406030204" pitchFamily="18" charset="0"/>
                          </a:rPr>
                          <m:t>𝑡</m:t>
                        </m:r>
                      </m:sub>
                    </m:sSub>
                  </m:oMath>
                </a14:m>
                <a:endParaRPr lang="en-US" sz="1400" dirty="0"/>
              </a:p>
              <a:p>
                <a:pPr lvl="1"/>
                <a:r>
                  <a:rPr lang="en-US" sz="1800" dirty="0"/>
                  <a:t>Predict true states from noisy measurements</a:t>
                </a:r>
              </a:p>
              <a:p>
                <a:r>
                  <a:rPr lang="en-US" sz="2000" i="1" dirty="0"/>
                  <a:t>A priori</a:t>
                </a:r>
                <a:r>
                  <a:rPr lang="en-US" sz="2000" dirty="0"/>
                  <a:t> updates follow known dynamics</a:t>
                </a:r>
              </a:p>
              <a:p>
                <a:pPr lvl="1"/>
                <a:r>
                  <a:rPr lang="en-US" sz="1600" b="0" dirty="0">
                    <a:solidFill>
                      <a:schemeClr val="tx1"/>
                    </a:solidFill>
                    <a:ea typeface="Cambria Math" panose="02040503050406030204" pitchFamily="18" charset="0"/>
                  </a:rPr>
                  <a:t>State estimate:		</a:t>
                </a:r>
                <a14:m>
                  <m:oMath xmlns:m="http://schemas.openxmlformats.org/officeDocument/2006/math">
                    <m:sSubSup>
                      <m:sSubSupPr>
                        <m:ctrlPr>
                          <a:rPr lang="en-US" sz="1600" b="0" i="1" smtClean="0">
                            <a:solidFill>
                              <a:schemeClr val="tx1"/>
                            </a:solidFill>
                            <a:latin typeface="Cambria Math" panose="02040503050406030204" pitchFamily="18" charset="0"/>
                            <a:ea typeface="Cambria Math" panose="02040503050406030204" pitchFamily="18" charset="0"/>
                          </a:rPr>
                        </m:ctrlPr>
                      </m:sSubSupPr>
                      <m:e>
                        <m:acc>
                          <m:accPr>
                            <m:chr m:val="̂"/>
                            <m:ctrlPr>
                              <a:rPr lang="en-US" sz="1600" b="0" i="1" smtClean="0">
                                <a:solidFill>
                                  <a:schemeClr val="tx1"/>
                                </a:solidFill>
                                <a:latin typeface="Cambria Math" panose="02040503050406030204" pitchFamily="18" charset="0"/>
                                <a:ea typeface="Cambria Math" panose="02040503050406030204" pitchFamily="18" charset="0"/>
                              </a:rPr>
                            </m:ctrlPr>
                          </m:accPr>
                          <m:e>
                            <m:r>
                              <a:rPr lang="en-US" sz="1600" b="1" i="1" smtClean="0">
                                <a:solidFill>
                                  <a:schemeClr val="tx1"/>
                                </a:solidFill>
                                <a:latin typeface="Cambria Math" panose="02040503050406030204" pitchFamily="18" charset="0"/>
                                <a:ea typeface="Cambria Math" panose="02040503050406030204" pitchFamily="18" charset="0"/>
                              </a:rPr>
                              <m:t>𝒙</m:t>
                            </m:r>
                          </m:e>
                        </m:acc>
                      </m:e>
                      <m:sub>
                        <m:r>
                          <a:rPr lang="en-US" sz="1600" b="0" i="1" smtClean="0">
                            <a:solidFill>
                              <a:schemeClr val="tx1"/>
                            </a:solidFill>
                            <a:latin typeface="Cambria Math" panose="02040503050406030204" pitchFamily="18" charset="0"/>
                            <a:ea typeface="Cambria Math" panose="02040503050406030204" pitchFamily="18" charset="0"/>
                          </a:rPr>
                          <m:t>𝑘</m:t>
                        </m:r>
                      </m:sub>
                      <m:sup>
                        <m:r>
                          <a:rPr lang="en-US" sz="1600" b="0" i="1" smtClean="0">
                            <a:solidFill>
                              <a:schemeClr val="tx1"/>
                            </a:solidFill>
                            <a:latin typeface="Cambria Math" panose="02040503050406030204" pitchFamily="18" charset="0"/>
                            <a:ea typeface="Cambria Math" panose="02040503050406030204" pitchFamily="18" charset="0"/>
                          </a:rPr>
                          <m:t>−</m:t>
                        </m:r>
                      </m:sup>
                    </m:sSubSup>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𝐹</m:t>
                    </m:r>
                    <m:sSubSup>
                      <m:sSubSupPr>
                        <m:ctrlPr>
                          <a:rPr lang="en-US" sz="1600" b="0" i="1" smtClean="0">
                            <a:solidFill>
                              <a:schemeClr val="tx1"/>
                            </a:solidFill>
                            <a:latin typeface="Cambria Math" panose="02040503050406030204" pitchFamily="18" charset="0"/>
                            <a:ea typeface="Cambria Math" panose="02040503050406030204" pitchFamily="18" charset="0"/>
                          </a:rPr>
                        </m:ctrlPr>
                      </m:sSubSupPr>
                      <m:e>
                        <m:acc>
                          <m:accPr>
                            <m:chr m:val="̂"/>
                            <m:ctrlPr>
                              <a:rPr lang="en-US" sz="1600" b="0" i="1" smtClean="0">
                                <a:solidFill>
                                  <a:schemeClr val="tx1"/>
                                </a:solidFill>
                                <a:latin typeface="Cambria Math" panose="02040503050406030204" pitchFamily="18" charset="0"/>
                                <a:ea typeface="Cambria Math" panose="02040503050406030204" pitchFamily="18" charset="0"/>
                              </a:rPr>
                            </m:ctrlPr>
                          </m:accPr>
                          <m:e>
                            <m:r>
                              <a:rPr lang="en-US" sz="1600" b="1" i="1" smtClean="0">
                                <a:solidFill>
                                  <a:schemeClr val="tx1"/>
                                </a:solidFill>
                                <a:latin typeface="Cambria Math" panose="02040503050406030204" pitchFamily="18" charset="0"/>
                                <a:ea typeface="Cambria Math" panose="02040503050406030204" pitchFamily="18" charset="0"/>
                              </a:rPr>
                              <m:t>𝒙</m:t>
                            </m:r>
                          </m:e>
                        </m:acc>
                      </m:e>
                      <m:sub>
                        <m:r>
                          <a:rPr lang="en-US" sz="1600" b="0" i="1" smtClean="0">
                            <a:solidFill>
                              <a:schemeClr val="tx1"/>
                            </a:solidFill>
                            <a:latin typeface="Cambria Math" panose="02040503050406030204" pitchFamily="18" charset="0"/>
                            <a:ea typeface="Cambria Math" panose="02040503050406030204" pitchFamily="18" charset="0"/>
                          </a:rPr>
                          <m:t>𝑘</m:t>
                        </m:r>
                        <m:r>
                          <a:rPr lang="en-US" sz="1600" b="0" i="1" smtClean="0">
                            <a:solidFill>
                              <a:schemeClr val="tx1"/>
                            </a:solidFill>
                            <a:latin typeface="Cambria Math" panose="02040503050406030204" pitchFamily="18" charset="0"/>
                            <a:ea typeface="Cambria Math" panose="02040503050406030204" pitchFamily="18" charset="0"/>
                          </a:rPr>
                          <m:t>−1</m:t>
                        </m:r>
                      </m:sub>
                      <m:sup>
                        <m:r>
                          <a:rPr lang="en-US" sz="1600" b="0" i="1" smtClean="0">
                            <a:solidFill>
                              <a:schemeClr val="tx1"/>
                            </a:solidFill>
                            <a:latin typeface="Cambria Math" panose="02040503050406030204" pitchFamily="18" charset="0"/>
                            <a:ea typeface="Cambria Math" panose="02040503050406030204" pitchFamily="18" charset="0"/>
                          </a:rPr>
                          <m:t>+</m:t>
                        </m:r>
                      </m:sup>
                    </m:sSubSup>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𝐺</m:t>
                    </m:r>
                    <m:sSub>
                      <m:sSubPr>
                        <m:ctrlPr>
                          <a:rPr lang="en-US" sz="1600" b="0" i="1" smtClean="0">
                            <a:solidFill>
                              <a:schemeClr val="tx1"/>
                            </a:solidFill>
                            <a:latin typeface="Cambria Math" panose="02040503050406030204" pitchFamily="18" charset="0"/>
                            <a:ea typeface="Cambria Math" panose="02040503050406030204" pitchFamily="18" charset="0"/>
                          </a:rPr>
                        </m:ctrlPr>
                      </m:sSubPr>
                      <m:e>
                        <m:acc>
                          <m:accPr>
                            <m:chr m:val="⃗"/>
                            <m:ctrlPr>
                              <a:rPr lang="en-US" sz="1600" b="1" i="1" smtClean="0">
                                <a:solidFill>
                                  <a:schemeClr val="tx1"/>
                                </a:solidFill>
                                <a:latin typeface="Cambria Math" panose="02040503050406030204" pitchFamily="18" charset="0"/>
                                <a:ea typeface="Cambria Math" panose="02040503050406030204" pitchFamily="18" charset="0"/>
                              </a:rPr>
                            </m:ctrlPr>
                          </m:accPr>
                          <m:e>
                            <m:r>
                              <a:rPr lang="en-US" sz="1600" b="1" i="1" smtClean="0">
                                <a:solidFill>
                                  <a:schemeClr val="tx1"/>
                                </a:solidFill>
                                <a:latin typeface="Cambria Math" panose="02040503050406030204" pitchFamily="18" charset="0"/>
                                <a:ea typeface="Cambria Math" panose="02040503050406030204" pitchFamily="18" charset="0"/>
                              </a:rPr>
                              <m:t>𝒖</m:t>
                            </m:r>
                          </m:e>
                        </m:acc>
                      </m:e>
                      <m:sub>
                        <m:r>
                          <a:rPr lang="en-US" sz="1600" b="0" i="1" smtClean="0">
                            <a:solidFill>
                              <a:schemeClr val="tx1"/>
                            </a:solidFill>
                            <a:latin typeface="Cambria Math" panose="02040503050406030204" pitchFamily="18" charset="0"/>
                            <a:ea typeface="Cambria Math" panose="02040503050406030204" pitchFamily="18" charset="0"/>
                          </a:rPr>
                          <m:t>𝑘</m:t>
                        </m:r>
                        <m:r>
                          <a:rPr lang="en-US" sz="1600" b="0" i="1" smtClean="0">
                            <a:solidFill>
                              <a:schemeClr val="tx1"/>
                            </a:solidFill>
                            <a:latin typeface="Cambria Math" panose="02040503050406030204" pitchFamily="18" charset="0"/>
                            <a:ea typeface="Cambria Math" panose="02040503050406030204" pitchFamily="18" charset="0"/>
                          </a:rPr>
                          <m:t>−1</m:t>
                        </m:r>
                      </m:sub>
                    </m:sSub>
                  </m:oMath>
                </a14:m>
                <a:endParaRPr lang="en-US" sz="1600" b="0" i="1" dirty="0">
                  <a:solidFill>
                    <a:schemeClr val="tx1"/>
                  </a:solidFill>
                  <a:latin typeface="Cambria Math" panose="02040503050406030204" pitchFamily="18" charset="0"/>
                  <a:ea typeface="Cambria Math" panose="02040503050406030204" pitchFamily="18" charset="0"/>
                </a:endParaRPr>
              </a:p>
              <a:p>
                <a:pPr lvl="1"/>
                <a:r>
                  <a:rPr lang="en-US" sz="1600" b="0" dirty="0">
                    <a:solidFill>
                      <a:schemeClr val="tx1"/>
                    </a:solidFill>
                    <a:ea typeface="Cambria Math" panose="02040503050406030204" pitchFamily="18" charset="0"/>
                  </a:rPr>
                  <a:t>Error cov</a:t>
                </a:r>
                <a:r>
                  <a:rPr lang="en-US" sz="1600" dirty="0">
                    <a:ea typeface="Cambria Math" panose="02040503050406030204" pitchFamily="18" charset="0"/>
                  </a:rPr>
                  <a:t>ariance</a:t>
                </a:r>
                <a:r>
                  <a:rPr lang="en-US" sz="1600" b="0" dirty="0">
                    <a:solidFill>
                      <a:schemeClr val="tx1"/>
                    </a:solidFill>
                    <a:ea typeface="Cambria Math" panose="02040503050406030204" pitchFamily="18" charset="0"/>
                  </a:rPr>
                  <a:t>: 		</a:t>
                </a:r>
                <a14:m>
                  <m:oMath xmlns:m="http://schemas.openxmlformats.org/officeDocument/2006/math">
                    <m:sSubSup>
                      <m:sSubSupPr>
                        <m:ctrlPr>
                          <a:rPr lang="en-US" sz="1600" b="0" i="1" smtClean="0">
                            <a:solidFill>
                              <a:schemeClr val="tx1"/>
                            </a:solidFill>
                            <a:latin typeface="Cambria Math" panose="02040503050406030204" pitchFamily="18" charset="0"/>
                            <a:ea typeface="Cambria Math" panose="02040503050406030204" pitchFamily="18" charset="0"/>
                          </a:rPr>
                        </m:ctrlPr>
                      </m:sSubSupPr>
                      <m:e>
                        <m:r>
                          <a:rPr lang="en-US" sz="1600" b="0" i="1" smtClean="0">
                            <a:solidFill>
                              <a:schemeClr val="tx1"/>
                            </a:solidFill>
                            <a:latin typeface="Cambria Math" panose="02040503050406030204" pitchFamily="18" charset="0"/>
                            <a:ea typeface="Cambria Math" panose="02040503050406030204" pitchFamily="18" charset="0"/>
                          </a:rPr>
                          <m:t>𝑃</m:t>
                        </m:r>
                      </m:e>
                      <m:sub>
                        <m:r>
                          <a:rPr lang="en-US" sz="1600" b="0" i="1" smtClean="0">
                            <a:solidFill>
                              <a:schemeClr val="tx1"/>
                            </a:solidFill>
                            <a:latin typeface="Cambria Math" panose="02040503050406030204" pitchFamily="18" charset="0"/>
                            <a:ea typeface="Cambria Math" panose="02040503050406030204" pitchFamily="18" charset="0"/>
                          </a:rPr>
                          <m:t>𝑘</m:t>
                        </m:r>
                      </m:sub>
                      <m:sup>
                        <m:r>
                          <a:rPr lang="en-US" sz="1600" b="0" i="1" smtClean="0">
                            <a:solidFill>
                              <a:schemeClr val="tx1"/>
                            </a:solidFill>
                            <a:latin typeface="Cambria Math" panose="02040503050406030204" pitchFamily="18" charset="0"/>
                            <a:ea typeface="Cambria Math" panose="02040503050406030204" pitchFamily="18" charset="0"/>
                          </a:rPr>
                          <m:t>−</m:t>
                        </m:r>
                      </m:sup>
                    </m:sSubSup>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𝐹</m:t>
                    </m:r>
                    <m:sSubSup>
                      <m:sSubSupPr>
                        <m:ctrlPr>
                          <a:rPr lang="en-US" sz="1600" b="0" i="1" smtClean="0">
                            <a:solidFill>
                              <a:schemeClr val="tx1"/>
                            </a:solidFill>
                            <a:latin typeface="Cambria Math" panose="02040503050406030204" pitchFamily="18" charset="0"/>
                            <a:ea typeface="Cambria Math" panose="02040503050406030204" pitchFamily="18" charset="0"/>
                          </a:rPr>
                        </m:ctrlPr>
                      </m:sSubSupPr>
                      <m:e>
                        <m:r>
                          <a:rPr lang="en-US" sz="1600" b="0" i="1" smtClean="0">
                            <a:solidFill>
                              <a:schemeClr val="tx1"/>
                            </a:solidFill>
                            <a:latin typeface="Cambria Math" panose="02040503050406030204" pitchFamily="18" charset="0"/>
                            <a:ea typeface="Cambria Math" panose="02040503050406030204" pitchFamily="18" charset="0"/>
                          </a:rPr>
                          <m:t>𝑃</m:t>
                        </m:r>
                      </m:e>
                      <m:sub>
                        <m:r>
                          <a:rPr lang="en-US" sz="1600" b="0" i="1" smtClean="0">
                            <a:solidFill>
                              <a:schemeClr val="tx1"/>
                            </a:solidFill>
                            <a:latin typeface="Cambria Math" panose="02040503050406030204" pitchFamily="18" charset="0"/>
                            <a:ea typeface="Cambria Math" panose="02040503050406030204" pitchFamily="18" charset="0"/>
                          </a:rPr>
                          <m:t>𝑘</m:t>
                        </m:r>
                        <m:r>
                          <a:rPr lang="en-US" sz="1600" b="0" i="1" smtClean="0">
                            <a:solidFill>
                              <a:schemeClr val="tx1"/>
                            </a:solidFill>
                            <a:latin typeface="Cambria Math" panose="02040503050406030204" pitchFamily="18" charset="0"/>
                            <a:ea typeface="Cambria Math" panose="02040503050406030204" pitchFamily="18" charset="0"/>
                          </a:rPr>
                          <m:t>−1</m:t>
                        </m:r>
                      </m:sub>
                      <m:sup>
                        <m:r>
                          <a:rPr lang="en-US" sz="1600" b="0" i="1" smtClean="0">
                            <a:solidFill>
                              <a:schemeClr val="tx1"/>
                            </a:solidFill>
                            <a:latin typeface="Cambria Math" panose="02040503050406030204" pitchFamily="18" charset="0"/>
                            <a:ea typeface="Cambria Math" panose="02040503050406030204" pitchFamily="18" charset="0"/>
                          </a:rPr>
                          <m:t>+</m:t>
                        </m:r>
                      </m:sup>
                    </m:sSubSup>
                    <m:sSup>
                      <m:sSupPr>
                        <m:ctrlPr>
                          <a:rPr lang="en-US" sz="1600" b="0" i="1" smtClean="0">
                            <a:solidFill>
                              <a:schemeClr val="tx1"/>
                            </a:solidFill>
                            <a:latin typeface="Cambria Math" panose="02040503050406030204" pitchFamily="18" charset="0"/>
                            <a:ea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𝐹</m:t>
                        </m:r>
                      </m:e>
                      <m:sup>
                        <m:r>
                          <a:rPr lang="en-US" sz="1600" b="0" i="1" smtClean="0">
                            <a:solidFill>
                              <a:schemeClr val="tx1"/>
                            </a:solidFill>
                            <a:latin typeface="Cambria Math" panose="02040503050406030204" pitchFamily="18" charset="0"/>
                            <a:ea typeface="Cambria Math" panose="02040503050406030204" pitchFamily="18" charset="0"/>
                          </a:rPr>
                          <m:t>𝑇</m:t>
                        </m:r>
                      </m:sup>
                    </m:sSup>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𝑄</m:t>
                    </m:r>
                  </m:oMath>
                </a14:m>
                <a:endParaRPr lang="en-US" sz="1600" b="0" i="1" dirty="0">
                  <a:solidFill>
                    <a:schemeClr val="tx1"/>
                  </a:solidFill>
                  <a:latin typeface="Cambria Math" panose="02040503050406030204" pitchFamily="18" charset="0"/>
                  <a:ea typeface="Cambria Math" panose="02040503050406030204" pitchFamily="18" charset="0"/>
                </a:endParaRPr>
              </a:p>
              <a:p>
                <a:pPr lvl="1"/>
                <a:r>
                  <a:rPr lang="en-US" sz="1600" b="0" dirty="0">
                    <a:solidFill>
                      <a:schemeClr val="tx1"/>
                    </a:solidFill>
                    <a:ea typeface="Cambria Math" panose="02040503050406030204" pitchFamily="18" charset="0"/>
                  </a:rPr>
                  <a:t>Information (Kalman) gain:	</a:t>
                </a:r>
                <a14:m>
                  <m:oMath xmlns:m="http://schemas.openxmlformats.org/officeDocument/2006/math">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𝐾</m:t>
                        </m:r>
                      </m:e>
                      <m:sub>
                        <m:r>
                          <a:rPr lang="en-US" sz="1600" b="0" i="1" smtClean="0">
                            <a:solidFill>
                              <a:schemeClr val="tx1"/>
                            </a:solidFill>
                            <a:latin typeface="Cambria Math" panose="02040503050406030204" pitchFamily="18" charset="0"/>
                            <a:ea typeface="Cambria Math" panose="02040503050406030204" pitchFamily="18" charset="0"/>
                          </a:rPr>
                          <m:t>𝑘</m:t>
                        </m:r>
                      </m:sub>
                    </m:sSub>
                    <m:r>
                      <a:rPr lang="en-US" sz="1600" b="0" i="1" smtClean="0">
                        <a:solidFill>
                          <a:schemeClr val="tx1"/>
                        </a:solidFill>
                        <a:latin typeface="Cambria Math" panose="02040503050406030204" pitchFamily="18" charset="0"/>
                        <a:ea typeface="Cambria Math" panose="02040503050406030204" pitchFamily="18" charset="0"/>
                      </a:rPr>
                      <m:t>=</m:t>
                    </m:r>
                    <m:sSubSup>
                      <m:sSubSupPr>
                        <m:ctrlPr>
                          <a:rPr lang="en-US" sz="1600" b="0" i="1" smtClean="0">
                            <a:solidFill>
                              <a:schemeClr val="tx1"/>
                            </a:solidFill>
                            <a:latin typeface="Cambria Math" panose="02040503050406030204" pitchFamily="18" charset="0"/>
                            <a:ea typeface="Cambria Math" panose="02040503050406030204" pitchFamily="18" charset="0"/>
                          </a:rPr>
                        </m:ctrlPr>
                      </m:sSubSupPr>
                      <m:e>
                        <m:r>
                          <a:rPr lang="en-US" sz="1600" b="0" i="1" smtClean="0">
                            <a:solidFill>
                              <a:schemeClr val="tx1"/>
                            </a:solidFill>
                            <a:latin typeface="Cambria Math" panose="02040503050406030204" pitchFamily="18" charset="0"/>
                            <a:ea typeface="Cambria Math" panose="02040503050406030204" pitchFamily="18" charset="0"/>
                          </a:rPr>
                          <m:t>𝑃</m:t>
                        </m:r>
                      </m:e>
                      <m:sub>
                        <m:r>
                          <a:rPr lang="en-US" sz="1600" b="0" i="1" smtClean="0">
                            <a:solidFill>
                              <a:schemeClr val="tx1"/>
                            </a:solidFill>
                            <a:latin typeface="Cambria Math" panose="02040503050406030204" pitchFamily="18" charset="0"/>
                            <a:ea typeface="Cambria Math" panose="02040503050406030204" pitchFamily="18" charset="0"/>
                          </a:rPr>
                          <m:t>𝑘</m:t>
                        </m:r>
                      </m:sub>
                      <m:sup>
                        <m:r>
                          <a:rPr lang="en-US" sz="1600" b="0" i="1" smtClean="0">
                            <a:solidFill>
                              <a:schemeClr val="tx1"/>
                            </a:solidFill>
                            <a:latin typeface="Cambria Math" panose="02040503050406030204" pitchFamily="18" charset="0"/>
                            <a:ea typeface="Cambria Math" panose="02040503050406030204" pitchFamily="18" charset="0"/>
                          </a:rPr>
                          <m:t>−</m:t>
                        </m:r>
                      </m:sup>
                    </m:sSubSup>
                    <m:sSup>
                      <m:sSupPr>
                        <m:ctrlPr>
                          <a:rPr lang="en-US" sz="1600" b="0" i="1" smtClean="0">
                            <a:solidFill>
                              <a:schemeClr val="tx1"/>
                            </a:solidFill>
                            <a:latin typeface="Cambria Math" panose="02040503050406030204" pitchFamily="18" charset="0"/>
                            <a:ea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𝐻</m:t>
                        </m:r>
                      </m:e>
                      <m:sup>
                        <m:r>
                          <a:rPr lang="en-US" sz="1600" b="0" i="1" smtClean="0">
                            <a:solidFill>
                              <a:schemeClr val="tx1"/>
                            </a:solidFill>
                            <a:latin typeface="Cambria Math" panose="02040503050406030204" pitchFamily="18" charset="0"/>
                            <a:ea typeface="Cambria Math" panose="02040503050406030204" pitchFamily="18" charset="0"/>
                          </a:rPr>
                          <m:t>𝑇</m:t>
                        </m:r>
                      </m:sup>
                    </m:sSup>
                    <m:sSup>
                      <m:sSupPr>
                        <m:ctrlPr>
                          <a:rPr lang="en-US" sz="1600" b="0" i="1" smtClean="0">
                            <a:solidFill>
                              <a:schemeClr val="tx1"/>
                            </a:solidFill>
                            <a:latin typeface="Cambria Math" panose="02040503050406030204" pitchFamily="18" charset="0"/>
                            <a:ea typeface="Cambria Math" panose="02040503050406030204" pitchFamily="18" charset="0"/>
                          </a:rPr>
                        </m:ctrlPr>
                      </m:sSupPr>
                      <m:e>
                        <m:d>
                          <m:dPr>
                            <m:ctrlPr>
                              <a:rPr lang="en-US" sz="1600" b="0" i="1" smtClean="0">
                                <a:solidFill>
                                  <a:schemeClr val="tx1"/>
                                </a:solidFill>
                                <a:latin typeface="Cambria Math" panose="02040503050406030204" pitchFamily="18" charset="0"/>
                                <a:ea typeface="Cambria Math" panose="02040503050406030204" pitchFamily="18" charset="0"/>
                              </a:rPr>
                            </m:ctrlPr>
                          </m:dPr>
                          <m:e>
                            <m:r>
                              <a:rPr lang="en-US" sz="1600" b="0" i="1" smtClean="0">
                                <a:solidFill>
                                  <a:schemeClr val="tx1"/>
                                </a:solidFill>
                                <a:latin typeface="Cambria Math" panose="02040503050406030204" pitchFamily="18" charset="0"/>
                                <a:ea typeface="Cambria Math" panose="02040503050406030204" pitchFamily="18" charset="0"/>
                              </a:rPr>
                              <m:t>𝐻</m:t>
                            </m:r>
                            <m:sSubSup>
                              <m:sSubSupPr>
                                <m:ctrlPr>
                                  <a:rPr lang="en-US" sz="1600" b="0" i="1" smtClean="0">
                                    <a:solidFill>
                                      <a:schemeClr val="tx1"/>
                                    </a:solidFill>
                                    <a:latin typeface="Cambria Math" panose="02040503050406030204" pitchFamily="18" charset="0"/>
                                    <a:ea typeface="Cambria Math" panose="02040503050406030204" pitchFamily="18" charset="0"/>
                                  </a:rPr>
                                </m:ctrlPr>
                              </m:sSubSupPr>
                              <m:e>
                                <m:r>
                                  <a:rPr lang="en-US" sz="1600" b="0" i="1" smtClean="0">
                                    <a:solidFill>
                                      <a:schemeClr val="tx1"/>
                                    </a:solidFill>
                                    <a:latin typeface="Cambria Math" panose="02040503050406030204" pitchFamily="18" charset="0"/>
                                    <a:ea typeface="Cambria Math" panose="02040503050406030204" pitchFamily="18" charset="0"/>
                                  </a:rPr>
                                  <m:t>𝑃</m:t>
                                </m:r>
                              </m:e>
                              <m:sub>
                                <m:r>
                                  <a:rPr lang="en-US" sz="1600" b="0" i="1" smtClean="0">
                                    <a:solidFill>
                                      <a:schemeClr val="tx1"/>
                                    </a:solidFill>
                                    <a:latin typeface="Cambria Math" panose="02040503050406030204" pitchFamily="18" charset="0"/>
                                    <a:ea typeface="Cambria Math" panose="02040503050406030204" pitchFamily="18" charset="0"/>
                                  </a:rPr>
                                  <m:t>𝑘</m:t>
                                </m:r>
                              </m:sub>
                              <m:sup>
                                <m:r>
                                  <a:rPr lang="en-US" sz="1600" b="0" i="1" smtClean="0">
                                    <a:solidFill>
                                      <a:schemeClr val="tx1"/>
                                    </a:solidFill>
                                    <a:latin typeface="Cambria Math" panose="02040503050406030204" pitchFamily="18" charset="0"/>
                                    <a:ea typeface="Cambria Math" panose="02040503050406030204" pitchFamily="18" charset="0"/>
                                  </a:rPr>
                                  <m:t>−</m:t>
                                </m:r>
                              </m:sup>
                            </m:sSubSup>
                            <m:sSup>
                              <m:sSupPr>
                                <m:ctrlPr>
                                  <a:rPr lang="en-US" sz="1600" b="0" i="1" smtClean="0">
                                    <a:solidFill>
                                      <a:schemeClr val="tx1"/>
                                    </a:solidFill>
                                    <a:latin typeface="Cambria Math" panose="02040503050406030204" pitchFamily="18" charset="0"/>
                                    <a:ea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𝐻</m:t>
                                </m:r>
                              </m:e>
                              <m:sup>
                                <m:r>
                                  <a:rPr lang="en-US" sz="1600" b="0" i="1" smtClean="0">
                                    <a:solidFill>
                                      <a:schemeClr val="tx1"/>
                                    </a:solidFill>
                                    <a:latin typeface="Cambria Math" panose="02040503050406030204" pitchFamily="18" charset="0"/>
                                    <a:ea typeface="Cambria Math" panose="02040503050406030204" pitchFamily="18" charset="0"/>
                                  </a:rPr>
                                  <m:t>𝑇</m:t>
                                </m:r>
                              </m:sup>
                            </m:sSup>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𝑅</m:t>
                            </m:r>
                          </m:e>
                        </m:d>
                      </m:e>
                      <m:sup>
                        <m:r>
                          <a:rPr lang="en-US" sz="1600" b="0" i="1" smtClean="0">
                            <a:solidFill>
                              <a:schemeClr val="tx1"/>
                            </a:solidFill>
                            <a:latin typeface="Cambria Math" panose="02040503050406030204" pitchFamily="18" charset="0"/>
                            <a:ea typeface="Cambria Math" panose="02040503050406030204" pitchFamily="18" charset="0"/>
                          </a:rPr>
                          <m:t>−1</m:t>
                        </m:r>
                      </m:sup>
                    </m:sSup>
                  </m:oMath>
                </a14:m>
                <a:endParaRPr lang="en-US" sz="1600" dirty="0">
                  <a:solidFill>
                    <a:schemeClr val="tx1"/>
                  </a:solidFill>
                </a:endParaRPr>
              </a:p>
              <a:p>
                <a:r>
                  <a:rPr lang="en-US" sz="2000" i="1" dirty="0"/>
                  <a:t>A posteriori</a:t>
                </a:r>
                <a:r>
                  <a:rPr lang="en-US" sz="2000" dirty="0"/>
                  <a:t> updates follow Bayes’ rule</a:t>
                </a:r>
              </a:p>
              <a:p>
                <a:pPr lvl="1"/>
                <a:r>
                  <a:rPr lang="en-US" sz="1600" b="0" dirty="0">
                    <a:solidFill>
                      <a:schemeClr val="tx1"/>
                    </a:solidFill>
                    <a:ea typeface="Cambria Math" panose="02040503050406030204" pitchFamily="18" charset="0"/>
                  </a:rPr>
                  <a:t>State estimate: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acc>
                          <m:accPr>
                            <m:chr m:val="̂"/>
                            <m:ctrlPr>
                              <a:rPr lang="en-US" sz="1600" i="1">
                                <a:latin typeface="Cambria Math" panose="02040503050406030204" pitchFamily="18" charset="0"/>
                                <a:ea typeface="Cambria Math" panose="02040503050406030204" pitchFamily="18" charset="0"/>
                              </a:rPr>
                            </m:ctrlPr>
                          </m:accPr>
                          <m:e>
                            <m:r>
                              <a:rPr lang="en-US" sz="1600" b="1" i="1">
                                <a:latin typeface="Cambria Math" panose="02040503050406030204" pitchFamily="18" charset="0"/>
                                <a:ea typeface="Cambria Math" panose="02040503050406030204" pitchFamily="18" charset="0"/>
                              </a:rPr>
                              <m:t>𝒙</m:t>
                            </m:r>
                          </m:e>
                        </m:acc>
                      </m:e>
                      <m:sub>
                        <m:r>
                          <a:rPr lang="en-US" sz="1600" i="1">
                            <a:latin typeface="Cambria Math" panose="02040503050406030204" pitchFamily="18" charset="0"/>
                            <a:ea typeface="Cambria Math" panose="02040503050406030204" pitchFamily="18" charset="0"/>
                          </a:rPr>
                          <m:t>𝑘</m:t>
                        </m:r>
                      </m:sub>
                      <m:sup>
                        <m:r>
                          <a:rPr lang="en-US" sz="1600" i="1">
                            <a:latin typeface="Cambria Math" panose="02040503050406030204" pitchFamily="18" charset="0"/>
                            <a:ea typeface="Cambria Math" panose="02040503050406030204" pitchFamily="18" charset="0"/>
                          </a:rPr>
                          <m:t>+</m:t>
                        </m:r>
                      </m:sup>
                    </m:sSubSup>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acc>
                          <m:accPr>
                            <m:chr m:val="̂"/>
                            <m:ctrlPr>
                              <a:rPr lang="en-US" sz="1600" i="1">
                                <a:latin typeface="Cambria Math" panose="02040503050406030204" pitchFamily="18" charset="0"/>
                                <a:ea typeface="Cambria Math" panose="02040503050406030204" pitchFamily="18" charset="0"/>
                              </a:rPr>
                            </m:ctrlPr>
                          </m:accPr>
                          <m:e>
                            <m:r>
                              <a:rPr lang="en-US" sz="1600" b="1" i="1">
                                <a:latin typeface="Cambria Math" panose="02040503050406030204" pitchFamily="18" charset="0"/>
                                <a:ea typeface="Cambria Math" panose="02040503050406030204" pitchFamily="18" charset="0"/>
                              </a:rPr>
                              <m:t>𝒙</m:t>
                            </m:r>
                          </m:e>
                        </m:acc>
                      </m:e>
                      <m:sub>
                        <m:r>
                          <a:rPr lang="en-US" sz="1600" i="1">
                            <a:latin typeface="Cambria Math" panose="02040503050406030204" pitchFamily="18" charset="0"/>
                            <a:ea typeface="Cambria Math" panose="02040503050406030204" pitchFamily="18" charset="0"/>
                          </a:rPr>
                          <m:t>𝑘</m:t>
                        </m:r>
                      </m:sub>
                      <m:sup>
                        <m:r>
                          <a:rPr lang="en-US" sz="1600" i="1">
                            <a:latin typeface="Cambria Math" panose="02040503050406030204" pitchFamily="18" charset="0"/>
                            <a:ea typeface="Cambria Math" panose="02040503050406030204" pitchFamily="18" charset="0"/>
                          </a:rPr>
                          <m:t>−</m:t>
                        </m:r>
                      </m:sup>
                    </m:sSubSup>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𝐾</m:t>
                        </m:r>
                      </m:e>
                      <m:sub>
                        <m:r>
                          <a:rPr lang="en-US" sz="1600" i="1">
                            <a:latin typeface="Cambria Math" panose="02040503050406030204" pitchFamily="18" charset="0"/>
                            <a:ea typeface="Cambria Math" panose="02040503050406030204" pitchFamily="18" charset="0"/>
                          </a:rPr>
                          <m:t>𝑘</m:t>
                        </m:r>
                      </m:sub>
                    </m:sSub>
                    <m:d>
                      <m:dPr>
                        <m:ctrlPr>
                          <a:rPr lang="en-US" sz="1600" i="1">
                            <a:latin typeface="Cambria Math" panose="02040503050406030204" pitchFamily="18" charset="0"/>
                            <a:ea typeface="Cambria Math" panose="02040503050406030204" pitchFamily="18" charset="0"/>
                          </a:rPr>
                        </m:ctrlPr>
                      </m:dPr>
                      <m:e>
                        <m:sSub>
                          <m:sSubPr>
                            <m:ctrlPr>
                              <a:rPr lang="en-US" sz="1600" b="1" i="1">
                                <a:latin typeface="Cambria Math" panose="02040503050406030204" pitchFamily="18" charset="0"/>
                                <a:ea typeface="Cambria Math" panose="02040503050406030204" pitchFamily="18" charset="0"/>
                              </a:rPr>
                            </m:ctrlPr>
                          </m:sSubPr>
                          <m:e>
                            <m:acc>
                              <m:accPr>
                                <m:chr m:val="⃗"/>
                                <m:ctrlPr>
                                  <a:rPr lang="en-US" sz="1600" i="1">
                                    <a:latin typeface="Cambria Math" panose="02040503050406030204" pitchFamily="18" charset="0"/>
                                    <a:ea typeface="Cambria Math" panose="02040503050406030204" pitchFamily="18" charset="0"/>
                                  </a:rPr>
                                </m:ctrlPr>
                              </m:accPr>
                              <m:e>
                                <m:r>
                                  <a:rPr lang="en-US" sz="1600" b="1" i="1">
                                    <a:latin typeface="Cambria Math" panose="02040503050406030204" pitchFamily="18" charset="0"/>
                                    <a:ea typeface="Cambria Math" panose="02040503050406030204" pitchFamily="18" charset="0"/>
                                  </a:rPr>
                                  <m:t>𝒚</m:t>
                                </m:r>
                              </m:e>
                            </m:acc>
                          </m:e>
                          <m:sub>
                            <m:r>
                              <a:rPr lang="en-US" sz="1600" i="1">
                                <a:latin typeface="Cambria Math" panose="02040503050406030204" pitchFamily="18" charset="0"/>
                                <a:ea typeface="Cambria Math" panose="02040503050406030204" pitchFamily="18" charset="0"/>
                              </a:rPr>
                              <m:t>𝑘</m:t>
                            </m:r>
                          </m:sub>
                        </m:sSub>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𝐻</m:t>
                        </m:r>
                        <m:sSubSup>
                          <m:sSubSupPr>
                            <m:ctrlPr>
                              <a:rPr lang="en-US" sz="1600" i="1">
                                <a:latin typeface="Cambria Math" panose="02040503050406030204" pitchFamily="18" charset="0"/>
                                <a:ea typeface="Cambria Math" panose="02040503050406030204" pitchFamily="18" charset="0"/>
                              </a:rPr>
                            </m:ctrlPr>
                          </m:sSubSupPr>
                          <m:e>
                            <m:acc>
                              <m:accPr>
                                <m:chr m:val="̂"/>
                                <m:ctrlPr>
                                  <a:rPr lang="en-US" sz="1600" i="1">
                                    <a:latin typeface="Cambria Math" panose="02040503050406030204" pitchFamily="18" charset="0"/>
                                    <a:ea typeface="Cambria Math" panose="02040503050406030204" pitchFamily="18" charset="0"/>
                                  </a:rPr>
                                </m:ctrlPr>
                              </m:accPr>
                              <m:e>
                                <m:r>
                                  <a:rPr lang="en-US" sz="1600" b="1" i="1">
                                    <a:latin typeface="Cambria Math" panose="02040503050406030204" pitchFamily="18" charset="0"/>
                                    <a:ea typeface="Cambria Math" panose="02040503050406030204" pitchFamily="18" charset="0"/>
                                  </a:rPr>
                                  <m:t>𝒙</m:t>
                                </m:r>
                              </m:e>
                            </m:acc>
                          </m:e>
                          <m:sub>
                            <m:r>
                              <a:rPr lang="en-US" sz="1600" i="1">
                                <a:latin typeface="Cambria Math" panose="02040503050406030204" pitchFamily="18" charset="0"/>
                                <a:ea typeface="Cambria Math" panose="02040503050406030204" pitchFamily="18" charset="0"/>
                              </a:rPr>
                              <m:t>𝑘</m:t>
                            </m:r>
                          </m:sub>
                          <m:sup>
                            <m:r>
                              <a:rPr lang="en-US" sz="1600" i="1">
                                <a:latin typeface="Cambria Math" panose="02040503050406030204" pitchFamily="18" charset="0"/>
                                <a:ea typeface="Cambria Math" panose="02040503050406030204" pitchFamily="18" charset="0"/>
                              </a:rPr>
                              <m:t>−</m:t>
                            </m:r>
                          </m:sup>
                        </m:sSubSup>
                      </m:e>
                    </m:d>
                  </m:oMath>
                </a14:m>
                <a:endParaRPr lang="en-US" sz="1600" b="0" i="1" dirty="0">
                  <a:solidFill>
                    <a:schemeClr val="tx1"/>
                  </a:solidFill>
                  <a:latin typeface="Cambria Math" panose="02040503050406030204" pitchFamily="18" charset="0"/>
                  <a:ea typeface="Cambria Math" panose="02040503050406030204" pitchFamily="18" charset="0"/>
                </a:endParaRPr>
              </a:p>
              <a:p>
                <a:pPr lvl="1"/>
                <a:r>
                  <a:rPr lang="en-US" sz="1600" b="0" dirty="0">
                    <a:solidFill>
                      <a:schemeClr val="tx1"/>
                    </a:solidFill>
                    <a:ea typeface="Cambria Math" panose="02040503050406030204" pitchFamily="18" charset="0"/>
                  </a:rPr>
                  <a:t>Estimation error covariance: 	</a:t>
                </a:r>
                <a14:m>
                  <m:oMath xmlns:m="http://schemas.openxmlformats.org/officeDocument/2006/math">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𝑃</m:t>
                        </m:r>
                      </m:e>
                      <m:sub>
                        <m:r>
                          <a:rPr lang="en-US" sz="1600" i="1">
                            <a:latin typeface="Cambria Math" panose="02040503050406030204" pitchFamily="18" charset="0"/>
                            <a:ea typeface="Cambria Math" panose="02040503050406030204" pitchFamily="18" charset="0"/>
                          </a:rPr>
                          <m:t>𝑘</m:t>
                        </m:r>
                      </m:sub>
                      <m:sup>
                        <m:r>
                          <a:rPr lang="en-US" sz="1600" i="1">
                            <a:latin typeface="Cambria Math" panose="02040503050406030204" pitchFamily="18" charset="0"/>
                            <a:ea typeface="Cambria Math" panose="02040503050406030204" pitchFamily="18" charset="0"/>
                          </a:rPr>
                          <m:t>+</m:t>
                        </m:r>
                      </m:sup>
                    </m:sSubSup>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𝐼</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𝐾</m:t>
                            </m:r>
                          </m:e>
                          <m:sub>
                            <m:r>
                              <a:rPr lang="en-US" sz="1600" i="1">
                                <a:latin typeface="Cambria Math" panose="02040503050406030204" pitchFamily="18" charset="0"/>
                                <a:ea typeface="Cambria Math" panose="02040503050406030204" pitchFamily="18" charset="0"/>
                              </a:rPr>
                              <m:t>𝑘</m:t>
                            </m:r>
                          </m:sub>
                        </m:sSub>
                        <m:r>
                          <a:rPr lang="en-US" sz="1600" i="1">
                            <a:latin typeface="Cambria Math" panose="02040503050406030204" pitchFamily="18" charset="0"/>
                            <a:ea typeface="Cambria Math" panose="02040503050406030204" pitchFamily="18" charset="0"/>
                          </a:rPr>
                          <m:t>𝐻</m:t>
                        </m:r>
                      </m:e>
                    </m:d>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𝑃</m:t>
                        </m:r>
                      </m:e>
                      <m:sub>
                        <m:r>
                          <a:rPr lang="en-US" sz="1600" i="1">
                            <a:latin typeface="Cambria Math" panose="02040503050406030204" pitchFamily="18" charset="0"/>
                            <a:ea typeface="Cambria Math" panose="02040503050406030204" pitchFamily="18" charset="0"/>
                          </a:rPr>
                          <m:t>𝑘</m:t>
                        </m:r>
                      </m:sub>
                      <m:sup>
                        <m:r>
                          <a:rPr lang="en-US" sz="1600" i="1">
                            <a:latin typeface="Cambria Math" panose="02040503050406030204" pitchFamily="18" charset="0"/>
                            <a:ea typeface="Cambria Math" panose="02040503050406030204" pitchFamily="18" charset="0"/>
                          </a:rPr>
                          <m:t>−</m:t>
                        </m:r>
                      </m:sup>
                    </m:sSubSup>
                  </m:oMath>
                </a14:m>
                <a:endParaRPr lang="en-US" sz="1600" b="0" i="1" dirty="0">
                  <a:solidFill>
                    <a:schemeClr val="tx1"/>
                  </a:solidFill>
                  <a:latin typeface="Cambria Math" panose="02040503050406030204" pitchFamily="18" charset="0"/>
                  <a:ea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6AA6A6D6-D3F1-53BE-D684-0AA93536E164}"/>
                  </a:ext>
                </a:extLst>
              </p:cNvPr>
              <p:cNvSpPr>
                <a:spLocks noGrp="1" noRot="1" noChangeAspect="1" noMove="1" noResize="1" noEditPoints="1" noAdjustHandles="1" noChangeArrowheads="1" noChangeShapeType="1" noTextEdit="1"/>
              </p:cNvSpPr>
              <p:nvPr>
                <p:ph idx="1"/>
              </p:nvPr>
            </p:nvSpPr>
            <p:spPr>
              <a:xfrm>
                <a:off x="838200" y="1145753"/>
                <a:ext cx="10515600" cy="5355408"/>
              </a:xfrm>
              <a:blipFill>
                <a:blip r:embed="rId2"/>
                <a:stretch>
                  <a:fillRect l="-6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3BA84F3-4D78-D38D-9CD0-648FA5047997}"/>
                  </a:ext>
                </a:extLst>
              </p:cNvPr>
              <p:cNvSpPr txBox="1"/>
              <p:nvPr/>
            </p:nvSpPr>
            <p:spPr>
              <a:xfrm>
                <a:off x="7183244" y="2030205"/>
                <a:ext cx="4999463" cy="1358513"/>
              </a:xfrm>
              <a:prstGeom prst="rect">
                <a:avLst/>
              </a:prstGeom>
              <a:noFill/>
            </p:spPr>
            <p:txBody>
              <a:bodyPr wrap="square">
                <a:spAutoFit/>
              </a:bodyPr>
              <a:lstStyle/>
              <a:p>
                <a:pPr algn="ctr">
                  <a:lnSpc>
                    <a:spcPct val="110000"/>
                  </a:lnSpc>
                  <a:spcAft>
                    <a:spcPts val="1200"/>
                  </a:spcAft>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𝒙</m:t>
                          </m:r>
                        </m:e>
                        <m:sub>
                          <m:r>
                            <a:rPr lang="en-US" sz="1600" b="0" i="1" smtClean="0">
                              <a:latin typeface="Cambria Math" panose="02040503050406030204" pitchFamily="18" charset="0"/>
                              <a:ea typeface="Cambria Math" panose="02040503050406030204" pitchFamily="18" charset="0"/>
                            </a:rPr>
                            <m:t>𝑡</m:t>
                          </m:r>
                        </m:sub>
                      </m:sSub>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ea typeface="Cambria Math" panose="02040503050406030204" pitchFamily="18" charset="0"/>
                                </a:rPr>
                              </m:ctrlPr>
                            </m:mPr>
                            <m:mr>
                              <m:e>
                                <m:r>
                                  <m:rPr>
                                    <m:sty m:val="p"/>
                                    <m:brk m:alnAt="7"/>
                                  </m:rPr>
                                  <a:rPr lang="en-US" sz="1600" b="0" i="0" smtClean="0">
                                    <a:latin typeface="Cambria Math" panose="02040503050406030204" pitchFamily="18" charset="0"/>
                                    <a:ea typeface="Cambria Math" panose="02040503050406030204" pitchFamily="18" charset="0"/>
                                  </a:rPr>
                                  <m:t>R</m:t>
                                </m:r>
                                <m:r>
                                  <m:rPr>
                                    <m:sty m:val="p"/>
                                  </m:rPr>
                                  <a:rPr lang="en-US" sz="1600" b="0" i="0" smtClean="0">
                                    <a:latin typeface="Cambria Math" panose="02040503050406030204" pitchFamily="18" charset="0"/>
                                    <a:ea typeface="Cambria Math" panose="02040503050406030204" pitchFamily="18" charset="0"/>
                                  </a:rPr>
                                  <m:t>e</m:t>
                                </m:r>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𝑉</m:t>
                                        </m:r>
                                      </m:e>
                                      <m:sub>
                                        <m:r>
                                          <a:rPr lang="en-US" sz="1600" b="0" i="1" smtClean="0">
                                            <a:latin typeface="Cambria Math" panose="02040503050406030204" pitchFamily="18" charset="0"/>
                                            <a:ea typeface="Cambria Math" panose="02040503050406030204" pitchFamily="18" charset="0"/>
                                          </a:rPr>
                                          <m:t>𝑡</m:t>
                                        </m:r>
                                      </m:sub>
                                    </m:sSub>
                                  </m:e>
                                </m:d>
                              </m:e>
                            </m:mr>
                            <m:mr>
                              <m:e>
                                <m:r>
                                  <m:rPr>
                                    <m:sty m:val="p"/>
                                    <m:brk m:alnAt="7"/>
                                  </m:rPr>
                                  <a:rPr lang="en-US" sz="1600" b="0" i="0" smtClean="0">
                                    <a:latin typeface="Cambria Math" panose="02040503050406030204" pitchFamily="18" charset="0"/>
                                    <a:ea typeface="Cambria Math" panose="02040503050406030204" pitchFamily="18" charset="0"/>
                                  </a:rPr>
                                  <m:t>I</m:t>
                                </m:r>
                                <m:r>
                                  <m:rPr>
                                    <m:sty m:val="p"/>
                                  </m:rPr>
                                  <a:rPr lang="en-US" sz="1600" b="0" i="0" smtClean="0">
                                    <a:latin typeface="Cambria Math" panose="02040503050406030204" pitchFamily="18" charset="0"/>
                                    <a:ea typeface="Cambria Math" panose="02040503050406030204" pitchFamily="18" charset="0"/>
                                  </a:rPr>
                                  <m:t>m</m:t>
                                </m:r>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𝑉</m:t>
                                        </m:r>
                                      </m:e>
                                      <m:sub>
                                        <m:r>
                                          <a:rPr lang="en-US" sz="1600" b="0" i="1" smtClean="0">
                                            <a:latin typeface="Cambria Math" panose="02040503050406030204" pitchFamily="18" charset="0"/>
                                            <a:ea typeface="Cambria Math" panose="02040503050406030204" pitchFamily="18" charset="0"/>
                                          </a:rPr>
                                          <m:t>𝑡</m:t>
                                        </m:r>
                                      </m:sub>
                                    </m:sSub>
                                  </m:e>
                                </m:d>
                              </m:e>
                            </m:mr>
                          </m:m>
                        </m:e>
                      </m:d>
                      <m:r>
                        <a:rPr lang="en-US" sz="1600" b="0" i="1" smtClean="0">
                          <a:latin typeface="Cambria Math" panose="02040503050406030204" pitchFamily="18" charset="0"/>
                          <a:ea typeface="Cambria Math" panose="02040503050406030204" pitchFamily="18" charset="0"/>
                        </a:rPr>
                        <m:t>,  </m:t>
                      </m:r>
                      <m:sSub>
                        <m:sSubPr>
                          <m:ctrlPr>
                            <a:rPr lang="en-US" sz="1600" b="0"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𝒖</m:t>
                          </m:r>
                        </m:e>
                        <m:sub>
                          <m:r>
                            <a:rPr lang="en-US" sz="1600" b="0" i="1" smtClean="0">
                              <a:latin typeface="Cambria Math" panose="02040503050406030204" pitchFamily="18" charset="0"/>
                              <a:ea typeface="Cambria Math" panose="02040503050406030204" pitchFamily="18" charset="0"/>
                            </a:rPr>
                            <m:t>𝑡</m:t>
                          </m:r>
                        </m:sub>
                      </m:sSub>
                      <m:r>
                        <a:rPr lang="en-US" sz="1600" b="1"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ea typeface="Cambria Math" panose="02040503050406030204" pitchFamily="18" charset="0"/>
                                </a:rPr>
                              </m:ctrlPr>
                            </m:mPr>
                            <m:mr>
                              <m:e>
                                <m:r>
                                  <m:rPr>
                                    <m:sty m:val="p"/>
                                    <m:brk m:alnAt="7"/>
                                  </m:rPr>
                                  <a:rPr lang="en-US" sz="1600" b="0" i="0" smtClean="0">
                                    <a:latin typeface="Cambria Math" panose="02040503050406030204" pitchFamily="18" charset="0"/>
                                    <a:ea typeface="Cambria Math" panose="02040503050406030204" pitchFamily="18" charset="0"/>
                                  </a:rPr>
                                  <m:t>R</m:t>
                                </m:r>
                                <m:r>
                                  <m:rPr>
                                    <m:sty m:val="p"/>
                                  </m:rPr>
                                  <a:rPr lang="en-US" sz="1600" b="0" i="0" smtClean="0">
                                    <a:latin typeface="Cambria Math" panose="02040503050406030204" pitchFamily="18" charset="0"/>
                                    <a:ea typeface="Cambria Math" panose="02040503050406030204" pitchFamily="18" charset="0"/>
                                  </a:rPr>
                                  <m:t>e</m:t>
                                </m:r>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𝐼</m:t>
                                        </m:r>
                                      </m:e>
                                      <m:sub>
                                        <m:r>
                                          <a:rPr lang="en-US" sz="1600" b="0" i="1" smtClean="0">
                                            <a:latin typeface="Cambria Math" panose="02040503050406030204" pitchFamily="18" charset="0"/>
                                            <a:ea typeface="Cambria Math" panose="02040503050406030204" pitchFamily="18" charset="0"/>
                                          </a:rPr>
                                          <m:t>𝑓𝑤𝑑</m:t>
                                        </m:r>
                                      </m:sub>
                                    </m:sSub>
                                  </m:e>
                                </m:d>
                              </m:e>
                            </m:mr>
                            <m:mr>
                              <m:e>
                                <m:r>
                                  <m:rPr>
                                    <m:sty m:val="p"/>
                                    <m:brk m:alnAt="7"/>
                                  </m:rPr>
                                  <a:rPr lang="en-US" sz="1600" b="0" i="0" smtClean="0">
                                    <a:latin typeface="Cambria Math" panose="02040503050406030204" pitchFamily="18" charset="0"/>
                                    <a:ea typeface="Cambria Math" panose="02040503050406030204" pitchFamily="18" charset="0"/>
                                  </a:rPr>
                                  <m:t>I</m:t>
                                </m:r>
                                <m:r>
                                  <m:rPr>
                                    <m:sty m:val="p"/>
                                  </m:rPr>
                                  <a:rPr lang="en-US" sz="1600" b="0" i="0" smtClean="0">
                                    <a:latin typeface="Cambria Math" panose="02040503050406030204" pitchFamily="18" charset="0"/>
                                    <a:ea typeface="Cambria Math" panose="02040503050406030204" pitchFamily="18" charset="0"/>
                                  </a:rPr>
                                  <m:t>m</m:t>
                                </m:r>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𝐼</m:t>
                                        </m:r>
                                      </m:e>
                                      <m:sub>
                                        <m:r>
                                          <a:rPr lang="en-US" sz="1600" b="0" i="1" smtClean="0">
                                            <a:latin typeface="Cambria Math" panose="02040503050406030204" pitchFamily="18" charset="0"/>
                                            <a:ea typeface="Cambria Math" panose="02040503050406030204" pitchFamily="18" charset="0"/>
                                          </a:rPr>
                                          <m:t>𝑓𝑤𝑑</m:t>
                                        </m:r>
                                      </m:sub>
                                    </m:sSub>
                                  </m:e>
                                </m:d>
                              </m:e>
                            </m:mr>
                          </m:m>
                        </m:e>
                      </m:d>
                      <m:r>
                        <a:rPr lang="en-US" sz="1600" b="0" i="1" smtClean="0">
                          <a:latin typeface="Cambria Math" panose="02040503050406030204" pitchFamily="18" charset="0"/>
                          <a:ea typeface="Cambria Math" panose="02040503050406030204" pitchFamily="18" charset="0"/>
                        </a:rPr>
                        <m:t>,  </m:t>
                      </m:r>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1" i="1" smtClean="0">
                              <a:solidFill>
                                <a:schemeClr val="tx1"/>
                              </a:solidFill>
                              <a:latin typeface="Cambria Math" panose="02040503050406030204" pitchFamily="18" charset="0"/>
                              <a:ea typeface="Cambria Math" panose="02040503050406030204" pitchFamily="18" charset="0"/>
                            </a:rPr>
                            <m:t>𝒚</m:t>
                          </m:r>
                        </m:e>
                        <m:sub>
                          <m:r>
                            <a:rPr lang="en-US" sz="1600" b="0" i="1" smtClean="0">
                              <a:solidFill>
                                <a:schemeClr val="tx1"/>
                              </a:solidFill>
                              <a:latin typeface="Cambria Math" panose="02040503050406030204" pitchFamily="18" charset="0"/>
                              <a:ea typeface="Cambria Math" panose="02040503050406030204" pitchFamily="18" charset="0"/>
                            </a:rPr>
                            <m:t>𝑡</m:t>
                          </m:r>
                        </m:sub>
                      </m:sSub>
                      <m:r>
                        <a:rPr lang="en-US" sz="1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US" sz="1600" b="0" i="1" smtClean="0">
                                  <a:solidFill>
                                    <a:schemeClr val="tx1"/>
                                  </a:solidFill>
                                  <a:latin typeface="Cambria Math" panose="02040503050406030204" pitchFamily="18" charset="0"/>
                                  <a:ea typeface="Cambria Math" panose="02040503050406030204" pitchFamily="18" charset="0"/>
                                </a:rPr>
                              </m:ctrlPr>
                            </m:mPr>
                            <m:mr>
                              <m:e>
                                <m:r>
                                  <m:rPr>
                                    <m:sty m:val="p"/>
                                    <m:brk m:alnAt="7"/>
                                  </m:rPr>
                                  <a:rPr lang="en-US" sz="1600" b="0" i="0" smtClean="0">
                                    <a:solidFill>
                                      <a:schemeClr val="tx1"/>
                                    </a:solidFill>
                                    <a:latin typeface="Cambria Math" panose="02040503050406030204" pitchFamily="18" charset="0"/>
                                    <a:ea typeface="Cambria Math" panose="02040503050406030204" pitchFamily="18" charset="0"/>
                                  </a:rPr>
                                  <m:t>R</m:t>
                                </m:r>
                                <m:r>
                                  <m:rPr>
                                    <m:sty m:val="p"/>
                                  </m:rPr>
                                  <a:rPr lang="en-US" sz="1600" b="0" i="0" smtClean="0">
                                    <a:solidFill>
                                      <a:schemeClr val="tx1"/>
                                    </a:solidFill>
                                    <a:latin typeface="Cambria Math" panose="02040503050406030204" pitchFamily="18" charset="0"/>
                                    <a:ea typeface="Cambria Math" panose="02040503050406030204" pitchFamily="18" charset="0"/>
                                  </a:rPr>
                                  <m:t>e</m:t>
                                </m:r>
                                <m:d>
                                  <m:dPr>
                                    <m:ctrlPr>
                                      <a:rPr lang="en-US" sz="1600" b="0" i="1" smtClean="0">
                                        <a:solidFill>
                                          <a:schemeClr val="tx1"/>
                                        </a:solidFill>
                                        <a:latin typeface="Cambria Math" panose="02040503050406030204" pitchFamily="18" charset="0"/>
                                        <a:ea typeface="Cambria Math" panose="02040503050406030204" pitchFamily="18" charset="0"/>
                                      </a:rPr>
                                    </m:ctrlPr>
                                  </m:dPr>
                                  <m:e>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𝑉</m:t>
                                        </m:r>
                                      </m:e>
                                      <m:sub>
                                        <m:r>
                                          <a:rPr lang="en-US" sz="1600" b="0" i="1" smtClean="0">
                                            <a:solidFill>
                                              <a:schemeClr val="tx1"/>
                                            </a:solidFill>
                                            <a:latin typeface="Cambria Math" panose="02040503050406030204" pitchFamily="18" charset="0"/>
                                            <a:ea typeface="Cambria Math" panose="02040503050406030204" pitchFamily="18" charset="0"/>
                                          </a:rPr>
                                          <m:t>𝑡</m:t>
                                        </m:r>
                                      </m:sub>
                                    </m:sSub>
                                  </m:e>
                                </m:d>
                              </m:e>
                            </m:mr>
                            <m:mr>
                              <m:e>
                                <m:r>
                                  <m:rPr>
                                    <m:sty m:val="p"/>
                                    <m:brk m:alnAt="7"/>
                                  </m:rPr>
                                  <a:rPr lang="en-US" sz="1600" b="0" i="0" smtClean="0">
                                    <a:solidFill>
                                      <a:schemeClr val="tx1"/>
                                    </a:solidFill>
                                    <a:latin typeface="Cambria Math" panose="02040503050406030204" pitchFamily="18" charset="0"/>
                                    <a:ea typeface="Cambria Math" panose="02040503050406030204" pitchFamily="18" charset="0"/>
                                  </a:rPr>
                                  <m:t>I</m:t>
                                </m:r>
                                <m:r>
                                  <m:rPr>
                                    <m:sty m:val="p"/>
                                  </m:rPr>
                                  <a:rPr lang="en-US" sz="1600" b="0" i="0" smtClean="0">
                                    <a:solidFill>
                                      <a:schemeClr val="tx1"/>
                                    </a:solidFill>
                                    <a:latin typeface="Cambria Math" panose="02040503050406030204" pitchFamily="18" charset="0"/>
                                    <a:ea typeface="Cambria Math" panose="02040503050406030204" pitchFamily="18" charset="0"/>
                                  </a:rPr>
                                  <m:t>m</m:t>
                                </m:r>
                                <m:d>
                                  <m:dPr>
                                    <m:ctrlPr>
                                      <a:rPr lang="en-US" sz="1600" b="0" i="1" smtClean="0">
                                        <a:solidFill>
                                          <a:schemeClr val="tx1"/>
                                        </a:solidFill>
                                        <a:latin typeface="Cambria Math" panose="02040503050406030204" pitchFamily="18" charset="0"/>
                                        <a:ea typeface="Cambria Math" panose="02040503050406030204" pitchFamily="18" charset="0"/>
                                      </a:rPr>
                                    </m:ctrlPr>
                                  </m:dPr>
                                  <m:e>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𝑉</m:t>
                                        </m:r>
                                      </m:e>
                                      <m:sub>
                                        <m:r>
                                          <a:rPr lang="en-US" sz="1600" b="0" i="1" smtClean="0">
                                            <a:solidFill>
                                              <a:schemeClr val="tx1"/>
                                            </a:solidFill>
                                            <a:latin typeface="Cambria Math" panose="02040503050406030204" pitchFamily="18" charset="0"/>
                                            <a:ea typeface="Cambria Math" panose="02040503050406030204" pitchFamily="18" charset="0"/>
                                          </a:rPr>
                                          <m:t>𝑡</m:t>
                                        </m:r>
                                      </m:sub>
                                    </m:sSub>
                                  </m:e>
                                </m:d>
                              </m:e>
                            </m:mr>
                            <m:mr>
                              <m:e>
                                <m:r>
                                  <m:rPr>
                                    <m:sty m:val="p"/>
                                    <m:brk m:alnAt="7"/>
                                  </m:rPr>
                                  <a:rPr lang="en-US" sz="1600" b="0" i="0" smtClean="0">
                                    <a:solidFill>
                                      <a:schemeClr val="tx1"/>
                                    </a:solidFill>
                                    <a:latin typeface="Cambria Math" panose="02040503050406030204" pitchFamily="18" charset="0"/>
                                    <a:ea typeface="Cambria Math" panose="02040503050406030204" pitchFamily="18" charset="0"/>
                                  </a:rPr>
                                  <m:t>R</m:t>
                                </m:r>
                                <m:r>
                                  <m:rPr>
                                    <m:sty m:val="p"/>
                                  </m:rPr>
                                  <a:rPr lang="en-US" sz="1600" b="0" i="0" smtClean="0">
                                    <a:solidFill>
                                      <a:schemeClr val="tx1"/>
                                    </a:solidFill>
                                    <a:latin typeface="Cambria Math" panose="02040503050406030204" pitchFamily="18" charset="0"/>
                                    <a:ea typeface="Cambria Math" panose="02040503050406030204" pitchFamily="18" charset="0"/>
                                  </a:rPr>
                                  <m:t>e</m:t>
                                </m:r>
                                <m:d>
                                  <m:dPr>
                                    <m:ctrlPr>
                                      <a:rPr lang="en-US" sz="1600" b="0" i="1" smtClean="0">
                                        <a:solidFill>
                                          <a:schemeClr val="tx1"/>
                                        </a:solidFill>
                                        <a:latin typeface="Cambria Math" panose="02040503050406030204" pitchFamily="18" charset="0"/>
                                        <a:ea typeface="Cambria Math" panose="02040503050406030204" pitchFamily="18" charset="0"/>
                                      </a:rPr>
                                    </m:ctrlPr>
                                  </m:dPr>
                                  <m:e>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𝑉</m:t>
                                        </m:r>
                                      </m:e>
                                      <m:sub>
                                        <m:r>
                                          <a:rPr lang="en-US" sz="1600" b="0" i="1" smtClean="0">
                                            <a:solidFill>
                                              <a:schemeClr val="tx1"/>
                                            </a:solidFill>
                                            <a:latin typeface="Cambria Math" panose="02040503050406030204" pitchFamily="18" charset="0"/>
                                            <a:ea typeface="Cambria Math" panose="02040503050406030204" pitchFamily="18" charset="0"/>
                                          </a:rPr>
                                          <m:t>𝑟</m:t>
                                        </m:r>
                                      </m:sub>
                                    </m:sSub>
                                  </m:e>
                                </m:d>
                              </m:e>
                            </m:mr>
                            <m:mr>
                              <m:e>
                                <m:r>
                                  <m:rPr>
                                    <m:sty m:val="p"/>
                                    <m:brk m:alnAt="7"/>
                                  </m:rPr>
                                  <a:rPr lang="en-US" sz="1600" b="0" i="0" smtClean="0">
                                    <a:solidFill>
                                      <a:schemeClr val="tx1"/>
                                    </a:solidFill>
                                    <a:latin typeface="Cambria Math" panose="02040503050406030204" pitchFamily="18" charset="0"/>
                                    <a:ea typeface="Cambria Math" panose="02040503050406030204" pitchFamily="18" charset="0"/>
                                  </a:rPr>
                                  <m:t>I</m:t>
                                </m:r>
                                <m:r>
                                  <m:rPr>
                                    <m:sty m:val="p"/>
                                  </m:rPr>
                                  <a:rPr lang="en-US" sz="1600" b="0" i="0" smtClean="0">
                                    <a:solidFill>
                                      <a:schemeClr val="tx1"/>
                                    </a:solidFill>
                                    <a:latin typeface="Cambria Math" panose="02040503050406030204" pitchFamily="18" charset="0"/>
                                    <a:ea typeface="Cambria Math" panose="02040503050406030204" pitchFamily="18" charset="0"/>
                                  </a:rPr>
                                  <m:t>m</m:t>
                                </m:r>
                                <m:d>
                                  <m:dPr>
                                    <m:ctrlPr>
                                      <a:rPr lang="en-US" sz="1600" b="0" i="1" smtClean="0">
                                        <a:solidFill>
                                          <a:schemeClr val="tx1"/>
                                        </a:solidFill>
                                        <a:latin typeface="Cambria Math" panose="02040503050406030204" pitchFamily="18" charset="0"/>
                                        <a:ea typeface="Cambria Math" panose="02040503050406030204" pitchFamily="18" charset="0"/>
                                      </a:rPr>
                                    </m:ctrlPr>
                                  </m:dPr>
                                  <m:e>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𝑉</m:t>
                                        </m:r>
                                      </m:e>
                                      <m:sub>
                                        <m:r>
                                          <a:rPr lang="en-US" sz="1600" b="0" i="1" smtClean="0">
                                            <a:solidFill>
                                              <a:schemeClr val="tx1"/>
                                            </a:solidFill>
                                            <a:latin typeface="Cambria Math" panose="02040503050406030204" pitchFamily="18" charset="0"/>
                                            <a:ea typeface="Cambria Math" panose="02040503050406030204" pitchFamily="18" charset="0"/>
                                          </a:rPr>
                                          <m:t>𝑟</m:t>
                                        </m:r>
                                      </m:sub>
                                    </m:sSub>
                                  </m:e>
                                </m:d>
                              </m:e>
                            </m:mr>
                          </m:m>
                        </m:e>
                      </m:d>
                    </m:oMath>
                  </m:oMathPara>
                </a14:m>
                <a:endParaRPr lang="en-US" sz="1600" dirty="0"/>
              </a:p>
            </p:txBody>
          </p:sp>
        </mc:Choice>
        <mc:Fallback>
          <p:sp>
            <p:nvSpPr>
              <p:cNvPr id="5" name="TextBox 4">
                <a:extLst>
                  <a:ext uri="{FF2B5EF4-FFF2-40B4-BE49-F238E27FC236}">
                    <a16:creationId xmlns:a16="http://schemas.microsoft.com/office/drawing/2014/main" id="{E3BA84F3-4D78-D38D-9CD0-648FA5047997}"/>
                  </a:ext>
                </a:extLst>
              </p:cNvPr>
              <p:cNvSpPr txBox="1">
                <a:spLocks noRot="1" noChangeAspect="1" noMove="1" noResize="1" noEditPoints="1" noAdjustHandles="1" noChangeArrowheads="1" noChangeShapeType="1" noTextEdit="1"/>
              </p:cNvSpPr>
              <p:nvPr/>
            </p:nvSpPr>
            <p:spPr>
              <a:xfrm>
                <a:off x="7183244" y="2030205"/>
                <a:ext cx="4999463" cy="13585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5EDB503-21E6-947B-CDDC-A059A8E9D776}"/>
                  </a:ext>
                </a:extLst>
              </p:cNvPr>
              <p:cNvSpPr txBox="1"/>
              <p:nvPr/>
            </p:nvSpPr>
            <p:spPr>
              <a:xfrm>
                <a:off x="7867187" y="3677166"/>
                <a:ext cx="4324813" cy="2256772"/>
              </a:xfrm>
              <a:prstGeom prst="rect">
                <a:avLst/>
              </a:prstGeom>
              <a:noFill/>
            </p:spPr>
            <p:txBody>
              <a:bodyPr wrap="square">
                <a:spAutoFit/>
              </a:bodyPr>
              <a:lstStyle/>
              <a:p>
                <a:pPr marL="0" indent="0" algn="ctr">
                  <a:lnSpc>
                    <a:spcPct val="150000"/>
                  </a:lnSpc>
                  <a:spcBef>
                    <a:spcPts val="0"/>
                  </a:spcBef>
                  <a:buNone/>
                </a:pPr>
                <a14:m>
                  <m:oMathPara xmlns:m="http://schemas.openxmlformats.org/officeDocument/2006/math">
                    <m:oMathParaPr>
                      <m:jc m:val="center"/>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𝐹</m:t>
                      </m:r>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ea typeface="Cambria Math" panose="02040503050406030204" pitchFamily="18" charset="0"/>
                                </a:rPr>
                              </m:ctrlPr>
                            </m:mPr>
                            <m:mr>
                              <m:e>
                                <m:r>
                                  <m:rPr>
                                    <m:brk m:alnAt="7"/>
                                  </m:rP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f>
                                      <m:fPr>
                                        <m:type m:val="lin"/>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sub>
                                </m:sSub>
                              </m:e>
                              <m:e>
                                <m:r>
                                  <a:rPr lang="en-US" sz="1600" b="0" i="1"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𝜔</m:t>
                                </m:r>
                              </m:e>
                            </m:mr>
                            <m:mr>
                              <m:e>
                                <m:r>
                                  <m:rPr>
                                    <m:sty m:val="p"/>
                                  </m:rPr>
                                  <a:rPr lang="en-US" sz="1600" b="0" i="0"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𝜔</m:t>
                                </m:r>
                              </m:e>
                              <m:e>
                                <m:r>
                                  <m:rPr>
                                    <m:brk m:alnAt="7"/>
                                  </m:rP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f>
                                      <m:fPr>
                                        <m:type m:val="lin"/>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sub>
                                </m:sSub>
                              </m:e>
                            </m:mr>
                          </m:m>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𝐺</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sSub>
                            <m:sSubPr>
                              <m:ctrlPr>
                                <a:rPr lang="en-US" sz="1600" b="0" i="1" smtClean="0">
                                  <a:latin typeface="Cambria Math" panose="02040503050406030204" pitchFamily="18" charset="0"/>
                                  <a:ea typeface="Cambria Math" panose="02040503050406030204" pitchFamily="18" charset="0"/>
                                </a:rPr>
                              </m:ctrlPr>
                            </m:sSubPr>
                            <m:e>
                              <m:r>
                                <m:rPr>
                                  <m:brk m:alnAt="7"/>
                                </m:rPr>
                                <a:rPr lang="en-US" sz="1600" b="0" i="1" smtClean="0">
                                  <a:latin typeface="Cambria Math" panose="02040503050406030204" pitchFamily="18" charset="0"/>
                                  <a:ea typeface="Cambria Math" panose="02040503050406030204" pitchFamily="18" charset="0"/>
                                </a:rPr>
                                <m:t>𝑅</m:t>
                              </m:r>
                            </m:e>
                            <m:sub>
                              <m:r>
                                <m:rPr>
                                  <m:brk m:alnAt="7"/>
                                </m:rPr>
                                <a:rPr lang="en-US" sz="1600" b="0" i="1" smtClean="0">
                                  <a:latin typeface="Cambria Math" panose="02040503050406030204" pitchFamily="18" charset="0"/>
                                  <a:ea typeface="Cambria Math" panose="02040503050406030204" pitchFamily="18" charset="0"/>
                                </a:rPr>
                                <m:t>𝐿</m:t>
                              </m:r>
                            </m:sub>
                          </m:sSub>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f>
                                <m:fPr>
                                  <m:type m:val="lin"/>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num>
                                <m:den>
                                  <m:r>
                                    <a:rPr lang="en-US" sz="1600" b="0" i="1" smtClean="0">
                                      <a:latin typeface="Cambria Math" panose="02040503050406030204" pitchFamily="18" charset="0"/>
                                      <a:ea typeface="Cambria Math" panose="02040503050406030204" pitchFamily="18" charset="0"/>
                                    </a:rPr>
                                    <m:t>2</m:t>
                                  </m:r>
                                </m:den>
                              </m:f>
                            </m:sub>
                          </m:sSub>
                        </m:num>
                        <m:den>
                          <m:r>
                            <a:rPr lang="en-US" sz="1600" b="0" i="1" smtClean="0">
                              <a:latin typeface="Cambria Math" panose="02040503050406030204" pitchFamily="18" charset="0"/>
                              <a:ea typeface="Cambria Math" panose="02040503050406030204" pitchFamily="18" charset="0"/>
                            </a:rPr>
                            <m:t>𝑚</m:t>
                          </m:r>
                        </m:den>
                      </m:f>
                      <m:d>
                        <m:dPr>
                          <m:begChr m:val="["/>
                          <m:endChr m:val="]"/>
                          <m:ctrlPr>
                            <a:rPr lang="en-US" sz="16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1600" b="0" i="1" smtClean="0">
                                  <a:latin typeface="Cambria Math" panose="02040503050406030204" pitchFamily="18" charset="0"/>
                                  <a:ea typeface="Cambria Math" panose="02040503050406030204" pitchFamily="18" charset="0"/>
                                </a:rPr>
                              </m:ctrlPr>
                            </m:mPr>
                            <m:mr>
                              <m:e>
                                <m:r>
                                  <m:rPr>
                                    <m:brk m:alnAt="7"/>
                                  </m:rPr>
                                  <a:rPr lang="en-US" sz="1600" b="0" i="1" smtClean="0">
                                    <a:latin typeface="Cambria Math" panose="02040503050406030204" pitchFamily="18" charset="0"/>
                                    <a:ea typeface="Cambria Math" panose="02040503050406030204" pitchFamily="18" charset="0"/>
                                  </a:rPr>
                                  <m:t>1</m:t>
                                </m:r>
                              </m:e>
                              <m:e>
                                <m:r>
                                  <a:rPr lang="en-US" sz="1600" b="0" i="1" smtClean="0">
                                    <a:latin typeface="Cambria Math" panose="02040503050406030204" pitchFamily="18" charset="0"/>
                                    <a:ea typeface="Cambria Math" panose="02040503050406030204" pitchFamily="18" charset="0"/>
                                  </a:rPr>
                                  <m:t>0</m:t>
                                </m:r>
                              </m:e>
                            </m:mr>
                            <m:mr>
                              <m:e>
                                <m:r>
                                  <a:rPr lang="en-US" sz="1600" b="0" i="1" smtClean="0">
                                    <a:latin typeface="Cambria Math" panose="02040503050406030204" pitchFamily="18" charset="0"/>
                                    <a:ea typeface="Cambria Math" panose="02040503050406030204" pitchFamily="18" charset="0"/>
                                  </a:rPr>
                                  <m:t>0</m:t>
                                </m:r>
                              </m:e>
                              <m:e>
                                <m:r>
                                  <a:rPr lang="en-US" sz="1600" b="0" i="1" smtClean="0">
                                    <a:latin typeface="Cambria Math" panose="02040503050406030204" pitchFamily="18" charset="0"/>
                                    <a:ea typeface="Cambria Math" panose="02040503050406030204" pitchFamily="18" charset="0"/>
                                  </a:rPr>
                                  <m:t>1</m:t>
                                </m:r>
                              </m:e>
                            </m:mr>
                          </m:m>
                        </m:e>
                      </m:d>
                    </m:oMath>
                  </m:oMathPara>
                </a14:m>
                <a:endParaRPr lang="en-US" sz="1600" b="0" i="1" dirty="0">
                  <a:latin typeface="Cambria Math" panose="02040503050406030204" pitchFamily="18" charset="0"/>
                  <a:ea typeface="Cambria Math" panose="02040503050406030204" pitchFamily="18" charset="0"/>
                </a:endParaRPr>
              </a:p>
              <a:p>
                <a:pPr marL="0" indent="0" algn="ctr">
                  <a:lnSpc>
                    <a:spcPct val="150000"/>
                  </a:lnSpc>
                  <a:spcBef>
                    <a:spcPts val="0"/>
                  </a:spcBef>
                  <a:buNone/>
                </a:pPr>
                <a14:m>
                  <m:oMathPara xmlns:m="http://schemas.openxmlformats.org/officeDocument/2006/math">
                    <m:oMathParaPr>
                      <m:jc m:val="center"/>
                    </m:oMathParaPr>
                    <m:oMath xmlns:m="http://schemas.openxmlformats.org/officeDocument/2006/math">
                      <m:r>
                        <a:rPr lang="en-US" sz="1600" b="0" i="1" smtClean="0">
                          <a:solidFill>
                            <a:schemeClr val="tx1"/>
                          </a:solidFill>
                          <a:latin typeface="Cambria Math" panose="02040503050406030204" pitchFamily="18" charset="0"/>
                          <a:ea typeface="Cambria Math" panose="02040503050406030204" pitchFamily="18" charset="0"/>
                        </a:rPr>
                        <m:t>𝐻</m:t>
                      </m:r>
                      <m:r>
                        <a:rPr lang="en-US" sz="1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ea typeface="Cambria Math" panose="02040503050406030204" pitchFamily="18" charset="0"/>
                            </a:rPr>
                          </m:ctrlPr>
                        </m:dPr>
                        <m:e>
                          <m:m>
                            <m:mPr>
                              <m:mcs>
                                <m:mc>
                                  <m:mcPr>
                                    <m:count m:val="2"/>
                                    <m:mcJc m:val="center"/>
                                  </m:mcPr>
                                </m:mc>
                              </m:mcs>
                              <m:ctrlPr>
                                <a:rPr lang="en-US" sz="1600" b="0" i="1" smtClean="0">
                                  <a:solidFill>
                                    <a:schemeClr val="tx1"/>
                                  </a:solidFill>
                                  <a:latin typeface="Cambria Math" panose="02040503050406030204" pitchFamily="18" charset="0"/>
                                  <a:ea typeface="Cambria Math" panose="02040503050406030204" pitchFamily="18" charset="0"/>
                                </a:rPr>
                              </m:ctrlPr>
                            </m:mPr>
                            <m:mr>
                              <m:e>
                                <m:r>
                                  <m:rPr>
                                    <m:brk m:alnAt="7"/>
                                  </m:rPr>
                                  <a:rPr lang="en-US" sz="1600" b="0" i="1" smtClean="0">
                                    <a:solidFill>
                                      <a:schemeClr val="tx1"/>
                                    </a:solidFill>
                                    <a:latin typeface="Cambria Math" panose="02040503050406030204" pitchFamily="18" charset="0"/>
                                    <a:ea typeface="Cambria Math" panose="02040503050406030204" pitchFamily="18" charset="0"/>
                                  </a:rPr>
                                  <m:t>1</m:t>
                                </m:r>
                              </m:e>
                              <m:e>
                                <m:r>
                                  <a:rPr lang="en-US" sz="1600" b="0" i="1" smtClean="0">
                                    <a:solidFill>
                                      <a:schemeClr val="tx1"/>
                                    </a:solidFill>
                                    <a:latin typeface="Cambria Math" panose="02040503050406030204" pitchFamily="18" charset="0"/>
                                    <a:ea typeface="Cambria Math" panose="02040503050406030204" pitchFamily="18" charset="0"/>
                                  </a:rPr>
                                  <m:t>0</m:t>
                                </m:r>
                              </m:e>
                            </m:mr>
                            <m:mr>
                              <m:e>
                                <m:r>
                                  <a:rPr lang="en-US" sz="1600" b="0" i="1" smtClean="0">
                                    <a:solidFill>
                                      <a:schemeClr val="tx1"/>
                                    </a:solidFill>
                                    <a:latin typeface="Cambria Math" panose="02040503050406030204" pitchFamily="18" charset="0"/>
                                    <a:ea typeface="Cambria Math" panose="02040503050406030204" pitchFamily="18" charset="0"/>
                                  </a:rPr>
                                  <m:t>0</m:t>
                                </m:r>
                              </m:e>
                              <m:e>
                                <m:r>
                                  <a:rPr lang="en-US" sz="1600" b="0" i="1" smtClean="0">
                                    <a:solidFill>
                                      <a:schemeClr val="tx1"/>
                                    </a:solidFill>
                                    <a:latin typeface="Cambria Math" panose="02040503050406030204" pitchFamily="18" charset="0"/>
                                    <a:ea typeface="Cambria Math" panose="02040503050406030204" pitchFamily="18" charset="0"/>
                                  </a:rPr>
                                  <m:t>1</m:t>
                                </m:r>
                              </m:e>
                            </m:mr>
                            <m:mr>
                              <m:e>
                                <m:f>
                                  <m:fPr>
                                    <m:type m:val="lin"/>
                                    <m:ctrlPr>
                                      <a:rPr lang="en-US" sz="1600" b="0" i="1" smtClean="0">
                                        <a:solidFill>
                                          <a:schemeClr val="tx1"/>
                                        </a:solidFill>
                                        <a:latin typeface="Cambria Math" panose="02040503050406030204" pitchFamily="18" charset="0"/>
                                        <a:ea typeface="Cambria Math" panose="02040503050406030204" pitchFamily="18" charset="0"/>
                                      </a:rPr>
                                    </m:ctrlPr>
                                  </m:fPr>
                                  <m:num>
                                    <m:r>
                                      <a:rPr lang="en-US" sz="1600" b="0" i="1" smtClean="0">
                                        <a:solidFill>
                                          <a:schemeClr val="tx1"/>
                                        </a:solidFill>
                                        <a:latin typeface="Cambria Math" panose="02040503050406030204" pitchFamily="18" charset="0"/>
                                        <a:ea typeface="Cambria Math" panose="02040503050406030204" pitchFamily="18" charset="0"/>
                                      </a:rPr>
                                      <m:t>1</m:t>
                                    </m:r>
                                  </m:num>
                                  <m:den>
                                    <m:r>
                                      <a:rPr lang="en-US" sz="1600" b="0" i="1" smtClean="0">
                                        <a:solidFill>
                                          <a:schemeClr val="tx1"/>
                                        </a:solidFill>
                                        <a:latin typeface="Cambria Math" panose="02040503050406030204" pitchFamily="18" charset="0"/>
                                        <a:ea typeface="Cambria Math" panose="02040503050406030204" pitchFamily="18" charset="0"/>
                                      </a:rPr>
                                      <m:t>𝑚</m:t>
                                    </m:r>
                                  </m:den>
                                </m:f>
                              </m:e>
                              <m:e>
                                <m:r>
                                  <a:rPr lang="en-US" sz="1600" b="0" i="1" smtClean="0">
                                    <a:solidFill>
                                      <a:schemeClr val="tx1"/>
                                    </a:solidFill>
                                    <a:latin typeface="Cambria Math" panose="02040503050406030204" pitchFamily="18" charset="0"/>
                                    <a:ea typeface="Cambria Math" panose="02040503050406030204" pitchFamily="18" charset="0"/>
                                  </a:rPr>
                                  <m:t>0</m:t>
                                </m:r>
                              </m:e>
                            </m:mr>
                            <m:mr>
                              <m:e>
                                <m:r>
                                  <a:rPr lang="en-US" sz="1600" b="0" i="1" smtClean="0">
                                    <a:solidFill>
                                      <a:schemeClr val="tx1"/>
                                    </a:solidFill>
                                    <a:latin typeface="Cambria Math" panose="02040503050406030204" pitchFamily="18" charset="0"/>
                                    <a:ea typeface="Cambria Math" panose="02040503050406030204" pitchFamily="18" charset="0"/>
                                  </a:rPr>
                                  <m:t>0</m:t>
                                </m:r>
                              </m:e>
                              <m:e>
                                <m:f>
                                  <m:fPr>
                                    <m:type m:val="lin"/>
                                    <m:ctrlPr>
                                      <a:rPr lang="en-US" sz="1600" b="0" i="1" smtClean="0">
                                        <a:solidFill>
                                          <a:schemeClr val="tx1"/>
                                        </a:solidFill>
                                        <a:latin typeface="Cambria Math" panose="02040503050406030204" pitchFamily="18" charset="0"/>
                                        <a:ea typeface="Cambria Math" panose="02040503050406030204" pitchFamily="18" charset="0"/>
                                      </a:rPr>
                                    </m:ctrlPr>
                                  </m:fPr>
                                  <m:num>
                                    <m:r>
                                      <a:rPr lang="en-US" sz="1600" b="0" i="1" smtClean="0">
                                        <a:solidFill>
                                          <a:schemeClr val="tx1"/>
                                        </a:solidFill>
                                        <a:latin typeface="Cambria Math" panose="02040503050406030204" pitchFamily="18" charset="0"/>
                                        <a:ea typeface="Cambria Math" panose="02040503050406030204" pitchFamily="18" charset="0"/>
                                      </a:rPr>
                                      <m:t>1</m:t>
                                    </m:r>
                                  </m:num>
                                  <m:den>
                                    <m:r>
                                      <a:rPr lang="en-US" sz="1600" b="0" i="1" smtClean="0">
                                        <a:solidFill>
                                          <a:schemeClr val="tx1"/>
                                        </a:solidFill>
                                        <a:latin typeface="Cambria Math" panose="02040503050406030204" pitchFamily="18" charset="0"/>
                                        <a:ea typeface="Cambria Math" panose="02040503050406030204" pitchFamily="18" charset="0"/>
                                      </a:rPr>
                                      <m:t>𝑚</m:t>
                                    </m:r>
                                  </m:den>
                                </m:f>
                              </m:e>
                            </m:mr>
                          </m:m>
                        </m:e>
                      </m:d>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  </m:t>
                      </m:r>
                      <m:r>
                        <a:rPr lang="en-US" sz="1600" b="0" i="1" smtClean="0">
                          <a:solidFill>
                            <a:schemeClr val="tx1"/>
                          </a:solidFill>
                          <a:latin typeface="Cambria Math" panose="02040503050406030204" pitchFamily="18" charset="0"/>
                          <a:ea typeface="Cambria Math" panose="02040503050406030204" pitchFamily="18" charset="0"/>
                        </a:rPr>
                        <m:t>𝑀</m:t>
                      </m:r>
                      <m:r>
                        <a:rPr lang="en-US" sz="1600" b="0" i="1" smtClean="0">
                          <a:solidFill>
                            <a:schemeClr val="tx1"/>
                          </a:solidFill>
                          <a:latin typeface="Cambria Math" panose="02040503050406030204" pitchFamily="18" charset="0"/>
                          <a:ea typeface="Cambria Math" panose="02040503050406030204" pitchFamily="18" charset="0"/>
                        </a:rPr>
                        <m:t>=−</m:t>
                      </m:r>
                      <m:f>
                        <m:fPr>
                          <m:ctrlPr>
                            <a:rPr lang="en-US" sz="1600" b="0" i="1" smtClean="0">
                              <a:solidFill>
                                <a:schemeClr val="tx1"/>
                              </a:solidFill>
                              <a:latin typeface="Cambria Math" panose="02040503050406030204" pitchFamily="18" charset="0"/>
                              <a:ea typeface="Cambria Math" panose="02040503050406030204" pitchFamily="18" charset="0"/>
                            </a:rPr>
                          </m:ctrlPr>
                        </m:fPr>
                        <m:num>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smtClean="0">
                                  <a:solidFill>
                                    <a:schemeClr val="tx1"/>
                                  </a:solidFill>
                                  <a:latin typeface="Cambria Math" panose="02040503050406030204" pitchFamily="18" charset="0"/>
                                  <a:ea typeface="Cambria Math" panose="02040503050406030204" pitchFamily="18" charset="0"/>
                                </a:rPr>
                                <m:t>𝑍</m:t>
                              </m:r>
                            </m:e>
                            <m:sub>
                              <m:r>
                                <a:rPr lang="en-US" sz="1600" b="0" i="1" smtClean="0">
                                  <a:solidFill>
                                    <a:schemeClr val="tx1"/>
                                  </a:solidFill>
                                  <a:latin typeface="Cambria Math" panose="02040503050406030204" pitchFamily="18" charset="0"/>
                                  <a:ea typeface="Cambria Math" panose="02040503050406030204" pitchFamily="18" charset="0"/>
                                </a:rPr>
                                <m:t>0</m:t>
                              </m:r>
                            </m:sub>
                          </m:sSub>
                        </m:num>
                        <m:den>
                          <m:r>
                            <a:rPr lang="en-US" sz="1600" b="0" i="1" smtClean="0">
                              <a:solidFill>
                                <a:schemeClr val="tx1"/>
                              </a:solidFill>
                              <a:latin typeface="Cambria Math" panose="02040503050406030204" pitchFamily="18" charset="0"/>
                              <a:ea typeface="Cambria Math" panose="02040503050406030204" pitchFamily="18" charset="0"/>
                            </a:rPr>
                            <m:t>2</m:t>
                          </m:r>
                        </m:den>
                      </m:f>
                      <m:d>
                        <m:dPr>
                          <m:begChr m:val="["/>
                          <m:endChr m:val="]"/>
                          <m:ctrlPr>
                            <a:rPr lang="en-US" sz="1600" b="0" i="1" smtClean="0">
                              <a:solidFill>
                                <a:schemeClr val="tx1"/>
                              </a:solidFill>
                              <a:latin typeface="Cambria Math" panose="02040503050406030204" pitchFamily="18" charset="0"/>
                              <a:ea typeface="Cambria Math" panose="02040503050406030204" pitchFamily="18" charset="0"/>
                            </a:rPr>
                          </m:ctrlPr>
                        </m:dPr>
                        <m:e>
                          <m:m>
                            <m:mPr>
                              <m:mcs>
                                <m:mc>
                                  <m:mcPr>
                                    <m:count m:val="2"/>
                                    <m:mcJc m:val="center"/>
                                  </m:mcPr>
                                </m:mc>
                              </m:mcs>
                              <m:ctrlPr>
                                <a:rPr lang="en-US" sz="1600" b="0" i="1" smtClean="0">
                                  <a:solidFill>
                                    <a:schemeClr val="tx1"/>
                                  </a:solidFill>
                                  <a:latin typeface="Cambria Math" panose="02040503050406030204" pitchFamily="18" charset="0"/>
                                  <a:ea typeface="Cambria Math" panose="02040503050406030204" pitchFamily="18" charset="0"/>
                                </a:rPr>
                              </m:ctrlPr>
                            </m:mPr>
                            <m:mr>
                              <m:e>
                                <m:r>
                                  <m:rPr>
                                    <m:brk m:alnAt="7"/>
                                  </m:rPr>
                                  <a:rPr lang="en-US" sz="1600" b="0" i="1" smtClean="0">
                                    <a:solidFill>
                                      <a:schemeClr val="tx1"/>
                                    </a:solidFill>
                                    <a:latin typeface="Cambria Math" panose="02040503050406030204" pitchFamily="18" charset="0"/>
                                    <a:ea typeface="Cambria Math" panose="02040503050406030204" pitchFamily="18" charset="0"/>
                                  </a:rPr>
                                  <m:t>0</m:t>
                                </m:r>
                              </m:e>
                              <m:e>
                                <m:r>
                                  <a:rPr lang="en-US" sz="1600" b="0" i="1" smtClean="0">
                                    <a:solidFill>
                                      <a:schemeClr val="tx1"/>
                                    </a:solidFill>
                                    <a:latin typeface="Cambria Math" panose="02040503050406030204" pitchFamily="18" charset="0"/>
                                    <a:ea typeface="Cambria Math" panose="02040503050406030204" pitchFamily="18" charset="0"/>
                                  </a:rPr>
                                  <m:t>0</m:t>
                                </m:r>
                              </m:e>
                            </m:mr>
                            <m:mr>
                              <m:e>
                                <m:r>
                                  <a:rPr lang="en-US" sz="1600" b="0" i="1" smtClean="0">
                                    <a:solidFill>
                                      <a:schemeClr val="tx1"/>
                                    </a:solidFill>
                                    <a:latin typeface="Cambria Math" panose="02040503050406030204" pitchFamily="18" charset="0"/>
                                    <a:ea typeface="Cambria Math" panose="02040503050406030204" pitchFamily="18" charset="0"/>
                                  </a:rPr>
                                  <m:t>0</m:t>
                                </m:r>
                              </m:e>
                              <m:e>
                                <m:r>
                                  <a:rPr lang="en-US" sz="1600" b="0" i="1" smtClean="0">
                                    <a:solidFill>
                                      <a:schemeClr val="tx1"/>
                                    </a:solidFill>
                                    <a:latin typeface="Cambria Math" panose="02040503050406030204" pitchFamily="18" charset="0"/>
                                    <a:ea typeface="Cambria Math" panose="02040503050406030204" pitchFamily="18" charset="0"/>
                                  </a:rPr>
                                  <m:t>0</m:t>
                                </m:r>
                              </m:e>
                            </m:mr>
                            <m:mr>
                              <m:e>
                                <m:r>
                                  <a:rPr lang="en-US" sz="1600" b="0" i="1" smtClean="0">
                                    <a:solidFill>
                                      <a:schemeClr val="tx1"/>
                                    </a:solidFill>
                                    <a:latin typeface="Cambria Math" panose="02040503050406030204" pitchFamily="18" charset="0"/>
                                    <a:ea typeface="Cambria Math" panose="02040503050406030204" pitchFamily="18" charset="0"/>
                                  </a:rPr>
                                  <m:t>1</m:t>
                                </m:r>
                              </m:e>
                              <m:e>
                                <m:r>
                                  <a:rPr lang="en-US" sz="1600" b="0" i="1" smtClean="0">
                                    <a:solidFill>
                                      <a:schemeClr val="tx1"/>
                                    </a:solidFill>
                                    <a:latin typeface="Cambria Math" panose="02040503050406030204" pitchFamily="18" charset="0"/>
                                    <a:ea typeface="Cambria Math" panose="02040503050406030204" pitchFamily="18" charset="0"/>
                                  </a:rPr>
                                  <m:t>0</m:t>
                                </m:r>
                              </m:e>
                            </m:mr>
                            <m:mr>
                              <m:e>
                                <m:r>
                                  <a:rPr lang="en-US" sz="1600" b="0" i="1" smtClean="0">
                                    <a:solidFill>
                                      <a:schemeClr val="tx1"/>
                                    </a:solidFill>
                                    <a:latin typeface="Cambria Math" panose="02040503050406030204" pitchFamily="18" charset="0"/>
                                    <a:ea typeface="Cambria Math" panose="02040503050406030204" pitchFamily="18" charset="0"/>
                                  </a:rPr>
                                  <m:t>0</m:t>
                                </m:r>
                              </m:e>
                              <m:e>
                                <m:r>
                                  <a:rPr lang="en-US" sz="1600" b="0" i="1" smtClean="0">
                                    <a:solidFill>
                                      <a:schemeClr val="tx1"/>
                                    </a:solidFill>
                                    <a:latin typeface="Cambria Math" panose="02040503050406030204" pitchFamily="18" charset="0"/>
                                    <a:ea typeface="Cambria Math" panose="02040503050406030204" pitchFamily="18" charset="0"/>
                                  </a:rPr>
                                  <m:t>1</m:t>
                                </m:r>
                              </m:e>
                            </m:mr>
                          </m:m>
                        </m:e>
                      </m:d>
                    </m:oMath>
                  </m:oMathPara>
                </a14:m>
                <a:endParaRPr lang="en-US" sz="1600" b="0" dirty="0">
                  <a:latin typeface="Cambria Math" panose="02040503050406030204" pitchFamily="18" charset="0"/>
                  <a:ea typeface="Cambria Math" panose="02040503050406030204" pitchFamily="18" charset="0"/>
                </a:endParaRPr>
              </a:p>
            </p:txBody>
          </p:sp>
        </mc:Choice>
        <mc:Fallback>
          <p:sp>
            <p:nvSpPr>
              <p:cNvPr id="7" name="TextBox 6">
                <a:extLst>
                  <a:ext uri="{FF2B5EF4-FFF2-40B4-BE49-F238E27FC236}">
                    <a16:creationId xmlns:a16="http://schemas.microsoft.com/office/drawing/2014/main" id="{F5EDB503-21E6-947B-CDDC-A059A8E9D776}"/>
                  </a:ext>
                </a:extLst>
              </p:cNvPr>
              <p:cNvSpPr txBox="1">
                <a:spLocks noRot="1" noChangeAspect="1" noMove="1" noResize="1" noEditPoints="1" noAdjustHandles="1" noChangeArrowheads="1" noChangeShapeType="1" noTextEdit="1"/>
              </p:cNvSpPr>
              <p:nvPr/>
            </p:nvSpPr>
            <p:spPr>
              <a:xfrm>
                <a:off x="7867187" y="3677166"/>
                <a:ext cx="4324813" cy="2256772"/>
              </a:xfrm>
              <a:prstGeom prst="rect">
                <a:avLst/>
              </a:prstGeom>
              <a:blipFill>
                <a:blip r:embed="rId4"/>
                <a:stretch>
                  <a:fillRect t="-559" b="-2681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14DB71F-E4B4-F167-5378-124459380918}"/>
              </a:ext>
            </a:extLst>
          </p:cNvPr>
          <p:cNvSpPr txBox="1"/>
          <p:nvPr/>
        </p:nvSpPr>
        <p:spPr>
          <a:xfrm>
            <a:off x="8549700" y="1749418"/>
            <a:ext cx="2959785" cy="338554"/>
          </a:xfrm>
          <a:prstGeom prst="rect">
            <a:avLst/>
          </a:prstGeom>
          <a:noFill/>
        </p:spPr>
        <p:txBody>
          <a:bodyPr wrap="none" rtlCol="0">
            <a:spAutoFit/>
          </a:bodyPr>
          <a:lstStyle/>
          <a:p>
            <a:pPr algn="ctr"/>
            <a:r>
              <a:rPr lang="en-US" sz="1600" i="1" u="sng" dirty="0">
                <a:latin typeface="Gill Sans" panose="020B0502020104020203" pitchFamily="34" charset="-79"/>
                <a:cs typeface="Gill Sans" panose="020B0502020104020203" pitchFamily="34" charset="-79"/>
              </a:rPr>
              <a:t>RF State, Controls, &amp; Measurements</a:t>
            </a:r>
          </a:p>
        </p:txBody>
      </p:sp>
      <p:sp>
        <p:nvSpPr>
          <p:cNvPr id="11" name="TextBox 10">
            <a:extLst>
              <a:ext uri="{FF2B5EF4-FFF2-40B4-BE49-F238E27FC236}">
                <a16:creationId xmlns:a16="http://schemas.microsoft.com/office/drawing/2014/main" id="{C301F771-6AB0-F776-5011-B03E85E0817A}"/>
              </a:ext>
            </a:extLst>
          </p:cNvPr>
          <p:cNvSpPr txBox="1"/>
          <p:nvPr/>
        </p:nvSpPr>
        <p:spPr>
          <a:xfrm>
            <a:off x="9075997" y="3332963"/>
            <a:ext cx="1907189" cy="338554"/>
          </a:xfrm>
          <a:prstGeom prst="rect">
            <a:avLst/>
          </a:prstGeom>
          <a:noFill/>
        </p:spPr>
        <p:txBody>
          <a:bodyPr wrap="none" rtlCol="0">
            <a:spAutoFit/>
          </a:bodyPr>
          <a:lstStyle/>
          <a:p>
            <a:pPr algn="ctr"/>
            <a:r>
              <a:rPr lang="en-US" sz="1600" i="1" u="sng" dirty="0">
                <a:latin typeface="Gill Sans" panose="020B0502020104020203" pitchFamily="34" charset="-79"/>
                <a:cs typeface="Gill Sans" panose="020B0502020104020203" pitchFamily="34" charset="-79"/>
              </a:rPr>
              <a:t>RF Dynamics Matrices</a:t>
            </a:r>
          </a:p>
        </p:txBody>
      </p:sp>
    </p:spTree>
    <p:extLst>
      <p:ext uri="{BB962C8B-B14F-4D97-AF65-F5344CB8AC3E}">
        <p14:creationId xmlns:p14="http://schemas.microsoft.com/office/powerpoint/2010/main" val="2285300761"/>
      </p:ext>
    </p:extLst>
  </p:cSld>
  <p:clrMapOvr>
    <a:masterClrMapping/>
  </p:clrMapOvr>
</p:sld>
</file>

<file path=ppt/theme/theme1.xml><?xml version="1.0" encoding="utf-8"?>
<a:theme xmlns:a="http://schemas.openxmlformats.org/drawingml/2006/main" name="RS_Simpl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S_Simpl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14124</TotalTime>
  <Words>932</Words>
  <Application>Microsoft Macintosh PowerPoint</Application>
  <PresentationFormat>Widescreen</PresentationFormat>
  <Paragraphs>161</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Apple Symbols</vt:lpstr>
      <vt:lpstr>Arial</vt:lpstr>
      <vt:lpstr>Calibri</vt:lpstr>
      <vt:lpstr>Cambria Math</vt:lpstr>
      <vt:lpstr>Gill Sans</vt:lpstr>
      <vt:lpstr>Gill Sans SemiBold</vt:lpstr>
      <vt:lpstr>Menlo Regular</vt:lpstr>
      <vt:lpstr>System Font Regular</vt:lpstr>
      <vt:lpstr>Wingdings</vt:lpstr>
      <vt:lpstr>RS_Simple-Slides</vt:lpstr>
      <vt:lpstr>RS_Simple-Title</vt:lpstr>
      <vt:lpstr>ML Methods for Noise Reduction in Industrial LLRF Systems</vt:lpstr>
      <vt:lpstr>Outline</vt:lpstr>
      <vt:lpstr>Background &amp; motivation</vt:lpstr>
      <vt:lpstr>Motivation</vt:lpstr>
      <vt:lpstr>PowerPoint Presentation</vt:lpstr>
      <vt:lpstr>Noise reduction approach</vt:lpstr>
      <vt:lpstr>Noise Reduction Overview</vt:lpstr>
      <vt:lpstr>Noise Analysis</vt:lpstr>
      <vt:lpstr>Kalman Filtering</vt:lpstr>
      <vt:lpstr>Convolutional Autoencoders</vt:lpstr>
      <vt:lpstr>Variational Autoencoders</vt:lpstr>
      <vt:lpstr>Results &amp; discussion</vt:lpstr>
      <vt:lpstr>Denoised Signals</vt:lpstr>
      <vt:lpstr>Noise Power Analysis</vt:lpstr>
      <vt:lpstr>Integrated Noise Statistics</vt:lpstr>
      <vt:lpstr>Integrated Noise &amp; Hyperparameter Tuning (CAE)</vt:lpstr>
      <vt:lpstr>Discussion</vt:lpstr>
      <vt:lpstr>Government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Henderson</dc:creator>
  <cp:lastModifiedBy>Morgan Henderson</cp:lastModifiedBy>
  <cp:revision>274</cp:revision>
  <dcterms:created xsi:type="dcterms:W3CDTF">2023-02-24T18:31:37Z</dcterms:created>
  <dcterms:modified xsi:type="dcterms:W3CDTF">2024-03-07T12:06:50Z</dcterms:modified>
</cp:coreProperties>
</file>