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7"/>
  </p:notesMasterIdLst>
  <p:handoutMasterIdLst>
    <p:handoutMasterId r:id="rId48"/>
  </p:handoutMasterIdLst>
  <p:sldIdLst>
    <p:sldId id="294" r:id="rId2"/>
    <p:sldId id="275" r:id="rId3"/>
    <p:sldId id="355" r:id="rId4"/>
    <p:sldId id="357" r:id="rId5"/>
    <p:sldId id="362" r:id="rId6"/>
    <p:sldId id="363" r:id="rId7"/>
    <p:sldId id="356" r:id="rId8"/>
    <p:sldId id="366" r:id="rId9"/>
    <p:sldId id="367" r:id="rId10"/>
    <p:sldId id="341" r:id="rId11"/>
    <p:sldId id="350" r:id="rId12"/>
    <p:sldId id="301" r:id="rId13"/>
    <p:sldId id="296" r:id="rId14"/>
    <p:sldId id="302" r:id="rId15"/>
    <p:sldId id="329" r:id="rId16"/>
    <p:sldId id="368" r:id="rId17"/>
    <p:sldId id="369" r:id="rId18"/>
    <p:sldId id="351" r:id="rId19"/>
    <p:sldId id="364" r:id="rId20"/>
    <p:sldId id="370" r:id="rId21"/>
    <p:sldId id="371" r:id="rId22"/>
    <p:sldId id="372" r:id="rId23"/>
    <p:sldId id="373" r:id="rId24"/>
    <p:sldId id="374" r:id="rId25"/>
    <p:sldId id="375" r:id="rId26"/>
    <p:sldId id="339" r:id="rId27"/>
    <p:sldId id="323" r:id="rId28"/>
    <p:sldId id="342" r:id="rId29"/>
    <p:sldId id="326" r:id="rId30"/>
    <p:sldId id="325" r:id="rId31"/>
    <p:sldId id="349" r:id="rId32"/>
    <p:sldId id="344" r:id="rId33"/>
    <p:sldId id="345" r:id="rId34"/>
    <p:sldId id="346" r:id="rId35"/>
    <p:sldId id="347" r:id="rId36"/>
    <p:sldId id="348" r:id="rId37"/>
    <p:sldId id="335" r:id="rId38"/>
    <p:sldId id="310" r:id="rId39"/>
    <p:sldId id="312" r:id="rId40"/>
    <p:sldId id="365" r:id="rId41"/>
    <p:sldId id="328" r:id="rId42"/>
    <p:sldId id="304" r:id="rId43"/>
    <p:sldId id="313" r:id="rId44"/>
    <p:sldId id="330" r:id="rId45"/>
    <p:sldId id="343" r:id="rId4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404040"/>
    <a:srgbClr val="50504E"/>
    <a:srgbClr val="4E4E4E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2" autoAdjust="0"/>
    <p:restoredTop sz="84353"/>
  </p:normalViewPr>
  <p:slideViewPr>
    <p:cSldViewPr snapToGrid="0" snapToObjects="1" showGuides="1">
      <p:cViewPr varScale="1">
        <p:scale>
          <a:sx n="102" d="100"/>
          <a:sy n="102" d="100"/>
        </p:scale>
        <p:origin x="1624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FA7E1-1336-D147-98C0-B1030709F0C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0"/>
      <dgm:spPr/>
    </dgm:pt>
    <dgm:pt modelId="{EDCB02EA-62BD-BD41-98BA-1EB31CF5DC1D}" type="pres">
      <dgm:prSet presAssocID="{459FA7E1-1336-D147-98C0-B1030709F0C4}" presName="Name0" presStyleCnt="0">
        <dgm:presLayoutVars>
          <dgm:dir/>
          <dgm:resizeHandles val="exact"/>
        </dgm:presLayoutVars>
      </dgm:prSet>
      <dgm:spPr/>
    </dgm:pt>
  </dgm:ptLst>
  <dgm:cxnLst>
    <dgm:cxn modelId="{ED24F253-B67D-CE43-B0B1-FD1582B546EF}" type="presOf" srcId="{459FA7E1-1336-D147-98C0-B1030709F0C4}" destId="{EDCB02EA-62BD-BD41-98BA-1EB31CF5DC1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FA7E1-1336-D147-98C0-B1030709F0C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0"/>
      <dgm:spPr/>
    </dgm:pt>
    <dgm:pt modelId="{EDCB02EA-62BD-BD41-98BA-1EB31CF5DC1D}" type="pres">
      <dgm:prSet presAssocID="{459FA7E1-1336-D147-98C0-B1030709F0C4}" presName="Name0" presStyleCnt="0">
        <dgm:presLayoutVars>
          <dgm:dir/>
          <dgm:resizeHandles val="exact"/>
        </dgm:presLayoutVars>
      </dgm:prSet>
      <dgm:spPr/>
    </dgm:pt>
  </dgm:ptLst>
  <dgm:cxnLst>
    <dgm:cxn modelId="{ED24F253-B67D-CE43-B0B1-FD1582B546EF}" type="presOf" srcId="{459FA7E1-1336-D147-98C0-B1030709F0C4}" destId="{EDCB02EA-62BD-BD41-98BA-1EB31CF5DC1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FA7E1-1336-D147-98C0-B1030709F0C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0"/>
      <dgm:spPr/>
    </dgm:pt>
    <dgm:pt modelId="{EDCB02EA-62BD-BD41-98BA-1EB31CF5DC1D}" type="pres">
      <dgm:prSet presAssocID="{459FA7E1-1336-D147-98C0-B1030709F0C4}" presName="Name0" presStyleCnt="0">
        <dgm:presLayoutVars>
          <dgm:dir/>
          <dgm:resizeHandles val="exact"/>
        </dgm:presLayoutVars>
      </dgm:prSet>
      <dgm:spPr/>
    </dgm:pt>
  </dgm:ptLst>
  <dgm:cxnLst>
    <dgm:cxn modelId="{ED24F253-B67D-CE43-B0B1-FD1582B546EF}" type="presOf" srcId="{459FA7E1-1336-D147-98C0-B1030709F0C4}" destId="{EDCB02EA-62BD-BD41-98BA-1EB31CF5DC1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Directly export from here </a:t>
            </a:r>
          </a:p>
          <a:p>
            <a:r>
              <a:rPr lang="en-US" dirty="0"/>
              <a:t>Or use python code </a:t>
            </a:r>
            <a:r>
              <a:rPr lang="en-US"/>
              <a:t>– acsys-python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1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Ingestion - 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DataHub supports creating, configuring, scheduling, &amp; executing batch metadata ingestion using the DataHub user interface.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Domains - DataHub supports grouping data assets into logical collections called </a:t>
            </a:r>
            <a:r>
              <a:rPr lang="en-US" sz="1200" b="1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Domains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. Domains are curated, top-level folders or categories where related assets can be explicitly grouped.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Business Glossary 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– Datahub helps organize data assets using a shared vocabulary by providing a framework for defining a standardized set of data concepts and then associating them with the physical assets that exist within your data ecosystem.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1C1E21"/>
                </a:solidFill>
                <a:latin typeface="Helvetica" pitchFamily="2" charset="0"/>
              </a:rPr>
              <a:t>Tags</a:t>
            </a:r>
            <a:r>
              <a:rPr lang="en-US" sz="1200" dirty="0">
                <a:solidFill>
                  <a:srgbClr val="1C1E21"/>
                </a:solidFill>
                <a:latin typeface="Helvetica" pitchFamily="2" charset="0"/>
              </a:rPr>
              <a:t> - 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Tags are informal, loosely controlled labels that help in search &amp; discovery. Tags can help help you in </a:t>
            </a:r>
            <a:r>
              <a:rPr lang="en-US" sz="1200" b="0" i="1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Querying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 - tagging a dataset with a phrase that a co-worker can use to query the same dataset and </a:t>
            </a:r>
            <a:r>
              <a:rPr lang="en-US" sz="1200" b="0" i="1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Mapping</a:t>
            </a: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 assets to a category or group of your choice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C1E21"/>
              </a:solidFill>
              <a:effectLst/>
              <a:latin typeface="Helvetica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Many Sources –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C1E21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VIMIN is the minimum current set point for the 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g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radient 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m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agnet 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p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ower 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s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upply (GMPS) 15 Hz sinusoidal curve. VIMIN setting determines the radial position that the beam will oscillate around horizontally. Changes are needed to keep up with</a:t>
            </a: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–</a:t>
            </a:r>
            <a:r>
              <a:rPr lang="en-US" b="0" i="0" u="none" strike="noStrike" dirty="0" err="1">
                <a:solidFill>
                  <a:srgbClr val="172B4D"/>
                </a:solidFill>
                <a:effectLst/>
                <a:latin typeface="-apple-system"/>
              </a:rPr>
              <a:t>Linac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 beam energy</a:t>
            </a: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–Gallery/rack temperatures</a:t>
            </a: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–Beam intensity/rep rate changes</a:t>
            </a: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–Orbit tuning</a:t>
            </a:r>
          </a:p>
          <a:p>
            <a:pPr algn="l"/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–</a:t>
            </a:r>
            <a:r>
              <a:rPr lang="en-US" b="0" i="0" u="none" strike="noStrike" dirty="0" err="1">
                <a:solidFill>
                  <a:srgbClr val="172B4D"/>
                </a:solidFill>
                <a:effectLst/>
                <a:latin typeface="-apple-system"/>
              </a:rPr>
              <a:t>Misc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 beam condition changes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1C1E21"/>
              </a:solidFill>
              <a:latin typeface="Helvetica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C1E21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6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Tracking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An engineer will use this feature the most. It allows experiments to be recorded and queried. It also keeps track of the code, data, configuration and results for each experiment.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Projects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experiments to be reproduced by packaging the code into a platform agnostic format.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Deploys machine learning models to an environment where they can be served.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 Registry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for the storage, annotation, discovery, and management of models in a central repository.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9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33966-C58F-2E0C-F4EF-913EA8FC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C3612-8463-E2CE-AD5F-858B4E963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6ACB1-D1D7-645F-5017-931F48E5C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Tracking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An engineer will use this feature the most. It allows experiments to be recorded and queried. It also keeps track of the code, data, configuration and results for each experiment.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Projects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experiments to be reproduced by packaging the code into a platform agnostic format.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Deploys machine learning models to an environment where they can be served.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 Registry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for the storage, annotation, discovery, and management of models in a central repository.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36B70-5E9C-7392-4BDB-5FE059E1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6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B426-89B2-5A63-F6AA-2C8D53A4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1C307-525A-1930-22CA-9DF11D765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14A77-0B60-E01A-FF72-F0C581249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Tracking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An engineer will use this feature the most. It allows experiments to be recorded and queried. It also keeps track of the code, data, configuration and results for each experiment.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Projects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experiments to be reproduced by packaging the code into a platform agnostic format.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Deploys machine learning models to an environment where they can be served.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 Registry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for the storage, annotation, discovery, and management of models in a central repository.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997E7-1D60-0661-A25C-B7B7F8065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3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00F5-FDAE-1CEE-88D0-3D1AC05C8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1B51D-C797-213F-31BE-E762CECD9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C4015-D3C2-F5E0-29E5-2353FBADB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Tracking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An engineer will use this feature the most. It allows experiments to be recorded and queried. It also keeps track of the code, data, configuration and results for each experiment.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Projects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experiments to be reproduced by packaging the code into a platform agnostic format.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Models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Deploys machine learning models to an environment where they can be served.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 Registry</a:t>
            </a:r>
            <a:r>
              <a:rPr lang="en-US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 - Allows for the storage, annotation, discovery, and management of models in a central repository.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D7481-D23E-CAED-6D3D-5A2217E34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7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 to release a helm chart so these tools can be configured for MLOps for Particle Accelerators readily.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6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3/1/24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gopikab@fnal.gov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eafjupyter.readthedocs.io/en/late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Gopika Bhardwaj</a:t>
            </a:r>
          </a:p>
          <a:p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 ICFA Beam Dynamics Mini-Workshop on Machine Learning for Particle Accelerators	</a:t>
            </a:r>
          </a:p>
          <a:p>
            <a:r>
              <a:rPr lang="en-US" sz="1600" dirty="0"/>
              <a:t>Mar 6, 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open-source MLOps pipeline for 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A48C4-9F4C-E717-2640-9764B7F0D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0732-EDD0-7F73-29A3-29720AC53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29BFC-A45C-175D-8975-8BAC3A68A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F2D27B8-754E-D7A2-485A-2342C709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981276-0DC9-D092-E66B-EE98B15EBB6F}"/>
              </a:ext>
            </a:extLst>
          </p:cNvPr>
          <p:cNvSpPr/>
          <p:nvPr/>
        </p:nvSpPr>
        <p:spPr>
          <a:xfrm>
            <a:off x="1940312" y="1230352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E874AF-4F34-929D-00F1-6F03F3AF648D}"/>
              </a:ext>
            </a:extLst>
          </p:cNvPr>
          <p:cNvSpPr/>
          <p:nvPr/>
        </p:nvSpPr>
        <p:spPr>
          <a:xfrm>
            <a:off x="2085277" y="2933999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A7056-BD38-71E7-B7AD-096817BAAE55}"/>
              </a:ext>
            </a:extLst>
          </p:cNvPr>
          <p:cNvSpPr/>
          <p:nvPr/>
        </p:nvSpPr>
        <p:spPr>
          <a:xfrm>
            <a:off x="1851101" y="3262960"/>
            <a:ext cx="345689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ABD2E-6B92-4807-6FA5-8AA8117B20A8}"/>
              </a:ext>
            </a:extLst>
          </p:cNvPr>
          <p:cNvSpPr/>
          <p:nvPr/>
        </p:nvSpPr>
        <p:spPr>
          <a:xfrm>
            <a:off x="1940312" y="3189247"/>
            <a:ext cx="256478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E3E7BFF-86EF-29A4-BDA1-9D95C95B90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451D3FB-23F5-D51F-FE66-2BAD212E89C3}"/>
              </a:ext>
            </a:extLst>
          </p:cNvPr>
          <p:cNvSpPr/>
          <p:nvPr/>
        </p:nvSpPr>
        <p:spPr>
          <a:xfrm>
            <a:off x="234640" y="846278"/>
            <a:ext cx="2370503" cy="4614722"/>
          </a:xfrm>
          <a:custGeom>
            <a:avLst/>
            <a:gdLst>
              <a:gd name="connsiteX0" fmla="*/ 0 w 2593282"/>
              <a:gd name="connsiteY0" fmla="*/ 0 h 1037313"/>
              <a:gd name="connsiteX1" fmla="*/ 2074626 w 2593282"/>
              <a:gd name="connsiteY1" fmla="*/ 0 h 1037313"/>
              <a:gd name="connsiteX2" fmla="*/ 2593282 w 2593282"/>
              <a:gd name="connsiteY2" fmla="*/ 518657 h 1037313"/>
              <a:gd name="connsiteX3" fmla="*/ 2074626 w 2593282"/>
              <a:gd name="connsiteY3" fmla="*/ 1037313 h 1037313"/>
              <a:gd name="connsiteX4" fmla="*/ 0 w 2593282"/>
              <a:gd name="connsiteY4" fmla="*/ 1037313 h 1037313"/>
              <a:gd name="connsiteX5" fmla="*/ 0 w 2593282"/>
              <a:gd name="connsiteY5" fmla="*/ 0 h 103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282" h="1037313">
                <a:moveTo>
                  <a:pt x="0" y="0"/>
                </a:moveTo>
                <a:lnTo>
                  <a:pt x="2074626" y="0"/>
                </a:lnTo>
                <a:lnTo>
                  <a:pt x="2593282" y="518657"/>
                </a:lnTo>
                <a:lnTo>
                  <a:pt x="2074626" y="1037313"/>
                </a:lnTo>
                <a:lnTo>
                  <a:pt x="0" y="10373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338" tIns="18669" rIns="268663" bIns="18669" numCol="1" spcCol="1270" anchor="t" anchorCtr="0">
            <a:noAutofit/>
          </a:bodyPr>
          <a:lstStyle/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u="sng" kern="1200" dirty="0"/>
              <a:t>DATA </a:t>
            </a:r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u="sng" kern="1200" dirty="0"/>
              <a:t>MANAGEMENT</a:t>
            </a:r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u="sng" kern="1200" dirty="0"/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1. Request a data filter from data stream.</a:t>
            </a:r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2. Decide on a definition of a dataset train/validation/test </a:t>
            </a:r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/>
              <a:t>3.</a:t>
            </a:r>
            <a:r>
              <a:rPr lang="en-US" sz="1600" kern="1200" dirty="0"/>
              <a:t> Version control(VC) </a:t>
            </a:r>
            <a:r>
              <a:rPr lang="en-US" sz="1600" dirty="0"/>
              <a:t>data.</a:t>
            </a:r>
            <a:endParaRPr lang="en-US" sz="1600" kern="1200" dirty="0"/>
          </a:p>
          <a:p>
            <a:pPr marL="0" lvl="0" indent="0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/>
              <a:t>4</a:t>
            </a:r>
            <a:r>
              <a:rPr lang="en-US" sz="1600" kern="1200" dirty="0"/>
              <a:t>. Label data, VC again.</a:t>
            </a:r>
          </a:p>
        </p:txBody>
      </p:sp>
    </p:spTree>
    <p:extLst>
      <p:ext uri="{BB962C8B-B14F-4D97-AF65-F5344CB8AC3E}">
        <p14:creationId xmlns:p14="http://schemas.microsoft.com/office/powerpoint/2010/main" val="376188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5D2F39-6BE2-7400-946D-D329D816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AD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32AA-356C-8834-60CD-EC42BD6C7B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7DB38-ACDB-8D72-1748-7F0E221F3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97C67-ED5D-F138-8F0F-8B02B2FED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6" name="Content Placeholder 15" descr="A computer screen shot of a black screen with colorful text&#10;&#10;Description automatically generated">
            <a:extLst>
              <a:ext uri="{FF2B5EF4-FFF2-40B4-BE49-F238E27FC236}">
                <a16:creationId xmlns:a16="http://schemas.microsoft.com/office/drawing/2014/main" id="{5F1E7C6C-7575-0DFD-D1B3-84F395A15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6187" y="829056"/>
            <a:ext cx="6262118" cy="5203976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3BE5776-F475-C337-EC37-3C418821A71F}"/>
              </a:ext>
            </a:extLst>
          </p:cNvPr>
          <p:cNvSpPr/>
          <p:nvPr/>
        </p:nvSpPr>
        <p:spPr>
          <a:xfrm>
            <a:off x="3901736" y="4876800"/>
            <a:ext cx="944044" cy="564013"/>
          </a:xfrm>
          <a:prstGeom prst="ellipse">
            <a:avLst/>
          </a:prstGeom>
          <a:noFill/>
          <a:ln w="38100">
            <a:solidFill>
              <a:srgbClr val="FFD2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8EF3C59-5441-9956-154B-642CB8089BD9}"/>
              </a:ext>
            </a:extLst>
          </p:cNvPr>
          <p:cNvSpPr/>
          <p:nvPr/>
        </p:nvSpPr>
        <p:spPr>
          <a:xfrm>
            <a:off x="228600" y="4023360"/>
            <a:ext cx="978408" cy="48463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61A1E0-73C0-8DD6-C2BF-2DECE6AD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DataHub is a modern data catalog built to enable end-to-end data discovery, data observability, and data governance. Link - https://</a:t>
            </a:r>
            <a:r>
              <a:rPr lang="en-US" sz="1600" b="0" i="0" u="none" strike="noStrike" dirty="0" err="1">
                <a:solidFill>
                  <a:srgbClr val="1C1E21"/>
                </a:solidFill>
                <a:effectLst/>
                <a:latin typeface="Helvetica" pitchFamily="2" charset="0"/>
              </a:rPr>
              <a:t>datahubproject.io</a:t>
            </a:r>
            <a:endParaRPr lang="en-US" sz="1600" b="0" i="0" u="none" strike="noStrike" dirty="0">
              <a:solidFill>
                <a:srgbClr val="1C1E21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E21"/>
                </a:solidFill>
                <a:latin typeface="Helvetica" pitchFamily="2" charset="0"/>
              </a:rPr>
              <a:t>Features – </a:t>
            </a:r>
            <a:r>
              <a:rPr lang="en-US" sz="1600" b="1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Ingestion, Domains</a:t>
            </a:r>
            <a:r>
              <a:rPr lang="en-US" sz="1600" b="1" dirty="0">
                <a:solidFill>
                  <a:srgbClr val="1C1E21"/>
                </a:solidFill>
                <a:latin typeface="Helvetica" pitchFamily="2" charset="0"/>
              </a:rPr>
              <a:t>, </a:t>
            </a:r>
            <a:r>
              <a:rPr lang="en-US" sz="1600" b="1" i="0" u="none" strike="noStrike" dirty="0">
                <a:solidFill>
                  <a:srgbClr val="1C1E21"/>
                </a:solidFill>
                <a:effectLst/>
                <a:latin typeface="Helvetica" pitchFamily="2" charset="0"/>
              </a:rPr>
              <a:t>Business Glossary, </a:t>
            </a:r>
            <a:r>
              <a:rPr lang="en-US" sz="1600" b="1" dirty="0">
                <a:solidFill>
                  <a:srgbClr val="1C1E21"/>
                </a:solidFill>
                <a:latin typeface="Helvetica" pitchFamily="2" charset="0"/>
              </a:rPr>
              <a:t>Tags</a:t>
            </a:r>
            <a:br>
              <a:rPr lang="en-US" sz="1600" dirty="0">
                <a:latin typeface="Helvetica" pitchFamily="2" charset="0"/>
              </a:rPr>
            </a:br>
            <a:endParaRPr lang="en-US" sz="1600" b="0" i="0" u="none" strike="noStrike" dirty="0">
              <a:solidFill>
                <a:srgbClr val="1C1E21"/>
              </a:solidFill>
              <a:effectLst/>
              <a:latin typeface="Helvetica" pitchFamily="2" charset="0"/>
            </a:endParaRPr>
          </a:p>
          <a:p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6FD138-B639-BD6A-24D4-39ECC628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6181"/>
            <a:ext cx="8686800" cy="427877"/>
          </a:xfrm>
        </p:spPr>
        <p:txBody>
          <a:bodyPr/>
          <a:lstStyle/>
          <a:p>
            <a:r>
              <a:rPr lang="en-US" sz="2000" dirty="0"/>
              <a:t>Data Management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50881-B2F8-F640-640F-1F2F81E4F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1FE5-BBD1-387B-C471-40574E608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3843D071-E0CD-9329-A5B8-6388EBDA2D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F3205DB-ACD3-C953-D828-CBEE1EAE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956547"/>
            <a:ext cx="7772400" cy="383016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3547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FD1B5-4C49-4096-B631-D616FAFDF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F610-56E7-AE54-5AAF-727122B31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66E1-32BF-EEE1-2242-BA59DDAD1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2FD829-8F67-D3A7-DEDD-DA33E935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1D64EF-CCFD-AB7C-200A-A9579AA853A5}"/>
              </a:ext>
            </a:extLst>
          </p:cNvPr>
          <p:cNvSpPr/>
          <p:nvPr/>
        </p:nvSpPr>
        <p:spPr>
          <a:xfrm>
            <a:off x="1940312" y="1230352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D47368-0B10-A98F-45ED-38C1E146561D}"/>
              </a:ext>
            </a:extLst>
          </p:cNvPr>
          <p:cNvSpPr/>
          <p:nvPr/>
        </p:nvSpPr>
        <p:spPr>
          <a:xfrm>
            <a:off x="2085277" y="2933999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15F9D-1683-2FBA-0288-8FBE1FA2DB0C}"/>
              </a:ext>
            </a:extLst>
          </p:cNvPr>
          <p:cNvSpPr/>
          <p:nvPr/>
        </p:nvSpPr>
        <p:spPr>
          <a:xfrm>
            <a:off x="1851101" y="3262960"/>
            <a:ext cx="345689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F6329-CED2-3C80-75D6-B322F2E10389}"/>
              </a:ext>
            </a:extLst>
          </p:cNvPr>
          <p:cNvSpPr/>
          <p:nvPr/>
        </p:nvSpPr>
        <p:spPr>
          <a:xfrm>
            <a:off x="1940312" y="3189247"/>
            <a:ext cx="256478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4A8D8E1D-64FD-572C-59E9-4C7053FE03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C81098-DBC7-5E39-B7AC-DA58CC4B5E73}"/>
              </a:ext>
            </a:extLst>
          </p:cNvPr>
          <p:cNvGrpSpPr/>
          <p:nvPr/>
        </p:nvGrpSpPr>
        <p:grpSpPr>
          <a:xfrm>
            <a:off x="234640" y="846278"/>
            <a:ext cx="4598894" cy="4614722"/>
            <a:chOff x="231184" y="1663282"/>
            <a:chExt cx="4667909" cy="1037313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B981C4C-B2BF-01A3-3DDD-3488E92883B1}"/>
                </a:ext>
              </a:extLst>
            </p:cNvPr>
            <p:cNvSpPr/>
            <p:nvPr/>
          </p:nvSpPr>
          <p:spPr>
            <a:xfrm>
              <a:off x="231184" y="1663282"/>
              <a:ext cx="2406077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0 w 2593282"/>
                <a:gd name="connsiteY5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38" tIns="18669" rIns="268663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DATA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MANAGEMENT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1. Request a data filter from data stream.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2. Decide on a definition of a dataset train/validation/test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3.</a:t>
              </a:r>
              <a:r>
                <a:rPr lang="en-US" sz="1600" kern="1200" dirty="0"/>
                <a:t> Version control(VC) </a:t>
              </a:r>
              <a:r>
                <a:rPr lang="en-US" sz="1600" dirty="0"/>
                <a:t>data.</a:t>
              </a:r>
              <a:endParaRPr lang="en-US" sz="1600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4</a:t>
              </a:r>
              <a:r>
                <a:rPr lang="en-US" sz="1600" kern="1200" dirty="0"/>
                <a:t>. Label data, VC again.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784410F-5C48-3821-D524-5AB3A8C056CD}"/>
                </a:ext>
              </a:extLst>
            </p:cNvPr>
            <p:cNvSpPr/>
            <p:nvPr/>
          </p:nvSpPr>
          <p:spPr>
            <a:xfrm>
              <a:off x="2093970" y="1663282"/>
              <a:ext cx="2805123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838933"/>
                <a:satOff val="-33333"/>
                <a:lumOff val="-4314"/>
                <a:alphaOff val="0"/>
              </a:schemeClr>
            </a:fillRef>
            <a:effectRef idx="0">
              <a:schemeClr val="accent5">
                <a:hueOff val="-3838933"/>
                <a:satOff val="-33333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800" b="1" u="sng" kern="1200" dirty="0"/>
                <a:t>MODEL DEVELOPMENT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endParaRPr lang="en-US" sz="1800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5</a:t>
              </a:r>
              <a:r>
                <a:rPr lang="en-US" sz="1600" kern="1200" dirty="0"/>
                <a:t>. Choose metrics to optimize.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6</a:t>
              </a:r>
              <a:r>
                <a:rPr lang="en-US" sz="1600" kern="1200" dirty="0"/>
                <a:t>. Prep data and VC code and derivative datasets.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7.</a:t>
              </a:r>
              <a:r>
                <a:rPr lang="en-US" sz="1600" kern="1200" dirty="0"/>
                <a:t> Model Trials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Model choice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Train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Tune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Test Result(VC)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8.</a:t>
              </a:r>
              <a:r>
                <a:rPr lang="en-US" sz="1600" kern="1200" dirty="0"/>
                <a:t> Save all model assets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51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073B65-C891-6599-F241-133BD8AE9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05" y="1464611"/>
            <a:ext cx="8672513" cy="2356709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 is an open-source platform designed to manage the complete machine learning lifecycle.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Link - https://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mlflow.org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/</a:t>
            </a:r>
            <a:endParaRPr lang="en-US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It has 4 components -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201BB-3589-60BA-EFD4-4A57E57A6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84C8E-7BFE-3AAB-83B2-42C469022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57526D38-4795-E701-D234-063611BDC5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9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C5AD14B9-4C89-42BA-BEC0-975C3A671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" t="5337" r="2815" b="66709"/>
          <a:stretch/>
        </p:blipFill>
        <p:spPr>
          <a:xfrm>
            <a:off x="429419" y="3219154"/>
            <a:ext cx="8095786" cy="120433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CF4C66-F3D4-64E6-6F02-EDA21F25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MLFlow</a:t>
            </a:r>
          </a:p>
        </p:txBody>
      </p:sp>
    </p:spTree>
    <p:extLst>
      <p:ext uri="{BB962C8B-B14F-4D97-AF65-F5344CB8AC3E}">
        <p14:creationId xmlns:p14="http://schemas.microsoft.com/office/powerpoint/2010/main" val="90684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226F-B90E-37F8-5271-CF6AB7D4D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E88682-608C-7C66-9056-7F98D8ED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54581"/>
            <a:ext cx="8672513" cy="1360702"/>
          </a:xfrm>
        </p:spPr>
        <p:txBody>
          <a:bodyPr/>
          <a:lstStyle/>
          <a:p>
            <a:pPr marL="0" indent="0" algn="ctr">
              <a:buNone/>
            </a:pPr>
            <a:endParaRPr lang="en-US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We use </a:t>
            </a:r>
            <a:r>
              <a:rPr lang="en-US" sz="18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Tracking </a:t>
            </a:r>
            <a:r>
              <a:rPr lang="en-US" sz="18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to</a:t>
            </a:r>
            <a:r>
              <a:rPr lang="en-US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US" sz="1800" b="0" i="0" u="none" strike="noStrike" dirty="0">
                <a:solidFill>
                  <a:srgbClr val="4B4B4B"/>
                </a:solidFill>
                <a:effectLst/>
                <a:latin typeface="Helvetica" pitchFamily="2" charset="0"/>
              </a:rPr>
              <a:t>keep track of the code, data, configuration and results for each experiment.</a:t>
            </a:r>
            <a:endParaRPr lang="en-US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Helvetica" pitchFamily="2" charset="0"/>
            </a:endParaRPr>
          </a:p>
          <a:p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497F-E718-2CCC-758A-004904605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C181-4A5D-6239-861B-9CB6383E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EE7F269D-2646-8E93-512C-C904023E87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3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E91E290D-1833-7E66-8B02-1ABEDA8E4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" t="5337" r="2815" b="66709"/>
          <a:stretch/>
        </p:blipFill>
        <p:spPr>
          <a:xfrm>
            <a:off x="5352584" y="0"/>
            <a:ext cx="3791415" cy="5640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1B783E-CFDB-9DCC-0F86-FE1399115A40}"/>
              </a:ext>
            </a:extLst>
          </p:cNvPr>
          <p:cNvSpPr/>
          <p:nvPr/>
        </p:nvSpPr>
        <p:spPr>
          <a:xfrm>
            <a:off x="5352584" y="0"/>
            <a:ext cx="944044" cy="564013"/>
          </a:xfrm>
          <a:prstGeom prst="ellipse">
            <a:avLst/>
          </a:prstGeom>
          <a:noFill/>
          <a:ln w="38100">
            <a:solidFill>
              <a:srgbClr val="FFD2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0347077-7E4B-9586-43E8-61D788AB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MLFlow Tracking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D6742EB-7FC6-ACAD-C41A-CD73C0957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1819509"/>
            <a:ext cx="7772400" cy="42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8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DA50504-9985-7895-1E62-5A122E7EF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14058"/>
            <a:ext cx="8672513" cy="417434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1BA947-9681-B3E2-3AF0-6B55B810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Tracking Parameters and Metrics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BEBA1-754B-52AC-593F-47E7F4188B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E94E5-DD42-4DC7-E366-EA82E299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4C0D-D3A2-6CEE-B60A-6F6F14C8E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4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5114B1E8-D0BC-35D0-6348-272C4EE57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46551"/>
            <a:ext cx="8672513" cy="43093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F3A475-13A2-9984-B43C-588ABE24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Storing Artifacts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4F335-57A8-23D3-C467-E81BC213D1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1E9E4-78DE-0DF4-9DB0-C655D2119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3F71C-7673-B31D-34FB-40942CED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64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A4B35E-941F-0A60-78BA-757876F5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MLFlow Tracking UI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1074D-33E3-A17A-905B-0D38784BE2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91835-DDAA-2B50-A93E-8022367FD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377AC-53DF-FE37-B9EC-DBA4B86EC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Content Placeholder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210A3DD-52BE-2A5D-D5C3-DCDDDE087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606894"/>
            <a:ext cx="8672513" cy="3788674"/>
          </a:xfrm>
        </p:spPr>
      </p:pic>
    </p:spTree>
    <p:extLst>
      <p:ext uri="{BB962C8B-B14F-4D97-AF65-F5344CB8AC3E}">
        <p14:creationId xmlns:p14="http://schemas.microsoft.com/office/powerpoint/2010/main" val="385848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300AE-1DBF-4D5C-5D8F-A63C53FB717B}"/>
              </a:ext>
            </a:extLst>
          </p:cNvPr>
          <p:cNvSpPr/>
          <p:nvPr/>
        </p:nvSpPr>
        <p:spPr>
          <a:xfrm>
            <a:off x="106348" y="1356129"/>
            <a:ext cx="8686799" cy="4560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7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7302" y="958561"/>
            <a:ext cx="8513462" cy="5059363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MLOps is the standardization and streamlining of the ML development lifecycle. </a:t>
            </a:r>
          </a:p>
          <a:p>
            <a:r>
              <a:rPr lang="en-US" sz="2000" dirty="0"/>
              <a:t>MLOps is required to address the challenges and risks associated with large-scale machine learning projects such as </a:t>
            </a:r>
          </a:p>
          <a:p>
            <a:pPr lvl="1"/>
            <a:r>
              <a:rPr lang="en-US" sz="2000" dirty="0"/>
              <a:t>Changing data dependencies</a:t>
            </a:r>
          </a:p>
          <a:p>
            <a:pPr lvl="1"/>
            <a:r>
              <a:rPr lang="en-US" sz="2000" dirty="0"/>
              <a:t>Varying operations needs</a:t>
            </a:r>
          </a:p>
          <a:p>
            <a:pPr lvl="1"/>
            <a:r>
              <a:rPr lang="en-US" sz="2000" dirty="0"/>
              <a:t>Reproducibility</a:t>
            </a:r>
          </a:p>
          <a:p>
            <a:pPr lvl="1"/>
            <a:r>
              <a:rPr lang="en-US" sz="2000" dirty="0"/>
              <a:t>Making machine learning tools accessible to other accelerator operations departments.</a:t>
            </a:r>
          </a:p>
          <a:p>
            <a:pPr marL="457200" lvl="1" indent="0">
              <a:buNone/>
            </a:pPr>
            <a:endParaRPr lang="en-US" sz="2000" dirty="0"/>
          </a:p>
          <a:p>
            <a:pPr marL="1828800" lvl="4" indent="0">
              <a:buNone/>
            </a:pP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8262" y="294382"/>
            <a:ext cx="8686800" cy="427877"/>
          </a:xfrm>
        </p:spPr>
        <p:txBody>
          <a:bodyPr/>
          <a:lstStyle/>
          <a:p>
            <a:r>
              <a:rPr lang="en-US" sz="200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DBA8D4-0871-E528-36F6-B46C98C81D28}"/>
              </a:ext>
            </a:extLst>
          </p:cNvPr>
          <p:cNvSpPr/>
          <p:nvPr/>
        </p:nvSpPr>
        <p:spPr>
          <a:xfrm>
            <a:off x="106348" y="1933903"/>
            <a:ext cx="8686799" cy="3982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4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4B56BF-8406-6DD7-7BA9-5D6F8069B301}"/>
              </a:ext>
            </a:extLst>
          </p:cNvPr>
          <p:cNvSpPr/>
          <p:nvPr/>
        </p:nvSpPr>
        <p:spPr>
          <a:xfrm>
            <a:off x="106348" y="2249214"/>
            <a:ext cx="8686799" cy="3667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5361FF-F7A4-CBB6-CA86-6AB9EB83C7FC}"/>
              </a:ext>
            </a:extLst>
          </p:cNvPr>
          <p:cNvSpPr/>
          <p:nvPr/>
        </p:nvSpPr>
        <p:spPr>
          <a:xfrm>
            <a:off x="106348" y="2753710"/>
            <a:ext cx="8686799" cy="3162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821600-DDA8-D92D-3301-37A500B83FB4}"/>
              </a:ext>
            </a:extLst>
          </p:cNvPr>
          <p:cNvSpPr/>
          <p:nvPr/>
        </p:nvSpPr>
        <p:spPr>
          <a:xfrm>
            <a:off x="106348" y="3268716"/>
            <a:ext cx="8686799" cy="2647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2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64CCA-FC02-607B-FCA6-2B53366B17B4}"/>
              </a:ext>
            </a:extLst>
          </p:cNvPr>
          <p:cNvSpPr/>
          <p:nvPr/>
        </p:nvSpPr>
        <p:spPr>
          <a:xfrm>
            <a:off x="106348" y="4256690"/>
            <a:ext cx="8686799" cy="1659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62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2B600-83A0-EE82-589D-14FB14A7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90" y="768350"/>
            <a:ext cx="729093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2CE1D2-E064-6575-E342-077F5476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How to implement MLFlow in ML code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138A-72E8-7366-1884-72E7F67F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AA5-7CAF-FDBC-8367-D8565773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10262-33EF-D10D-10F0-CF38650AE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08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BA41A-72F7-04AD-540B-118DF76E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460C2-A17A-C3BB-DDF0-086A8FA7C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34DE1-F72F-E16A-FD76-4C520F4A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A26C4E9-BC3D-54C1-E844-9C6BA7A3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FF397D-33CE-B167-F11D-F69954CB581E}"/>
              </a:ext>
            </a:extLst>
          </p:cNvPr>
          <p:cNvSpPr/>
          <p:nvPr/>
        </p:nvSpPr>
        <p:spPr>
          <a:xfrm>
            <a:off x="1940312" y="1230352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C49CA-391A-F26A-7DA2-5537F94B8CAC}"/>
              </a:ext>
            </a:extLst>
          </p:cNvPr>
          <p:cNvSpPr/>
          <p:nvPr/>
        </p:nvSpPr>
        <p:spPr>
          <a:xfrm>
            <a:off x="2085277" y="2933999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9B918-2390-2370-7818-39CA5EAB765C}"/>
              </a:ext>
            </a:extLst>
          </p:cNvPr>
          <p:cNvSpPr/>
          <p:nvPr/>
        </p:nvSpPr>
        <p:spPr>
          <a:xfrm>
            <a:off x="1851101" y="3262960"/>
            <a:ext cx="345689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DC0A4-25B0-54A0-3725-332054249B01}"/>
              </a:ext>
            </a:extLst>
          </p:cNvPr>
          <p:cNvSpPr/>
          <p:nvPr/>
        </p:nvSpPr>
        <p:spPr>
          <a:xfrm>
            <a:off x="1940312" y="3189247"/>
            <a:ext cx="256478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9579BA7-D678-D580-67C8-B040081F1F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1D46FB-EF1C-F9C2-3A8B-405152A01054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4D07B-F377-0057-F2A4-52EFD44A1812}"/>
              </a:ext>
            </a:extLst>
          </p:cNvPr>
          <p:cNvGrpSpPr/>
          <p:nvPr/>
        </p:nvGrpSpPr>
        <p:grpSpPr>
          <a:xfrm>
            <a:off x="234640" y="846278"/>
            <a:ext cx="6642849" cy="4614722"/>
            <a:chOff x="231184" y="1663282"/>
            <a:chExt cx="6742537" cy="1037313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CB8A10F-3389-C162-D0DB-3A27343B34BC}"/>
                </a:ext>
              </a:extLst>
            </p:cNvPr>
            <p:cNvSpPr/>
            <p:nvPr/>
          </p:nvSpPr>
          <p:spPr>
            <a:xfrm>
              <a:off x="231184" y="1663282"/>
              <a:ext cx="2406077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0 w 2593282"/>
                <a:gd name="connsiteY5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38" tIns="18669" rIns="268663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DATA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MANAGEMENT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1. Request a data filter from data stream.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2. Decide on a definition of a dataset train/validation/test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3.</a:t>
              </a:r>
              <a:r>
                <a:rPr lang="en-US" sz="1600" kern="1200" dirty="0"/>
                <a:t> Version control(VC) </a:t>
              </a:r>
              <a:r>
                <a:rPr lang="en-US" sz="1600" dirty="0"/>
                <a:t>data.</a:t>
              </a:r>
              <a:endParaRPr lang="en-US" sz="1600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4</a:t>
              </a:r>
              <a:r>
                <a:rPr lang="en-US" sz="1600" kern="1200" dirty="0"/>
                <a:t>. Label data, VC again.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060D216-B2C2-A5E8-27A8-983B40008F3C}"/>
                </a:ext>
              </a:extLst>
            </p:cNvPr>
            <p:cNvSpPr/>
            <p:nvPr/>
          </p:nvSpPr>
          <p:spPr>
            <a:xfrm>
              <a:off x="2093970" y="1663282"/>
              <a:ext cx="2805123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838933"/>
                <a:satOff val="-33333"/>
                <a:lumOff val="-4314"/>
                <a:alphaOff val="0"/>
              </a:schemeClr>
            </a:fillRef>
            <a:effectRef idx="0">
              <a:schemeClr val="accent5">
                <a:hueOff val="-3838933"/>
                <a:satOff val="-33333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800" b="1" u="sng" kern="1200" dirty="0"/>
                <a:t>MODEL DEVELOPMENT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endParaRPr lang="en-US" sz="1800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5</a:t>
              </a:r>
              <a:r>
                <a:rPr lang="en-US" sz="1600" kern="1200" dirty="0"/>
                <a:t>. Choose metrics to optimize.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6</a:t>
              </a:r>
              <a:r>
                <a:rPr lang="en-US" sz="1600" kern="1200" dirty="0"/>
                <a:t>. Prep data and VC code and derivative datasets.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7.</a:t>
              </a:r>
              <a:r>
                <a:rPr lang="en-US" sz="1600" kern="1200" dirty="0"/>
                <a:t> Model Trials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Model choice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Train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Tune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Test Result(VC)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8.</a:t>
              </a:r>
              <a:r>
                <a:rPr lang="en-US" sz="1600" kern="1200" dirty="0"/>
                <a:t> Save all model assets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6304A2-92EE-D5B2-6DF1-356CD9A985D6}"/>
                </a:ext>
              </a:extLst>
            </p:cNvPr>
            <p:cNvSpPr/>
            <p:nvPr/>
          </p:nvSpPr>
          <p:spPr>
            <a:xfrm>
              <a:off x="4193232" y="1663282"/>
              <a:ext cx="2780489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677866"/>
                <a:satOff val="-66667"/>
                <a:lumOff val="-8627"/>
                <a:alphaOff val="0"/>
              </a:schemeClr>
            </a:fillRef>
            <a:effectRef idx="0">
              <a:schemeClr val="accent5">
                <a:hueOff val="-7677866"/>
                <a:satOff val="-66667"/>
                <a:lumOff val="-86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MODEL DEPLOYMENT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9</a:t>
              </a:r>
              <a:r>
                <a:rPr lang="en-US" sz="1600" kern="1200" dirty="0"/>
                <a:t>. Prepare transforms for live data to model.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10</a:t>
              </a:r>
              <a:r>
                <a:rPr lang="en-US" sz="1600" kern="1200" dirty="0"/>
                <a:t>. Choose thresholds for monitoring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Live input data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Prediction/ </a:t>
              </a:r>
              <a:r>
                <a:rPr lang="en-US" sz="1600" dirty="0"/>
                <a:t>P</a:t>
              </a:r>
              <a:r>
                <a:rPr lang="en-US" sz="1600" kern="1200" dirty="0"/>
                <a:t>erformance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11. Enter model registry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12. Test deployment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76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93643-CE40-6361-5594-29D4D7B1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A6E6D-2BF2-ED30-49D5-3AEA00D9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3031"/>
            <a:ext cx="8672513" cy="519457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</a:t>
            </a:r>
            <a: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e use </a:t>
            </a:r>
            <a:r>
              <a:rPr lang="en-US" sz="18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 Registry </a:t>
            </a:r>
            <a:r>
              <a:rPr lang="en-US" sz="18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for t</a:t>
            </a:r>
            <a:r>
              <a:rPr lang="en-US" sz="1800" i="0" u="none" strike="noStrike" dirty="0">
                <a:solidFill>
                  <a:srgbClr val="4B4B4B"/>
                </a:solidFill>
                <a:effectLst/>
                <a:latin typeface="Helvetica" pitchFamily="2" charset="0"/>
              </a:rPr>
              <a:t>he storage, annotation, discovery, and management of models in a central repository.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sz="1800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A0B78-59E4-1440-1B2D-83C0E97DF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7A456-1524-AC20-743C-9F2CFC38D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D8C07EA-8D94-BB90-CC26-AA77F2DD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009095"/>
            <a:ext cx="7772400" cy="393318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8CD5C7A7-470A-0E04-47C9-A74C60AA08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9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9E028CD2-7481-1659-A5F8-A435192B6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3" t="5337" r="2815" b="66709"/>
          <a:stretch/>
        </p:blipFill>
        <p:spPr>
          <a:xfrm>
            <a:off x="5328734" y="0"/>
            <a:ext cx="3802566" cy="56567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CCA5864-24AF-C6BF-701A-51CF2D0E2A1C}"/>
              </a:ext>
            </a:extLst>
          </p:cNvPr>
          <p:cNvSpPr/>
          <p:nvPr/>
        </p:nvSpPr>
        <p:spPr>
          <a:xfrm>
            <a:off x="7256459" y="12700"/>
            <a:ext cx="944044" cy="564013"/>
          </a:xfrm>
          <a:prstGeom prst="ellipse">
            <a:avLst/>
          </a:prstGeom>
          <a:noFill/>
          <a:ln w="38100">
            <a:solidFill>
              <a:srgbClr val="FFD2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236C9-323C-18C0-0244-E995BACF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MLFlow Model Registry</a:t>
            </a:r>
          </a:p>
        </p:txBody>
      </p:sp>
    </p:spTree>
    <p:extLst>
      <p:ext uri="{BB962C8B-B14F-4D97-AF65-F5344CB8AC3E}">
        <p14:creationId xmlns:p14="http://schemas.microsoft.com/office/powerpoint/2010/main" val="2575495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E4D84-092C-68A1-8702-37C6A391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CF47D-A025-3266-1BFC-3F8A260CF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4744-2D08-EFE4-22A0-4CF62161C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C05DFC8-5ED3-C080-8D0D-8845512B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A1CA4E-0D1B-30F0-6F35-CDB896D21765}"/>
              </a:ext>
            </a:extLst>
          </p:cNvPr>
          <p:cNvSpPr/>
          <p:nvPr/>
        </p:nvSpPr>
        <p:spPr>
          <a:xfrm>
            <a:off x="1940312" y="1230352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3E998C-A31C-67F3-7FE7-9D4F59B208D9}"/>
              </a:ext>
            </a:extLst>
          </p:cNvPr>
          <p:cNvSpPr/>
          <p:nvPr/>
        </p:nvSpPr>
        <p:spPr>
          <a:xfrm>
            <a:off x="2085277" y="2933999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CE1066-6BC4-B8DD-CB2D-29A5A47178CC}"/>
              </a:ext>
            </a:extLst>
          </p:cNvPr>
          <p:cNvSpPr/>
          <p:nvPr/>
        </p:nvSpPr>
        <p:spPr>
          <a:xfrm>
            <a:off x="1851101" y="3262960"/>
            <a:ext cx="345689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6DB8C-0063-DE4E-3461-C16BC41E9C0D}"/>
              </a:ext>
            </a:extLst>
          </p:cNvPr>
          <p:cNvSpPr/>
          <p:nvPr/>
        </p:nvSpPr>
        <p:spPr>
          <a:xfrm>
            <a:off x="1940312" y="3189247"/>
            <a:ext cx="256478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FC4D54D-BBF9-32A3-0B02-3AACBBEF6C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9363FCE-46B7-B9C2-28F2-9D19956EB285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34167F6-1F9A-42E5-3367-8F1D8D870563}"/>
              </a:ext>
            </a:extLst>
          </p:cNvPr>
          <p:cNvGrpSpPr/>
          <p:nvPr/>
        </p:nvGrpSpPr>
        <p:grpSpPr>
          <a:xfrm>
            <a:off x="234640" y="846278"/>
            <a:ext cx="8686799" cy="4614722"/>
            <a:chOff x="231184" y="1663282"/>
            <a:chExt cx="8817160" cy="10373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56502CE-7BAD-44A4-DCD7-07AE6FA34131}"/>
                </a:ext>
              </a:extLst>
            </p:cNvPr>
            <p:cNvSpPr/>
            <p:nvPr/>
          </p:nvSpPr>
          <p:spPr>
            <a:xfrm>
              <a:off x="231184" y="1663282"/>
              <a:ext cx="2406077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0 w 2593282"/>
                <a:gd name="connsiteY5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38" tIns="18669" rIns="268663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DATA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MANAGEMENT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1. Request a data filter from data stream.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2. Decide on a definition of a dataset train/validation/test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3.</a:t>
              </a:r>
              <a:r>
                <a:rPr lang="en-US" sz="1600" kern="1200" dirty="0"/>
                <a:t> Version control(VC) </a:t>
              </a:r>
              <a:r>
                <a:rPr lang="en-US" sz="1600" dirty="0"/>
                <a:t>data.</a:t>
              </a:r>
              <a:endParaRPr lang="en-US" sz="1600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4</a:t>
              </a:r>
              <a:r>
                <a:rPr lang="en-US" sz="1600" kern="1200" dirty="0"/>
                <a:t>. Label data, VC again.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E192C15-A056-276A-18A3-3650ADCBAA94}"/>
                </a:ext>
              </a:extLst>
            </p:cNvPr>
            <p:cNvSpPr/>
            <p:nvPr/>
          </p:nvSpPr>
          <p:spPr>
            <a:xfrm>
              <a:off x="2093970" y="1663282"/>
              <a:ext cx="2805123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838933"/>
                <a:satOff val="-33333"/>
                <a:lumOff val="-4314"/>
                <a:alphaOff val="0"/>
              </a:schemeClr>
            </a:fillRef>
            <a:effectRef idx="0">
              <a:schemeClr val="accent5">
                <a:hueOff val="-3838933"/>
                <a:satOff val="-33333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800" b="1" u="sng" kern="1200" dirty="0"/>
                <a:t>MODEL DEVELOPMENT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endParaRPr lang="en-US" sz="1800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5</a:t>
              </a:r>
              <a:r>
                <a:rPr lang="en-US" sz="1600" kern="1200" dirty="0"/>
                <a:t>. Choose metrics to optimize.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6</a:t>
              </a:r>
              <a:r>
                <a:rPr lang="en-US" sz="1600" kern="1200" dirty="0"/>
                <a:t>. Prep data and VC code and derivative datasets.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7.</a:t>
              </a:r>
              <a:r>
                <a:rPr lang="en-US" sz="1600" kern="1200" dirty="0"/>
                <a:t> Model Trials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Model choice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Train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Tune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Test Result(VC)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8.</a:t>
              </a:r>
              <a:r>
                <a:rPr lang="en-US" sz="1600" kern="1200" dirty="0"/>
                <a:t> Save all model assets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7BEFB0F-8F22-7B3A-505B-9AA9B191F7CF}"/>
                </a:ext>
              </a:extLst>
            </p:cNvPr>
            <p:cNvSpPr/>
            <p:nvPr/>
          </p:nvSpPr>
          <p:spPr>
            <a:xfrm>
              <a:off x="4193232" y="1663282"/>
              <a:ext cx="2780489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677866"/>
                <a:satOff val="-66667"/>
                <a:lumOff val="-8627"/>
                <a:alphaOff val="0"/>
              </a:schemeClr>
            </a:fillRef>
            <a:effectRef idx="0">
              <a:schemeClr val="accent5">
                <a:hueOff val="-7677866"/>
                <a:satOff val="-66667"/>
                <a:lumOff val="-86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MODEL DEPLOYMENT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9</a:t>
              </a:r>
              <a:r>
                <a:rPr lang="en-US" sz="1600" kern="1200" dirty="0"/>
                <a:t>. Prepare transforms for live data to model.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10</a:t>
              </a:r>
              <a:r>
                <a:rPr lang="en-US" sz="1600" kern="1200" dirty="0"/>
                <a:t>. Choose thresholds for monitoring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Live input data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Prediction/ </a:t>
              </a:r>
              <a:r>
                <a:rPr lang="en-US" sz="1600" dirty="0"/>
                <a:t>P</a:t>
              </a:r>
              <a:r>
                <a:rPr lang="en-US" sz="1600" kern="1200" dirty="0"/>
                <a:t>erformance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11. Enter model registry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12. Test deployment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8036005-B23A-167E-5D37-C9815872BDA5}"/>
                </a:ext>
              </a:extLst>
            </p:cNvPr>
            <p:cNvSpPr/>
            <p:nvPr/>
          </p:nvSpPr>
          <p:spPr>
            <a:xfrm>
              <a:off x="6455062" y="1663282"/>
              <a:ext cx="2593282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516798"/>
                <a:satOff val="-100000"/>
                <a:lumOff val="-12941"/>
                <a:alphaOff val="0"/>
              </a:schemeClr>
            </a:fillRef>
            <a:effectRef idx="0">
              <a:schemeClr val="accent5">
                <a:hueOff val="-11516798"/>
                <a:satOff val="-100000"/>
                <a:lumOff val="-1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SYSTEM OPERATIONS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13. Respond to alarms: 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Adjust thresholds, 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adjust model weights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Replace and retire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919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9A1BB80-3371-6E56-1863-DBB9BF120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0378" b="80541"/>
          <a:stretch/>
        </p:blipFill>
        <p:spPr>
          <a:xfrm>
            <a:off x="5071989" y="1227279"/>
            <a:ext cx="3336999" cy="984482"/>
          </a:xfrm>
          <a:ln>
            <a:solidFill>
              <a:schemeClr val="accent6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EACBD9-8BEA-2A33-64BE-CBEB1BD5E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1378047"/>
            <a:ext cx="8686800" cy="833714"/>
          </a:xfrm>
        </p:spPr>
        <p:txBody>
          <a:bodyPr/>
          <a:lstStyle/>
          <a:p>
            <a:b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</a:br>
            <a:b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</a:br>
            <a: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For serving models – </a:t>
            </a:r>
            <a:b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</a:br>
            <a:r>
              <a:rPr lang="en-US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we use </a:t>
            </a:r>
            <a:r>
              <a:rPr lang="en-US" sz="18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MLflow</a:t>
            </a:r>
            <a:r>
              <a:rPr lang="en-US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  <a:t> Models</a:t>
            </a:r>
            <a:br>
              <a:rPr lang="en-US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Helvetica" pitchFamily="2" charset="0"/>
              </a:rPr>
            </a:b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580AD-7530-A15E-6453-9B4D03413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704C-4AF7-86FC-CE78-85601057C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E98522-6E2E-4A30-D777-A6DBE49F7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628231"/>
            <a:ext cx="7772400" cy="191562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6637C55E-5339-2852-77ED-1CA762AB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4882162"/>
            <a:ext cx="7772400" cy="112699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9F04CFF4-1CBA-B82C-8058-B529EF06A3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2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4D582C9E-A7CE-9E00-3BDF-2A6AFD1E7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3" t="5337" r="2815" b="66709"/>
          <a:stretch/>
        </p:blipFill>
        <p:spPr>
          <a:xfrm>
            <a:off x="5341434" y="0"/>
            <a:ext cx="3802566" cy="56567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79E572-660A-8658-C314-EF3EEE09403F}"/>
              </a:ext>
            </a:extLst>
          </p:cNvPr>
          <p:cNvSpPr/>
          <p:nvPr/>
        </p:nvSpPr>
        <p:spPr>
          <a:xfrm>
            <a:off x="8199956" y="0"/>
            <a:ext cx="944044" cy="564013"/>
          </a:xfrm>
          <a:prstGeom prst="ellipse">
            <a:avLst/>
          </a:prstGeom>
          <a:noFill/>
          <a:ln w="38100">
            <a:solidFill>
              <a:srgbClr val="FFD2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0642043-CA14-6ADF-EFBC-4C6BBECD1325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/>
              <a:t>MLFlow Models</a:t>
            </a:r>
          </a:p>
        </p:txBody>
      </p:sp>
    </p:spTree>
    <p:extLst>
      <p:ext uri="{BB962C8B-B14F-4D97-AF65-F5344CB8AC3E}">
        <p14:creationId xmlns:p14="http://schemas.microsoft.com/office/powerpoint/2010/main" val="209996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8262" y="294382"/>
            <a:ext cx="8686800" cy="427877"/>
          </a:xfrm>
        </p:spPr>
        <p:txBody>
          <a:bodyPr/>
          <a:lstStyle/>
          <a:p>
            <a:r>
              <a:rPr lang="en-US" sz="2000" dirty="0"/>
              <a:t>Key Concepts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7D232621-A09C-C240-2E22-74EF691E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3" y="1097280"/>
            <a:ext cx="2323338" cy="44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2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98E65-6CC4-2D82-FA88-FB907B42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622696-8511-B344-284B-1FCB3CB2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6799"/>
            <a:ext cx="8672513" cy="5059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We use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MLflow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Projects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for reproducing models in a platform-agnostic format.</a:t>
            </a:r>
            <a:endParaRPr lang="en-US" sz="1800" b="1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Helvetica" pitchFamily="2" charset="0"/>
            </a:endParaRPr>
          </a:p>
          <a:p>
            <a:pPr algn="ctr"/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E70B-5CBA-6688-A6C9-5DBFE72B7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BE26D-8B62-1D5D-992D-452F8319A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AF623C2-E04D-41D5-375C-C412A62B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1" y="1975621"/>
            <a:ext cx="7990301" cy="406441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4D7F1CE-2FBC-DA5C-5ED6-8B98E1222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pic>
        <p:nvPicPr>
          <p:cNvPr id="12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856F8FEB-02ED-7C35-0EA4-94BA6CDC3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3" t="5337" r="2815" b="66709"/>
          <a:stretch/>
        </p:blipFill>
        <p:spPr>
          <a:xfrm>
            <a:off x="5341434" y="26199"/>
            <a:ext cx="3802566" cy="56567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5BA62D7-2BA5-9BDB-6E1C-2C59818C5959}"/>
              </a:ext>
            </a:extLst>
          </p:cNvPr>
          <p:cNvSpPr/>
          <p:nvPr/>
        </p:nvSpPr>
        <p:spPr>
          <a:xfrm>
            <a:off x="6298333" y="43788"/>
            <a:ext cx="944044" cy="564013"/>
          </a:xfrm>
          <a:prstGeom prst="ellipse">
            <a:avLst/>
          </a:prstGeom>
          <a:noFill/>
          <a:ln w="38100">
            <a:solidFill>
              <a:srgbClr val="FFD2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7A83DA-14CC-3E48-58E7-ADCB89E7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MLFlow Projects</a:t>
            </a:r>
          </a:p>
        </p:txBody>
      </p:sp>
    </p:spTree>
    <p:extLst>
      <p:ext uri="{BB962C8B-B14F-4D97-AF65-F5344CB8AC3E}">
        <p14:creationId xmlns:p14="http://schemas.microsoft.com/office/powerpoint/2010/main" val="451098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12920-5334-014E-63FC-983909CAD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3A4CF-E0D3-0CC6-49E0-36079D16F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D406-D1DF-B280-B05B-C90907C0A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F378CC5-2B75-44BF-3DCC-9019D17D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B4CCFF-7DF7-EE13-92D2-C8B58AC7D203}"/>
              </a:ext>
            </a:extLst>
          </p:cNvPr>
          <p:cNvSpPr/>
          <p:nvPr/>
        </p:nvSpPr>
        <p:spPr>
          <a:xfrm>
            <a:off x="1940312" y="1230352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E33259-33C0-DB12-6A72-545485511BB8}"/>
              </a:ext>
            </a:extLst>
          </p:cNvPr>
          <p:cNvSpPr/>
          <p:nvPr/>
        </p:nvSpPr>
        <p:spPr>
          <a:xfrm>
            <a:off x="2085277" y="2933999"/>
            <a:ext cx="646771" cy="6579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D91CF-03E0-966B-8978-E7B0D86FD0BD}"/>
              </a:ext>
            </a:extLst>
          </p:cNvPr>
          <p:cNvSpPr/>
          <p:nvPr/>
        </p:nvSpPr>
        <p:spPr>
          <a:xfrm>
            <a:off x="1851101" y="3262960"/>
            <a:ext cx="345689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D4EC48-21B5-1A7B-1769-6659CA994895}"/>
              </a:ext>
            </a:extLst>
          </p:cNvPr>
          <p:cNvSpPr/>
          <p:nvPr/>
        </p:nvSpPr>
        <p:spPr>
          <a:xfrm>
            <a:off x="1940312" y="3189247"/>
            <a:ext cx="256478" cy="328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6D6B9538-CC50-A905-B0A0-EEEE4839AC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6B803D2-BC5F-5089-95FC-C68A1664A0F1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130B452-C373-82B7-3995-2EF7CAD1BF00}"/>
              </a:ext>
            </a:extLst>
          </p:cNvPr>
          <p:cNvGrpSpPr/>
          <p:nvPr/>
        </p:nvGrpSpPr>
        <p:grpSpPr>
          <a:xfrm>
            <a:off x="234640" y="846278"/>
            <a:ext cx="8686800" cy="4614722"/>
            <a:chOff x="231184" y="1663282"/>
            <a:chExt cx="8817161" cy="10373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ECE7EFE-F346-8A82-8473-654739748809}"/>
                </a:ext>
              </a:extLst>
            </p:cNvPr>
            <p:cNvSpPr/>
            <p:nvPr/>
          </p:nvSpPr>
          <p:spPr>
            <a:xfrm>
              <a:off x="231184" y="1663282"/>
              <a:ext cx="2406077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0 w 2593282"/>
                <a:gd name="connsiteY5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38" tIns="18669" rIns="268663" bIns="18669" numCol="1" spcCol="1270" anchor="t" anchorCtr="0">
              <a:noAutofit/>
            </a:bodyPr>
            <a:lstStyle/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dirty="0"/>
                <a:t>✅ </a:t>
              </a:r>
              <a:r>
                <a:rPr lang="en-US" sz="1800" b="1" u="sng" kern="1200" dirty="0"/>
                <a:t>DATA 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MANAGEMENT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b="1" u="sng" kern="1200" dirty="0"/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/>
                <a:t>✅</a:t>
              </a:r>
              <a:r>
                <a:rPr lang="en-US" sz="1600" b="1" dirty="0"/>
                <a:t> </a:t>
              </a:r>
              <a:r>
                <a:rPr lang="en-US" sz="1600" kern="1200" dirty="0"/>
                <a:t>Request a data filter from data stream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u="sng" kern="1200" dirty="0"/>
                <a:t>ACSYS-PY</a:t>
              </a:r>
              <a:endParaRPr lang="en-US" sz="1600" b="1" u="sng" dirty="0"/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/>
                <a:t>✅ </a:t>
              </a:r>
              <a:r>
                <a:rPr lang="en-US" sz="1600" kern="1200" dirty="0"/>
                <a:t>Decide on a definition of a dataset train/validation/test 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u="sng" dirty="0"/>
                <a:t>70:10:20</a:t>
              </a:r>
              <a:endParaRPr lang="en-US" sz="1600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 </a:t>
              </a:r>
              <a:r>
                <a:rPr lang="en-US" sz="1600" kern="1200" dirty="0"/>
                <a:t>Version control(VC) </a:t>
              </a:r>
              <a:r>
                <a:rPr lang="en-US" sz="1600" dirty="0"/>
                <a:t>data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</a:t>
              </a:r>
              <a:r>
                <a:rPr lang="en-US" sz="1600" kern="1200" dirty="0"/>
                <a:t>Label data, VC again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dirty="0"/>
                <a:t>DATAHUB</a:t>
              </a:r>
              <a:endParaRPr lang="en-US" sz="1600" b="1" u="sng" kern="12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9FCC83-3BA2-850B-38E3-9C92BD718414}"/>
                </a:ext>
              </a:extLst>
            </p:cNvPr>
            <p:cNvSpPr/>
            <p:nvPr/>
          </p:nvSpPr>
          <p:spPr>
            <a:xfrm>
              <a:off x="2093970" y="1663282"/>
              <a:ext cx="2805123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838933"/>
                <a:satOff val="-33333"/>
                <a:lumOff val="-4314"/>
                <a:alphaOff val="0"/>
              </a:schemeClr>
            </a:fillRef>
            <a:effectRef idx="0">
              <a:schemeClr val="accent5">
                <a:hueOff val="-3838933"/>
                <a:satOff val="-33333"/>
                <a:lumOff val="-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800" b="1" u="sng" kern="1200" dirty="0"/>
                <a:t>MODEL DEVELOPMENT</a:t>
              </a:r>
            </a:p>
            <a:p>
              <a:pPr defTabSz="311150">
                <a:lnSpc>
                  <a:spcPct val="90000"/>
                </a:lnSpc>
                <a:spcAft>
                  <a:spcPct val="35000"/>
                </a:spcAft>
              </a:pPr>
              <a:endParaRPr lang="en-US" sz="1800" b="1" u="sng" kern="1200" dirty="0"/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</a:t>
              </a:r>
              <a:r>
                <a:rPr lang="en-US" sz="1600" kern="1200" dirty="0"/>
                <a:t> Choose metrics to optimize.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</a:t>
              </a:r>
              <a:r>
                <a:rPr lang="en-US" sz="1600" kern="1200" dirty="0"/>
                <a:t> Prep data and VC code and derivative datasets.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</a:t>
              </a:r>
              <a:r>
                <a:rPr lang="en-US" sz="1600" kern="1200" dirty="0"/>
                <a:t>Model Trials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Model choice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Train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Tune </a:t>
              </a:r>
            </a:p>
            <a:p>
              <a:pPr marL="285750" indent="-285750" defTabSz="31115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Test Result(VC)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</a:t>
              </a:r>
              <a:r>
                <a:rPr lang="en-US" sz="1600" kern="1200" dirty="0"/>
                <a:t>Save all model assets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dirty="0"/>
                <a:t>MLFLOW</a:t>
              </a:r>
              <a:endParaRPr lang="en-US" sz="1600" b="1" u="sng" kern="120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A9FE641-D391-89DD-EC35-9866A8610D3A}"/>
                </a:ext>
              </a:extLst>
            </p:cNvPr>
            <p:cNvSpPr/>
            <p:nvPr/>
          </p:nvSpPr>
          <p:spPr>
            <a:xfrm>
              <a:off x="4193232" y="1663282"/>
              <a:ext cx="2780489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677866"/>
                <a:satOff val="-66667"/>
                <a:lumOff val="-8627"/>
                <a:alphaOff val="0"/>
              </a:schemeClr>
            </a:fillRef>
            <a:effectRef idx="0">
              <a:schemeClr val="accent5">
                <a:hueOff val="-7677866"/>
                <a:satOff val="-66667"/>
                <a:lumOff val="-86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MODEL DEPLOYMENT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9</a:t>
              </a:r>
              <a:r>
                <a:rPr lang="en-US" sz="1600" kern="1200" dirty="0"/>
                <a:t>. Prepare transforms for live data to model.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10</a:t>
              </a:r>
              <a:r>
                <a:rPr lang="en-US" sz="1600" kern="1200" dirty="0"/>
                <a:t>. Choose thresholds for monitoring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Live input data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Prediction/ </a:t>
              </a:r>
              <a:r>
                <a:rPr lang="en-US" sz="1600" dirty="0"/>
                <a:t>P</a:t>
              </a:r>
              <a:r>
                <a:rPr lang="en-US" sz="1600" kern="1200" dirty="0"/>
                <a:t>erformance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</a:t>
              </a:r>
              <a:r>
                <a:rPr lang="en-US" sz="1600" kern="1200" dirty="0"/>
                <a:t>Enter model registry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✅ </a:t>
              </a:r>
              <a:r>
                <a:rPr lang="en-US" sz="1600" kern="1200" dirty="0"/>
                <a:t>Test deployment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kern="1200" dirty="0"/>
                <a:t>MLFLOW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D8A27AE-E3D1-3F48-66BF-417F364E136F}"/>
                </a:ext>
              </a:extLst>
            </p:cNvPr>
            <p:cNvSpPr/>
            <p:nvPr/>
          </p:nvSpPr>
          <p:spPr>
            <a:xfrm>
              <a:off x="6455063" y="1663282"/>
              <a:ext cx="2593282" cy="1037313"/>
            </a:xfrm>
            <a:custGeom>
              <a:avLst/>
              <a:gdLst>
                <a:gd name="connsiteX0" fmla="*/ 0 w 2593282"/>
                <a:gd name="connsiteY0" fmla="*/ 0 h 1037313"/>
                <a:gd name="connsiteX1" fmla="*/ 2074626 w 2593282"/>
                <a:gd name="connsiteY1" fmla="*/ 0 h 1037313"/>
                <a:gd name="connsiteX2" fmla="*/ 2593282 w 2593282"/>
                <a:gd name="connsiteY2" fmla="*/ 518657 h 1037313"/>
                <a:gd name="connsiteX3" fmla="*/ 2074626 w 2593282"/>
                <a:gd name="connsiteY3" fmla="*/ 1037313 h 1037313"/>
                <a:gd name="connsiteX4" fmla="*/ 0 w 2593282"/>
                <a:gd name="connsiteY4" fmla="*/ 1037313 h 1037313"/>
                <a:gd name="connsiteX5" fmla="*/ 518657 w 2593282"/>
                <a:gd name="connsiteY5" fmla="*/ 518657 h 1037313"/>
                <a:gd name="connsiteX6" fmla="*/ 0 w 2593282"/>
                <a:gd name="connsiteY6" fmla="*/ 0 h 103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282" h="1037313">
                  <a:moveTo>
                    <a:pt x="0" y="0"/>
                  </a:moveTo>
                  <a:lnTo>
                    <a:pt x="2074626" y="0"/>
                  </a:lnTo>
                  <a:lnTo>
                    <a:pt x="2593282" y="518657"/>
                  </a:lnTo>
                  <a:lnTo>
                    <a:pt x="2074626" y="1037313"/>
                  </a:lnTo>
                  <a:lnTo>
                    <a:pt x="0" y="1037313"/>
                  </a:lnTo>
                  <a:lnTo>
                    <a:pt x="518657" y="51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516798"/>
                <a:satOff val="-100000"/>
                <a:lumOff val="-12941"/>
                <a:alphaOff val="0"/>
              </a:schemeClr>
            </a:fillRef>
            <a:effectRef idx="0">
              <a:schemeClr val="accent5">
                <a:hueOff val="-11516798"/>
                <a:satOff val="-100000"/>
                <a:lumOff val="-1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6661" tIns="18669" rIns="527991" bIns="18669" numCol="1" spcCol="1270" anchor="t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/>
                <a:t>SYSTEM OPERATIONS</a:t>
              </a:r>
            </a:p>
            <a:p>
              <a:pPr marL="0" lvl="0" indent="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13. Respond to alarms: 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Adjust thresholds, 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adjust model weights, </a:t>
              </a:r>
            </a:p>
            <a:p>
              <a:pPr marL="285750" lvl="0" indent="-285750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Replace and retire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1718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C3BAC-6888-3537-7AFC-AC3C936E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EA69F3-D522-6582-A519-D4A237BC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8DCF4-6AD5-9732-43BE-DB1AB444A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1BE9-B324-3858-4315-6DE18B0E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357ABB-B521-0148-2069-CF3EE603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0" y="4272621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C84FB8-3169-EF2C-4E60-45D4064F63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3CF17-6082-8387-B451-F6884D7AD8C0}"/>
              </a:ext>
            </a:extLst>
          </p:cNvPr>
          <p:cNvSpPr/>
          <p:nvPr/>
        </p:nvSpPr>
        <p:spPr>
          <a:xfrm>
            <a:off x="1126273" y="2486722"/>
            <a:ext cx="6980664" cy="3544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7F7B4D-E696-7C9B-5493-7B70B9120522}"/>
              </a:ext>
            </a:extLst>
          </p:cNvPr>
          <p:cNvSpPr/>
          <p:nvPr/>
        </p:nvSpPr>
        <p:spPr>
          <a:xfrm>
            <a:off x="2988526" y="2125116"/>
            <a:ext cx="2698596" cy="1319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B630BE-147A-EA50-A06D-A96F69F27C80}"/>
              </a:ext>
            </a:extLst>
          </p:cNvPr>
          <p:cNvSpPr/>
          <p:nvPr/>
        </p:nvSpPr>
        <p:spPr>
          <a:xfrm>
            <a:off x="4908420" y="2450490"/>
            <a:ext cx="2698596" cy="1319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CA0634-24B6-7B9E-A34F-ED2A790425ED}"/>
              </a:ext>
            </a:extLst>
          </p:cNvPr>
          <p:cNvSpPr/>
          <p:nvPr/>
        </p:nvSpPr>
        <p:spPr>
          <a:xfrm>
            <a:off x="2281366" y="2103770"/>
            <a:ext cx="748653" cy="21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486400-68DF-B4B8-B9EF-17AC7865A09A}"/>
              </a:ext>
            </a:extLst>
          </p:cNvPr>
          <p:cNvCxnSpPr/>
          <p:nvPr/>
        </p:nvCxnSpPr>
        <p:spPr>
          <a:xfrm flipH="1">
            <a:off x="1263129" y="2450490"/>
            <a:ext cx="4515879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1A52B4-09A8-5492-F9A8-2CD6BE69CBEA}"/>
              </a:ext>
            </a:extLst>
          </p:cNvPr>
          <p:cNvCxnSpPr/>
          <p:nvPr/>
        </p:nvCxnSpPr>
        <p:spPr>
          <a:xfrm flipV="1">
            <a:off x="1275321" y="2103770"/>
            <a:ext cx="0" cy="34672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DE5D4C78-5DAC-59EE-45DD-1CB12F0C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129" y="971550"/>
            <a:ext cx="6603454" cy="50593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279D9E-7B48-9B85-22D1-B94423F04109}"/>
              </a:ext>
            </a:extLst>
          </p:cNvPr>
          <p:cNvSpPr/>
          <p:nvPr/>
        </p:nvSpPr>
        <p:spPr>
          <a:xfrm>
            <a:off x="1412195" y="2537175"/>
            <a:ext cx="4135165" cy="27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63849-9EC7-251B-98E3-3341B42BC3F5}"/>
              </a:ext>
            </a:extLst>
          </p:cNvPr>
          <p:cNvSpPr/>
          <p:nvPr/>
        </p:nvSpPr>
        <p:spPr>
          <a:xfrm>
            <a:off x="5925312" y="2450489"/>
            <a:ext cx="2090337" cy="3194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130D98-69E8-B8B4-E17A-81B91F0FA903}"/>
              </a:ext>
            </a:extLst>
          </p:cNvPr>
          <p:cNvSpPr/>
          <p:nvPr/>
        </p:nvSpPr>
        <p:spPr>
          <a:xfrm>
            <a:off x="3074581" y="2078037"/>
            <a:ext cx="2090337" cy="835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3F5845-2406-6FB3-EAB8-51FD66AB6623}"/>
              </a:ext>
            </a:extLst>
          </p:cNvPr>
          <p:cNvSpPr/>
          <p:nvPr/>
        </p:nvSpPr>
        <p:spPr>
          <a:xfrm>
            <a:off x="1395902" y="2304972"/>
            <a:ext cx="628976" cy="559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28AD98-C6C9-B03F-DC99-6EB51F06F8F2}"/>
              </a:ext>
            </a:extLst>
          </p:cNvPr>
          <p:cNvSpPr/>
          <p:nvPr/>
        </p:nvSpPr>
        <p:spPr>
          <a:xfrm>
            <a:off x="1395902" y="3149203"/>
            <a:ext cx="628976" cy="559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626095-871E-C3D0-7527-4AAA4EC3C504}"/>
              </a:ext>
            </a:extLst>
          </p:cNvPr>
          <p:cNvSpPr/>
          <p:nvPr/>
        </p:nvSpPr>
        <p:spPr>
          <a:xfrm>
            <a:off x="2292098" y="2103805"/>
            <a:ext cx="836156" cy="215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4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7F405-86C0-1CF4-B086-A5F227ED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376EA8-24BE-7D50-9A97-6C4E452D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B035C-E782-EDF2-052A-55B5D9CA7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80B58-F5ED-3E0D-3165-380EB89F0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7A7CCB-D5CE-75CF-19DF-F7A580D85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129" y="971550"/>
            <a:ext cx="6603454" cy="5059363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7073073-8B2E-6C87-1E75-3D9DB1AA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0" y="4272621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615D72F-DBB4-B9E6-3745-F1D2B7CA3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AB056E-F71C-97AF-464E-6249ABD6CA3F}"/>
              </a:ext>
            </a:extLst>
          </p:cNvPr>
          <p:cNvSpPr/>
          <p:nvPr/>
        </p:nvSpPr>
        <p:spPr>
          <a:xfrm>
            <a:off x="3624146" y="2585379"/>
            <a:ext cx="1856960" cy="3012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56491-E0FD-E4EA-D205-36F8AAF01EC9}"/>
              </a:ext>
            </a:extLst>
          </p:cNvPr>
          <p:cNvSpPr/>
          <p:nvPr/>
        </p:nvSpPr>
        <p:spPr>
          <a:xfrm>
            <a:off x="1415923" y="3914077"/>
            <a:ext cx="2576214" cy="1851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F3C4F-8084-25DA-E228-051B54F76AFB}"/>
              </a:ext>
            </a:extLst>
          </p:cNvPr>
          <p:cNvSpPr/>
          <p:nvPr/>
        </p:nvSpPr>
        <p:spPr>
          <a:xfrm>
            <a:off x="5805786" y="2865863"/>
            <a:ext cx="2576214" cy="2899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855DC-289F-DA94-2C3F-598BE039D795}"/>
              </a:ext>
            </a:extLst>
          </p:cNvPr>
          <p:cNvSpPr/>
          <p:nvPr/>
        </p:nvSpPr>
        <p:spPr>
          <a:xfrm>
            <a:off x="1387811" y="2889548"/>
            <a:ext cx="118408" cy="1757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09964-CC99-D5B2-8C60-78C82D1412CF}"/>
              </a:ext>
            </a:extLst>
          </p:cNvPr>
          <p:cNvSpPr/>
          <p:nvPr/>
        </p:nvSpPr>
        <p:spPr>
          <a:xfrm>
            <a:off x="1442024" y="3604896"/>
            <a:ext cx="413259" cy="66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6694EC-59D7-FB47-163B-C9CB81A3C4C9}"/>
              </a:ext>
            </a:extLst>
          </p:cNvPr>
          <p:cNvSpPr/>
          <p:nvPr/>
        </p:nvSpPr>
        <p:spPr>
          <a:xfrm>
            <a:off x="1434497" y="2978928"/>
            <a:ext cx="118408" cy="15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215F39-225E-8383-7FF9-8A539F7D051A}"/>
              </a:ext>
            </a:extLst>
          </p:cNvPr>
          <p:cNvSpPr/>
          <p:nvPr/>
        </p:nvSpPr>
        <p:spPr>
          <a:xfrm>
            <a:off x="2988526" y="2125116"/>
            <a:ext cx="2576214" cy="818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A6151-8253-4E37-6FFC-12D7F776701D}"/>
              </a:ext>
            </a:extLst>
          </p:cNvPr>
          <p:cNvSpPr/>
          <p:nvPr/>
        </p:nvSpPr>
        <p:spPr>
          <a:xfrm>
            <a:off x="2281366" y="2103770"/>
            <a:ext cx="748653" cy="21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9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9E2B-E32C-87B4-CDDE-C1D3B1D09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AF985-CD37-C1B2-C116-AD6ABA86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F0B5B-F7FC-285B-C33B-6F2FCE2DE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D0CD3-0C89-E706-7428-CF895E504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2135BA-F0F6-D7FA-EA54-BB22844F5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129" y="971550"/>
            <a:ext cx="6603454" cy="5059363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3E9DD1A-4A08-7C42-96A4-31C07326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0" y="4272621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4041AA5-4CAE-AD44-AF7F-32A62D6E83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9D4BD6-FE40-1CD1-F1FB-AEBDA67DCB19}"/>
              </a:ext>
            </a:extLst>
          </p:cNvPr>
          <p:cNvSpPr/>
          <p:nvPr/>
        </p:nvSpPr>
        <p:spPr>
          <a:xfrm>
            <a:off x="5932448" y="3378819"/>
            <a:ext cx="2074127" cy="2241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575E43-1C13-27A8-9AD2-018A86CAF179}"/>
              </a:ext>
            </a:extLst>
          </p:cNvPr>
          <p:cNvSpPr/>
          <p:nvPr/>
        </p:nvSpPr>
        <p:spPr>
          <a:xfrm>
            <a:off x="3636791" y="2031226"/>
            <a:ext cx="1936324" cy="2241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DE53E-0617-B0A1-89C8-EA7AB627B90F}"/>
              </a:ext>
            </a:extLst>
          </p:cNvPr>
          <p:cNvSpPr/>
          <p:nvPr/>
        </p:nvSpPr>
        <p:spPr>
          <a:xfrm>
            <a:off x="2281366" y="2103770"/>
            <a:ext cx="748653" cy="21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3545F-8D01-5873-9807-6C91A989143B}"/>
              </a:ext>
            </a:extLst>
          </p:cNvPr>
          <p:cNvSpPr/>
          <p:nvPr/>
        </p:nvSpPr>
        <p:spPr>
          <a:xfrm>
            <a:off x="3013628" y="2077753"/>
            <a:ext cx="748653" cy="21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C39EDC-69C9-4FD7-2294-F56D9E81F48B}"/>
              </a:ext>
            </a:extLst>
          </p:cNvPr>
          <p:cNvSpPr/>
          <p:nvPr/>
        </p:nvSpPr>
        <p:spPr>
          <a:xfrm>
            <a:off x="3628324" y="4622801"/>
            <a:ext cx="88541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47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C823-1515-F237-3625-CEDF863CE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7B3AD2-96F3-032E-5231-6DA6C457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638D-500B-B11C-77F5-199078240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573BA-8983-47A4-699D-065A2224B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B405D3-0DEC-21A9-A560-DA5B8360E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129" y="971550"/>
            <a:ext cx="6603454" cy="5059363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1BC1C49-C3B8-05ED-3241-2DB09649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0" y="4272621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8423D00-B1F5-D3ED-48E5-DE060E5D3A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748AE3-3E51-F793-50DC-05B757EB7103}"/>
              </a:ext>
            </a:extLst>
          </p:cNvPr>
          <p:cNvSpPr/>
          <p:nvPr/>
        </p:nvSpPr>
        <p:spPr>
          <a:xfrm>
            <a:off x="5961269" y="4056938"/>
            <a:ext cx="1820301" cy="154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48861-6908-7A43-FEEB-EB0B959AC06C}"/>
              </a:ext>
            </a:extLst>
          </p:cNvPr>
          <p:cNvSpPr/>
          <p:nvPr/>
        </p:nvSpPr>
        <p:spPr>
          <a:xfrm>
            <a:off x="3639747" y="2493662"/>
            <a:ext cx="2002771" cy="154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1F87B1-3E76-80D7-A755-0280C1A7E84E}"/>
              </a:ext>
            </a:extLst>
          </p:cNvPr>
          <p:cNvSpPr/>
          <p:nvPr/>
        </p:nvSpPr>
        <p:spPr>
          <a:xfrm>
            <a:off x="3797933" y="2382551"/>
            <a:ext cx="294566" cy="159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7F1CC-EA59-6B8D-724F-A92A7438D193}"/>
              </a:ext>
            </a:extLst>
          </p:cNvPr>
          <p:cNvSpPr/>
          <p:nvPr/>
        </p:nvSpPr>
        <p:spPr>
          <a:xfrm>
            <a:off x="3628324" y="4622801"/>
            <a:ext cx="88541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0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8B90-E2F8-3A74-4201-952F09C0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16DB3E-FED7-67A5-E84A-3FE2CD30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5514-38A1-F5BE-8245-B5134AAF9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D560-BC4E-D3A7-79A4-C3979D0A3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66D9D45-0054-44B1-A3EB-8A08DF12B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129" y="971550"/>
            <a:ext cx="6603454" cy="5059363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7228CC6-41F9-3EBF-41D0-B7BFB5BE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0" y="4272621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E5B57C0-B3AD-E032-9558-47A142F072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48F5A-5206-AB60-675E-9E620E112F19}"/>
              </a:ext>
            </a:extLst>
          </p:cNvPr>
          <p:cNvSpPr/>
          <p:nvPr/>
        </p:nvSpPr>
        <p:spPr>
          <a:xfrm>
            <a:off x="5878100" y="4467637"/>
            <a:ext cx="2002771" cy="154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F1FD2-9700-FE2A-4822-FBF37735CC03}"/>
              </a:ext>
            </a:extLst>
          </p:cNvPr>
          <p:cNvSpPr/>
          <p:nvPr/>
        </p:nvSpPr>
        <p:spPr>
          <a:xfrm>
            <a:off x="3621895" y="3259757"/>
            <a:ext cx="1750770" cy="1046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23FE2D-8413-B3AE-3D83-8BBFF2B71000}"/>
              </a:ext>
            </a:extLst>
          </p:cNvPr>
          <p:cNvSpPr/>
          <p:nvPr/>
        </p:nvSpPr>
        <p:spPr>
          <a:xfrm>
            <a:off x="3628324" y="4622801"/>
            <a:ext cx="88541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66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57E79-4604-CA4C-1CDE-54144FCE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FCD7AA-D755-815C-1C77-31FF254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Initial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ECFE2-2252-2AEC-9528-AA1A1B9A5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5A90-1324-36F9-7707-1B4A23F77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BF13A0-013C-9E1B-9882-93BB9618B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129" y="971551"/>
            <a:ext cx="6529592" cy="5002772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A0EEBCA-3901-B1F9-9487-C20B7B35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28" y="4248237"/>
            <a:ext cx="900995" cy="7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B3D62A4-732C-169C-BCBA-F484ADFC4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22B08-0254-918B-476B-93085CDEEE84}"/>
              </a:ext>
            </a:extLst>
          </p:cNvPr>
          <p:cNvSpPr/>
          <p:nvPr/>
        </p:nvSpPr>
        <p:spPr>
          <a:xfrm>
            <a:off x="3619857" y="4622801"/>
            <a:ext cx="88541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03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BD0433-B3DB-F002-0CD3-5491E369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Current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5CBAC-6779-C386-56AF-93B07DD87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B36D9-5984-C76F-C64B-66CF14EE7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2187FFF-4090-1A07-0BC5-9E420C9D90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900669-E82A-9A65-D759-78D523084400}"/>
              </a:ext>
            </a:extLst>
          </p:cNvPr>
          <p:cNvSpPr/>
          <p:nvPr/>
        </p:nvSpPr>
        <p:spPr>
          <a:xfrm>
            <a:off x="1237785" y="1416205"/>
            <a:ext cx="4014439" cy="312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3C0C4-B21F-4459-9A5B-36B5C3D59432}"/>
              </a:ext>
            </a:extLst>
          </p:cNvPr>
          <p:cNvSpPr/>
          <p:nvPr/>
        </p:nvSpPr>
        <p:spPr>
          <a:xfrm>
            <a:off x="5704695" y="465690"/>
            <a:ext cx="1750770" cy="1046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96602A0-BED8-C547-D8C6-0826F504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31" y="850894"/>
            <a:ext cx="7772400" cy="508495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07C0036-721C-1294-D960-CBC22DE68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62" y="3255620"/>
            <a:ext cx="534960" cy="5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4699E6C-1EE7-AC21-2C6B-462E687E5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9499" y="2267236"/>
            <a:ext cx="372872" cy="1381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A977C33-4D24-6D8C-3A59-607E8C88E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1448" y="2263771"/>
            <a:ext cx="372872" cy="1381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185FFF3-B1B7-A234-94F4-5A5BCC68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7592" y="2696728"/>
            <a:ext cx="372872" cy="13810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4C29770-CA6E-8808-99A1-DFCB4A1D0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9891" y="2672481"/>
            <a:ext cx="372872" cy="1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4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6DAC43-15F5-7C4C-4B8A-ECEF69D94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2387" y="971550"/>
            <a:ext cx="6404938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101AFD-3CB7-0681-32E3-B2448991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Future Implementation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1B953-7E81-610E-E32D-BE9501D2A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3BC2-C0A6-CAD1-7211-FC1748305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8F4C32-8E5F-7248-9C6A-38516E4F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06" y="3391348"/>
            <a:ext cx="478125" cy="4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23BDC7-9C45-4B44-3751-43E774F4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08" y="2711450"/>
            <a:ext cx="562313" cy="4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8A26D63-3472-EB12-EAD9-ECAA3C9E2D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30716-7BF3-6DAE-F172-2802872C439E}"/>
              </a:ext>
            </a:extLst>
          </p:cNvPr>
          <p:cNvSpPr/>
          <p:nvPr/>
        </p:nvSpPr>
        <p:spPr>
          <a:xfrm>
            <a:off x="1348495" y="1768856"/>
            <a:ext cx="1616927" cy="312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1F68D0-4F6C-D2E0-0479-7190C5AF6A6E}"/>
              </a:ext>
            </a:extLst>
          </p:cNvPr>
          <p:cNvSpPr/>
          <p:nvPr/>
        </p:nvSpPr>
        <p:spPr>
          <a:xfrm>
            <a:off x="3654400" y="1951462"/>
            <a:ext cx="1616927" cy="1296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79DA6-F46F-4EF1-6CB3-67628DE3BF72}"/>
              </a:ext>
            </a:extLst>
          </p:cNvPr>
          <p:cNvSpPr txBox="1"/>
          <p:nvPr/>
        </p:nvSpPr>
        <p:spPr>
          <a:xfrm>
            <a:off x="2969916" y="1877421"/>
            <a:ext cx="1256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Lab 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57ADE-E0B7-B590-7D61-F864FBAFA704}"/>
              </a:ext>
            </a:extLst>
          </p:cNvPr>
          <p:cNvSpPr/>
          <p:nvPr/>
        </p:nvSpPr>
        <p:spPr>
          <a:xfrm flipH="1">
            <a:off x="4619492" y="2940812"/>
            <a:ext cx="45719" cy="142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3BF1F-D46F-FC7A-D309-DD1F37C01AEB}"/>
              </a:ext>
            </a:extLst>
          </p:cNvPr>
          <p:cNvSpPr/>
          <p:nvPr/>
        </p:nvSpPr>
        <p:spPr>
          <a:xfrm>
            <a:off x="5796135" y="498250"/>
            <a:ext cx="1750770" cy="1046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B5299E-EA37-BA76-F2C7-9E2E4A3609D7}"/>
              </a:ext>
            </a:extLst>
          </p:cNvPr>
          <p:cNvSpPr/>
          <p:nvPr/>
        </p:nvSpPr>
        <p:spPr>
          <a:xfrm>
            <a:off x="4003793" y="2318594"/>
            <a:ext cx="973321" cy="183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40887-D383-9B1D-02F7-20C751D94CE1}"/>
              </a:ext>
            </a:extLst>
          </p:cNvPr>
          <p:cNvSpPr txBox="1"/>
          <p:nvPr/>
        </p:nvSpPr>
        <p:spPr>
          <a:xfrm>
            <a:off x="4126960" y="2353324"/>
            <a:ext cx="7885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MinIO S3</a:t>
            </a:r>
          </a:p>
        </p:txBody>
      </p:sp>
    </p:spTree>
    <p:extLst>
      <p:ext uri="{BB962C8B-B14F-4D97-AF65-F5344CB8AC3E}">
        <p14:creationId xmlns:p14="http://schemas.microsoft.com/office/powerpoint/2010/main" val="252923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8262" y="294382"/>
            <a:ext cx="8686800" cy="427877"/>
          </a:xfrm>
        </p:spPr>
        <p:txBody>
          <a:bodyPr/>
          <a:lstStyle/>
          <a:p>
            <a:r>
              <a:rPr lang="en-US" sz="2000" dirty="0"/>
              <a:t>Key Concepts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7D232621-A09C-C240-2E22-74EF691E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" y="1097280"/>
            <a:ext cx="2323338" cy="4484925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61C43D16-0891-7B52-F320-92B39B52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21" y="1117600"/>
            <a:ext cx="2189480" cy="28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8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0FBDA6-364A-CFED-5616-E38F1F5C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2756"/>
            <a:ext cx="8686800" cy="427877"/>
          </a:xfrm>
        </p:spPr>
        <p:txBody>
          <a:bodyPr/>
          <a:lstStyle/>
          <a:p>
            <a:r>
              <a:rPr lang="en-US" sz="2000" dirty="0"/>
              <a:t>Fast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8E433-E6D2-CE7C-6432-207998E95F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B55EC-F3A1-CDB9-5A89-8C54262E3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6ED1A-A668-B2AC-46A9-D3FAD01B1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CECD7-3C1F-0BC9-54FC-B7EBE97A6A29}"/>
              </a:ext>
            </a:extLst>
          </p:cNvPr>
          <p:cNvSpPr/>
          <p:nvPr/>
        </p:nvSpPr>
        <p:spPr>
          <a:xfrm>
            <a:off x="6083807" y="1426464"/>
            <a:ext cx="1708913" cy="67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3E6B5E-FDA1-AB1A-AE79-2890660192E1}"/>
              </a:ext>
            </a:extLst>
          </p:cNvPr>
          <p:cNvSpPr/>
          <p:nvPr/>
        </p:nvSpPr>
        <p:spPr>
          <a:xfrm>
            <a:off x="6260091" y="2197683"/>
            <a:ext cx="1103877" cy="94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E520C3-9909-217D-D456-C1C36876EFFF}"/>
              </a:ext>
            </a:extLst>
          </p:cNvPr>
          <p:cNvSpPr/>
          <p:nvPr/>
        </p:nvSpPr>
        <p:spPr>
          <a:xfrm>
            <a:off x="1376674" y="4247938"/>
            <a:ext cx="6657853" cy="163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A5F202-80A4-1617-58E4-762D0D4EDC97}"/>
              </a:ext>
            </a:extLst>
          </p:cNvPr>
          <p:cNvSpPr/>
          <p:nvPr/>
        </p:nvSpPr>
        <p:spPr>
          <a:xfrm flipH="1">
            <a:off x="4619492" y="2940812"/>
            <a:ext cx="45719" cy="142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8AE4F869-0F89-FCF3-7852-253AE970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77" y="721363"/>
            <a:ext cx="6766220" cy="477316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F97124A-8F9A-97DE-C5FF-D4EEBE195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7684" y="2161020"/>
            <a:ext cx="575310" cy="21307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1A52FD5-49BB-4F60-B792-AF2CD04C8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9560" y="2246454"/>
            <a:ext cx="372872" cy="1381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EFD9D12-4EFD-1F1D-73D2-E269BC95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240" y="2256614"/>
            <a:ext cx="372872" cy="1381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3336CB4-1037-B3A8-59F3-300D093D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9400" y="2581734"/>
            <a:ext cx="372872" cy="13810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11EC15F-B5A3-B154-47EC-87C3D6206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7080" y="2591894"/>
            <a:ext cx="372872" cy="1381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AB22F37-9503-44C7-77A7-4E2CC2413692}"/>
              </a:ext>
            </a:extLst>
          </p:cNvPr>
          <p:cNvSpPr/>
          <p:nvPr/>
        </p:nvSpPr>
        <p:spPr>
          <a:xfrm>
            <a:off x="5254940" y="434773"/>
            <a:ext cx="1750770" cy="1046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7AAC49-694C-ED8F-6921-49654ECDE503}"/>
              </a:ext>
            </a:extLst>
          </p:cNvPr>
          <p:cNvSpPr/>
          <p:nvPr/>
        </p:nvSpPr>
        <p:spPr>
          <a:xfrm>
            <a:off x="3791846" y="1908835"/>
            <a:ext cx="679941" cy="257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83781-10FD-2BB5-0F58-7BE2F3BFAC18}"/>
              </a:ext>
            </a:extLst>
          </p:cNvPr>
          <p:cNvSpPr txBox="1"/>
          <p:nvPr/>
        </p:nvSpPr>
        <p:spPr>
          <a:xfrm>
            <a:off x="3731490" y="2027306"/>
            <a:ext cx="7885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MinIO S3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7CFAF0-9778-BBD6-6589-57618EB8746D}"/>
              </a:ext>
            </a:extLst>
          </p:cNvPr>
          <p:cNvSpPr/>
          <p:nvPr/>
        </p:nvSpPr>
        <p:spPr>
          <a:xfrm>
            <a:off x="5516678" y="3244312"/>
            <a:ext cx="163501" cy="96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9723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1B21F-DA50-7A5E-9C33-F93B4972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We are evaluating following open-source tools –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DataHub for Data Management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MLFlow for Model Lifecycle Management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MinIO S3 for Data Storage</a:t>
            </a:r>
          </a:p>
          <a:p>
            <a:r>
              <a:rPr lang="en-US" sz="2000" dirty="0"/>
              <a:t>We have been successful in building an MLOps prototype pipeline and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We expect to deploy a demo project for automating adjusting the injection/extraction energy of the Booster accelerator using Machine Learning.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We are thoroughly documenting this process and hoping to publish so we can help others implement parts of this pipeline.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28D00C-672F-17A5-B6C7-19BBEDC9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9CE1E-D68B-DEEC-9021-A26A47C52C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4ADA7-A530-2490-84FE-2B04B301D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09693-EF3F-5538-A5D6-AE4F2DD7D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88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CAF636-085F-9376-FD01-11E09C315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Thank you!</a:t>
            </a:r>
          </a:p>
          <a:p>
            <a:r>
              <a:rPr lang="en-US" sz="2000" dirty="0"/>
              <a:t>Gopika Bhardwaj, AI Researcher I, </a:t>
            </a:r>
            <a:r>
              <a:rPr lang="en-US" sz="2000" dirty="0">
                <a:hlinkClick r:id="rId2"/>
              </a:rPr>
              <a:t>gopikab@fnal.gov</a:t>
            </a:r>
            <a:r>
              <a:rPr lang="en-US" sz="2000" dirty="0"/>
              <a:t> </a:t>
            </a:r>
          </a:p>
          <a:p>
            <a:r>
              <a:rPr lang="en-US" sz="2000" dirty="0"/>
              <a:t>Any 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27E9E-DE25-1FD6-9DEA-9807AA31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5C5C3-F431-A01C-1309-44BFE528A0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426E4-900A-5FBF-FF3F-0F8D729F8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E9C55-386A-26CF-978E-A74D4617A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3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122406-C976-5B41-2FB2-B68D6DAD8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203" y="971550"/>
            <a:ext cx="8225307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83C099-DADE-54DE-F46D-5B0CA82B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44106-EEA6-3D46-553E-DC2658FD1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0289-B363-4C51-B5A7-BC8FFC275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885CCEB-91CF-CC22-D379-3183E441C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</p:spTree>
    <p:extLst>
      <p:ext uri="{BB962C8B-B14F-4D97-AF65-F5344CB8AC3E}">
        <p14:creationId xmlns:p14="http://schemas.microsoft.com/office/powerpoint/2010/main" val="2510404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4F4E12D-C16C-1093-9303-44D651155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650" y="971550"/>
            <a:ext cx="664041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04374F-1E28-FB8C-CEAD-673F8812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– In depth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7301-2C2C-C1AB-2D24-AE761B724A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9B372-4B3F-2537-4956-F103F9B51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DC302-7571-F907-EAA3-660D32571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87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F465-101C-F5FE-C51A-12702BA9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4215-8F0B-3ADF-C797-98C044A4C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EDB-8402-C13B-1181-A868DF7E4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8" name="Picture 7" descr="A diagram of a model&#10;&#10;Description automatically generated">
            <a:extLst>
              <a:ext uri="{FF2B5EF4-FFF2-40B4-BE49-F238E27FC236}">
                <a16:creationId xmlns:a16="http://schemas.microsoft.com/office/drawing/2014/main" id="{1CAFFC58-4DAC-FBB1-FBAE-A5CAB32C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793131"/>
            <a:ext cx="7772400" cy="297432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A4E740A-4808-A138-366E-99831106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000" dirty="0"/>
              <a:t>MLOps Process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61A9B-77E8-91A2-46D1-CA0F3F3E419C}"/>
              </a:ext>
            </a:extLst>
          </p:cNvPr>
          <p:cNvSpPr txBox="1"/>
          <p:nvPr/>
        </p:nvSpPr>
        <p:spPr>
          <a:xfrm>
            <a:off x="6573740" y="3778602"/>
            <a:ext cx="1973764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Server with proper specifications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Monitoring services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Control services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(Logging services)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Automate deployment of model assets from Model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05081-3E67-65C6-3177-6C27EAD1A3AC}"/>
              </a:ext>
            </a:extLst>
          </p:cNvPr>
          <p:cNvSpPr txBox="1"/>
          <p:nvPr/>
        </p:nvSpPr>
        <p:spPr>
          <a:xfrm>
            <a:off x="239854" y="3792644"/>
            <a:ext cx="1973764" cy="2308324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  <a:alpha val="59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Standardized data logger &amp; filter.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Standardized format.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Interface for ML Engineer</a:t>
            </a:r>
            <a:endParaRPr lang="en-US" sz="1200" dirty="0">
              <a:solidFill>
                <a:srgbClr val="1D1C1D"/>
              </a:solidFill>
              <a:latin typeface="Helvetica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Dataset Management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Versioning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Track derivative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Metadata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10686-F610-C9C1-CF56-25C83E77B59A}"/>
              </a:ext>
            </a:extLst>
          </p:cNvPr>
          <p:cNvSpPr txBox="1"/>
          <p:nvPr/>
        </p:nvSpPr>
        <p:spPr>
          <a:xfrm>
            <a:off x="2291674" y="3782117"/>
            <a:ext cx="1873404" cy="175432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Use Common Tools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Model Development System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MLFlow / hyper p. tune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VC: model with references to env., data, results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1200" b="0" i="0" dirty="0">
              <a:solidFill>
                <a:srgbClr val="1D1C1D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DB223-BB81-61BE-C1DF-00280AFB1121}"/>
              </a:ext>
            </a:extLst>
          </p:cNvPr>
          <p:cNvSpPr txBox="1"/>
          <p:nvPr/>
        </p:nvSpPr>
        <p:spPr>
          <a:xfrm>
            <a:off x="4209681" y="3782119"/>
            <a:ext cx="2313781" cy="15696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Interfaces for ML Engineer: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Getting “live data”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 Setting “actions”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 Monitoring input, </a:t>
            </a:r>
          </a:p>
          <a:p>
            <a:pPr lvl="1"/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model inference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Model Registry: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 All data, env., model,</a:t>
            </a:r>
          </a:p>
          <a:p>
            <a:pPr lvl="1"/>
            <a:r>
              <a:rPr lang="en-US" sz="1200" b="0" i="0" dirty="0">
                <a:solidFill>
                  <a:srgbClr val="1D1C1D"/>
                </a:solidFill>
                <a:effectLst/>
                <a:latin typeface="Helvetica" pitchFamily="2" charset="0"/>
              </a:rPr>
              <a:t> and performance assets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BE60A03-F14D-6195-8704-28507AC38E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</p:spTree>
    <p:extLst>
      <p:ext uri="{BB962C8B-B14F-4D97-AF65-F5344CB8AC3E}">
        <p14:creationId xmlns:p14="http://schemas.microsoft.com/office/powerpoint/2010/main" val="81468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8262" y="294382"/>
            <a:ext cx="8686800" cy="427877"/>
          </a:xfrm>
        </p:spPr>
        <p:txBody>
          <a:bodyPr/>
          <a:lstStyle/>
          <a:p>
            <a:r>
              <a:rPr lang="en-US" sz="2000" dirty="0"/>
              <a:t>Key Concepts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7D232621-A09C-C240-2E22-74EF691E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" y="1097280"/>
            <a:ext cx="2323338" cy="4484925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61C43D16-0891-7B52-F320-92B39B52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21" y="1117600"/>
            <a:ext cx="2189480" cy="2896210"/>
          </a:xfrm>
          <a:prstGeom prst="rect">
            <a:avLst/>
          </a:prstGeom>
        </p:spPr>
      </p:pic>
      <p:pic>
        <p:nvPicPr>
          <p:cNvPr id="8" name="Picture 7" descr="A blue whale with a container on it&#10;&#10;Description automatically generated">
            <a:extLst>
              <a:ext uri="{FF2B5EF4-FFF2-40B4-BE49-F238E27FC236}">
                <a16:creationId xmlns:a16="http://schemas.microsoft.com/office/drawing/2014/main" id="{E416AA29-D742-1410-B546-F60C29810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41" y="1117600"/>
            <a:ext cx="1905000" cy="16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9B1BD-02E6-6B60-79D0-9D1CECC6DC25}"/>
              </a:ext>
            </a:extLst>
          </p:cNvPr>
          <p:cNvSpPr txBox="1"/>
          <p:nvPr/>
        </p:nvSpPr>
        <p:spPr>
          <a:xfrm>
            <a:off x="4805680" y="2937910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0" i="0" dirty="0">
                <a:solidFill>
                  <a:schemeClr val="accent6"/>
                </a:solidFill>
                <a:effectLst/>
                <a:latin typeface="Google Sans"/>
              </a:rPr>
              <a:t>Docker is an open platform for developing, shipping, and running applications. Docker enables you to separate your application from your infrastructure so you can deliver software quickly.</a:t>
            </a:r>
            <a:endParaRPr lang="en-US" sz="1200" dirty="0">
              <a:solidFill>
                <a:schemeClr val="accent6"/>
              </a:solidFill>
            </a:endParaRPr>
          </a:p>
          <a:p>
            <a:pPr algn="just"/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  <a:p>
            <a:pPr algn="just"/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7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8262" y="294382"/>
            <a:ext cx="8686800" cy="427877"/>
          </a:xfrm>
        </p:spPr>
        <p:txBody>
          <a:bodyPr/>
          <a:lstStyle/>
          <a:p>
            <a:r>
              <a:rPr lang="en-US" sz="2000" dirty="0"/>
              <a:t>Key Concepts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7D232621-A09C-C240-2E22-74EF691E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" y="1097280"/>
            <a:ext cx="2323338" cy="4484925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61C43D16-0891-7B52-F320-92B39B52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766" y="1117600"/>
            <a:ext cx="2189480" cy="2896210"/>
          </a:xfrm>
          <a:prstGeom prst="rect">
            <a:avLst/>
          </a:prstGeom>
        </p:spPr>
      </p:pic>
      <p:pic>
        <p:nvPicPr>
          <p:cNvPr id="8" name="Picture 7" descr="A blue whale with a container on it&#10;&#10;Description automatically generated">
            <a:extLst>
              <a:ext uri="{FF2B5EF4-FFF2-40B4-BE49-F238E27FC236}">
                <a16:creationId xmlns:a16="http://schemas.microsoft.com/office/drawing/2014/main" id="{E416AA29-D742-1410-B546-F60C29810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41" y="1117600"/>
            <a:ext cx="1905000" cy="1651000"/>
          </a:xfrm>
          <a:prstGeom prst="rect">
            <a:avLst/>
          </a:prstGeom>
        </p:spPr>
      </p:pic>
      <p:pic>
        <p:nvPicPr>
          <p:cNvPr id="9" name="Picture 8" descr="A blue logo with text&#10;&#10;Description automatically generated">
            <a:extLst>
              <a:ext uri="{FF2B5EF4-FFF2-40B4-BE49-F238E27FC236}">
                <a16:creationId xmlns:a16="http://schemas.microsoft.com/office/drawing/2014/main" id="{0C15FB2E-A0CE-F593-E178-467EC8E94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391" y="1097280"/>
            <a:ext cx="1778000" cy="180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9B1BD-02E6-6B60-79D0-9D1CECC6DC25}"/>
              </a:ext>
            </a:extLst>
          </p:cNvPr>
          <p:cNvSpPr txBox="1"/>
          <p:nvPr/>
        </p:nvSpPr>
        <p:spPr>
          <a:xfrm>
            <a:off x="4803141" y="2947428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Google Sans"/>
              </a:rPr>
              <a:t>Docker is an open platform for developing, shipping, and running applications. Docker enables you to separate your application from your infrastructure so you can deliver software quickly.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12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CF1AC-CCAF-184A-9BB5-1BDEF5419AC2}"/>
              </a:ext>
            </a:extLst>
          </p:cNvPr>
          <p:cNvSpPr txBox="1"/>
          <p:nvPr/>
        </p:nvSpPr>
        <p:spPr>
          <a:xfrm>
            <a:off x="6959600" y="2943860"/>
            <a:ext cx="1798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Google Sans"/>
              </a:rPr>
              <a:t>Helm is a package manager for Kubernetes and a</a:t>
            </a:r>
            <a:r>
              <a:rPr lang="en-US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Google Sans"/>
              </a:rPr>
              <a:t> Helm chart is a package that contains all the necessary resources to deploy an application to a Kubernetes cluster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3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67AB80-EFEE-B69F-802C-B9F6D42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Infrastructure: the Elastic Analysis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8D74D-2339-69AE-569E-FE67B58581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0C43-7779-42CC-60B7-D67350954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A2F-85F2-318B-33B4-C5A06CB66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D7D76-F23A-9BC6-C770-C6749AA296B4}"/>
              </a:ext>
            </a:extLst>
          </p:cNvPr>
          <p:cNvSpPr txBox="1"/>
          <p:nvPr/>
        </p:nvSpPr>
        <p:spPr>
          <a:xfrm>
            <a:off x="228600" y="753876"/>
            <a:ext cx="8408062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“The infrastructure and services that provide integrated data, software and computational resources to execute one or more elements of an analysis workflow. These resources are</a:t>
            </a:r>
            <a:br>
              <a:rPr lang="en-US" sz="1300" dirty="0">
                <a:latin typeface="Helvetica" pitchFamily="2" charset="0"/>
              </a:rPr>
            </a:br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shared among members of a virtual organization and supported by that organization.”</a:t>
            </a:r>
          </a:p>
        </p:txBody>
      </p:sp>
    </p:spTree>
    <p:extLst>
      <p:ext uri="{BB962C8B-B14F-4D97-AF65-F5344CB8AC3E}">
        <p14:creationId xmlns:p14="http://schemas.microsoft.com/office/powerpoint/2010/main" val="354750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67AB80-EFEE-B69F-802C-B9F6D42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Infrastructure: the Elastic Analysis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8D74D-2339-69AE-569E-FE67B58581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0C43-7779-42CC-60B7-D67350954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A2F-85F2-318B-33B4-C5A06CB66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D7D76-F23A-9BC6-C770-C6749AA296B4}"/>
              </a:ext>
            </a:extLst>
          </p:cNvPr>
          <p:cNvSpPr txBox="1"/>
          <p:nvPr/>
        </p:nvSpPr>
        <p:spPr>
          <a:xfrm>
            <a:off x="228600" y="753876"/>
            <a:ext cx="8408062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“The infrastructure and services that provide integrated data, software and computational resources to execute one or more elements of an analysis workflow. These resources are</a:t>
            </a:r>
            <a:br>
              <a:rPr lang="en-US" sz="1300" dirty="0">
                <a:latin typeface="Helvetica" pitchFamily="2" charset="0"/>
              </a:rPr>
            </a:br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shared among members of a virtual organization and supported by that organization.”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890933-6F7D-BAE4-45F8-7CEE64C4B085}"/>
              </a:ext>
            </a:extLst>
          </p:cNvPr>
          <p:cNvGrpSpPr/>
          <p:nvPr/>
        </p:nvGrpSpPr>
        <p:grpSpPr>
          <a:xfrm>
            <a:off x="1214581" y="1594221"/>
            <a:ext cx="6733269" cy="2729678"/>
            <a:chOff x="1332608" y="2077483"/>
            <a:chExt cx="6491003" cy="2630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3F0CAE-F948-B3E9-EC62-56A41FBB450A}"/>
                </a:ext>
              </a:extLst>
            </p:cNvPr>
            <p:cNvSpPr/>
            <p:nvPr/>
          </p:nvSpPr>
          <p:spPr>
            <a:xfrm>
              <a:off x="6332854" y="2313537"/>
              <a:ext cx="1490757" cy="112923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452292-33CA-5E5D-153F-5DE5F4702AED}"/>
                </a:ext>
              </a:extLst>
            </p:cNvPr>
            <p:cNvSpPr/>
            <p:nvPr/>
          </p:nvSpPr>
          <p:spPr>
            <a:xfrm>
              <a:off x="6332854" y="3610948"/>
              <a:ext cx="1490757" cy="88816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1A9B74-0F88-A875-DC6E-2F3544CA4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371" r="136" b="3061"/>
            <a:stretch/>
          </p:blipFill>
          <p:spPr>
            <a:xfrm>
              <a:off x="1332608" y="2077483"/>
              <a:ext cx="4551386" cy="2630287"/>
            </a:xfrm>
            <a:prstGeom prst="rect">
              <a:avLst/>
            </a:prstGeom>
          </p:spPr>
        </p:pic>
        <p:pic>
          <p:nvPicPr>
            <p:cNvPr id="12" name="Picture 11" descr="How To Install Prometheus and Grafana on Fedora Server – Steve Scargall">
              <a:extLst>
                <a:ext uri="{FF2B5EF4-FFF2-40B4-BE49-F238E27FC236}">
                  <a16:creationId xmlns:a16="http://schemas.microsoft.com/office/drawing/2014/main" id="{993EC633-E87E-1C02-91FE-5601C1044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837" y="2485604"/>
              <a:ext cx="1236516" cy="5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D003F7C9-3BA4-8CED-8371-B547AE8B0AAE}"/>
                </a:ext>
              </a:extLst>
            </p:cNvPr>
            <p:cNvSpPr/>
            <p:nvPr/>
          </p:nvSpPr>
          <p:spPr>
            <a:xfrm>
              <a:off x="5899212" y="3376631"/>
              <a:ext cx="350297" cy="333299"/>
            </a:xfrm>
            <a:prstGeom prst="plus">
              <a:avLst>
                <a:gd name="adj" fmla="val 42939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Ceph RBD Storage Class : A detailed note">
              <a:extLst>
                <a:ext uri="{FF2B5EF4-FFF2-40B4-BE49-F238E27FC236}">
                  <a16:creationId xmlns:a16="http://schemas.microsoft.com/office/drawing/2014/main" id="{34B50464-2D51-C73D-FEBC-9189E00E9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292" y="3861548"/>
              <a:ext cx="455150" cy="56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MinIO Client - Overview | OutSystems">
              <a:extLst>
                <a:ext uri="{FF2B5EF4-FFF2-40B4-BE49-F238E27FC236}">
                  <a16:creationId xmlns:a16="http://schemas.microsoft.com/office/drawing/2014/main" id="{B84A4BCC-75DA-884A-0E28-64EDB78F1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881" y="3885508"/>
              <a:ext cx="518472" cy="51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5A2060-A59D-87B0-5952-1B88D4E16300}"/>
                </a:ext>
              </a:extLst>
            </p:cNvPr>
            <p:cNvSpPr txBox="1"/>
            <p:nvPr/>
          </p:nvSpPr>
          <p:spPr>
            <a:xfrm>
              <a:off x="6715207" y="3608662"/>
              <a:ext cx="533986" cy="20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6"/>
                  </a:solidFill>
                  <a:latin typeface="Helvetica" pitchFamily="2" charset="0"/>
                </a:rPr>
                <a:t>Storage</a:t>
              </a:r>
              <a:endParaRPr lang="en-US">
                <a:solidFill>
                  <a:schemeClr val="accent6"/>
                </a:solidFill>
                <a:latin typeface="Helvetica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352071-E936-1ACC-C5E8-C2F9DDD0260B}"/>
                </a:ext>
              </a:extLst>
            </p:cNvPr>
            <p:cNvSpPr txBox="1"/>
            <p:nvPr/>
          </p:nvSpPr>
          <p:spPr>
            <a:xfrm>
              <a:off x="6674986" y="2327744"/>
              <a:ext cx="665644" cy="20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6"/>
                  </a:solidFill>
                  <a:latin typeface="Helvetica" pitchFamily="2" charset="0"/>
                </a:rPr>
                <a:t>Monitoring</a:t>
              </a:r>
              <a:endParaRPr lang="en-US">
                <a:solidFill>
                  <a:schemeClr val="accent6"/>
                </a:solidFill>
                <a:latin typeface="Helvetica" pitchFamily="2" charset="0"/>
              </a:endParaRPr>
            </a:p>
          </p:txBody>
        </p:sp>
        <p:pic>
          <p:nvPicPr>
            <p:cNvPr id="18" name="Picture 6" descr="Kibana &quot;Hello World&quot; Example - Part 3 of the ELK Stack Series -">
              <a:extLst>
                <a:ext uri="{FF2B5EF4-FFF2-40B4-BE49-F238E27FC236}">
                  <a16:creationId xmlns:a16="http://schemas.microsoft.com/office/drawing/2014/main" id="{C784BFF1-170F-444E-CB94-D376F5473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027" y="3020628"/>
              <a:ext cx="446764" cy="40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War Unfolding for Control of Elasticsearch">
              <a:extLst>
                <a:ext uri="{FF2B5EF4-FFF2-40B4-BE49-F238E27FC236}">
                  <a16:creationId xmlns:a16="http://schemas.microsoft.com/office/drawing/2014/main" id="{DADD9DFA-85F3-99FC-2CC6-C329CEF74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568" y="2999670"/>
              <a:ext cx="480279" cy="41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Thanos - Highly available Prometheus setup with long term storage  capabilities">
              <a:extLst>
                <a:ext uri="{FF2B5EF4-FFF2-40B4-BE49-F238E27FC236}">
                  <a16:creationId xmlns:a16="http://schemas.microsoft.com/office/drawing/2014/main" id="{3B746400-FD61-697E-4C5F-87FBEB65E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466" y="3071695"/>
              <a:ext cx="494316" cy="263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37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67AB80-EFEE-B69F-802C-B9F6D42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Infrastructure: the Elastic Analysis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8D74D-2339-69AE-569E-FE67B58581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3/6/24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0C43-7779-42CC-60B7-D67350954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Gopika Bhardwaj | MLOps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A2F-85F2-318B-33B4-C5A06CB66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D7D76-F23A-9BC6-C770-C6749AA296B4}"/>
              </a:ext>
            </a:extLst>
          </p:cNvPr>
          <p:cNvSpPr txBox="1"/>
          <p:nvPr/>
        </p:nvSpPr>
        <p:spPr>
          <a:xfrm>
            <a:off x="228600" y="753876"/>
            <a:ext cx="8408062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300" dirty="0">
                <a:solidFill>
                  <a:schemeClr val="accent5"/>
                </a:solidFill>
                <a:latin typeface="Helvetica" pitchFamily="2" charset="0"/>
              </a:rPr>
              <a:t>What is an Analysis Facility?</a:t>
            </a:r>
            <a:br>
              <a:rPr lang="en-US" sz="1300" dirty="0">
                <a:latin typeface="Helvetica" pitchFamily="2" charset="0"/>
              </a:rPr>
            </a:br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“The infrastructure and services that provide integrated data, software and computational resources to execute one or more elements of an analysis workflow. These resources are</a:t>
            </a:r>
            <a:br>
              <a:rPr lang="en-US" sz="1300" dirty="0">
                <a:latin typeface="Helvetica" pitchFamily="2" charset="0"/>
              </a:rPr>
            </a:br>
            <a:r>
              <a:rPr lang="en-US" sz="1300" dirty="0">
                <a:solidFill>
                  <a:schemeClr val="accent6"/>
                </a:solidFill>
                <a:latin typeface="Helvetica" pitchFamily="2" charset="0"/>
              </a:rPr>
              <a:t>shared among members of a virtual organization and supported by that organization.”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890933-6F7D-BAE4-45F8-7CEE64C4B085}"/>
              </a:ext>
            </a:extLst>
          </p:cNvPr>
          <p:cNvGrpSpPr/>
          <p:nvPr/>
        </p:nvGrpSpPr>
        <p:grpSpPr>
          <a:xfrm>
            <a:off x="1214581" y="1594221"/>
            <a:ext cx="6733269" cy="2729678"/>
            <a:chOff x="1332608" y="2077483"/>
            <a:chExt cx="6491003" cy="2630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3F0CAE-F948-B3E9-EC62-56A41FBB450A}"/>
                </a:ext>
              </a:extLst>
            </p:cNvPr>
            <p:cNvSpPr/>
            <p:nvPr/>
          </p:nvSpPr>
          <p:spPr>
            <a:xfrm>
              <a:off x="6332854" y="2313537"/>
              <a:ext cx="1490757" cy="112923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452292-33CA-5E5D-153F-5DE5F4702AED}"/>
                </a:ext>
              </a:extLst>
            </p:cNvPr>
            <p:cNvSpPr/>
            <p:nvPr/>
          </p:nvSpPr>
          <p:spPr>
            <a:xfrm>
              <a:off x="6332854" y="3610948"/>
              <a:ext cx="1490757" cy="88816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1A9B74-0F88-A875-DC6E-2F3544CA4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371" r="136" b="3061"/>
            <a:stretch/>
          </p:blipFill>
          <p:spPr>
            <a:xfrm>
              <a:off x="1332608" y="2077483"/>
              <a:ext cx="4551386" cy="2630287"/>
            </a:xfrm>
            <a:prstGeom prst="rect">
              <a:avLst/>
            </a:prstGeom>
          </p:spPr>
        </p:pic>
        <p:pic>
          <p:nvPicPr>
            <p:cNvPr id="12" name="Picture 11" descr="How To Install Prometheus and Grafana on Fedora Server – Steve Scargall">
              <a:extLst>
                <a:ext uri="{FF2B5EF4-FFF2-40B4-BE49-F238E27FC236}">
                  <a16:creationId xmlns:a16="http://schemas.microsoft.com/office/drawing/2014/main" id="{993EC633-E87E-1C02-91FE-5601C1044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837" y="2485604"/>
              <a:ext cx="1236516" cy="5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D003F7C9-3BA4-8CED-8371-B547AE8B0AAE}"/>
                </a:ext>
              </a:extLst>
            </p:cNvPr>
            <p:cNvSpPr/>
            <p:nvPr/>
          </p:nvSpPr>
          <p:spPr>
            <a:xfrm>
              <a:off x="5899212" y="3376631"/>
              <a:ext cx="350297" cy="333299"/>
            </a:xfrm>
            <a:prstGeom prst="plus">
              <a:avLst>
                <a:gd name="adj" fmla="val 42939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Ceph RBD Storage Class : A detailed note">
              <a:extLst>
                <a:ext uri="{FF2B5EF4-FFF2-40B4-BE49-F238E27FC236}">
                  <a16:creationId xmlns:a16="http://schemas.microsoft.com/office/drawing/2014/main" id="{34B50464-2D51-C73D-FEBC-9189E00E9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292" y="3861548"/>
              <a:ext cx="455150" cy="56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MinIO Client - Overview | OutSystems">
              <a:extLst>
                <a:ext uri="{FF2B5EF4-FFF2-40B4-BE49-F238E27FC236}">
                  <a16:creationId xmlns:a16="http://schemas.microsoft.com/office/drawing/2014/main" id="{B84A4BCC-75DA-884A-0E28-64EDB78F1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881" y="3885508"/>
              <a:ext cx="518472" cy="51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5A2060-A59D-87B0-5952-1B88D4E16300}"/>
                </a:ext>
              </a:extLst>
            </p:cNvPr>
            <p:cNvSpPr txBox="1"/>
            <p:nvPr/>
          </p:nvSpPr>
          <p:spPr>
            <a:xfrm>
              <a:off x="6715207" y="3608662"/>
              <a:ext cx="533986" cy="20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6"/>
                  </a:solidFill>
                  <a:latin typeface="Helvetica" pitchFamily="2" charset="0"/>
                </a:rPr>
                <a:t>Storage</a:t>
              </a:r>
              <a:endParaRPr lang="en-US">
                <a:solidFill>
                  <a:schemeClr val="accent6"/>
                </a:solidFill>
                <a:latin typeface="Helvetica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352071-E936-1ACC-C5E8-C2F9DDD0260B}"/>
                </a:ext>
              </a:extLst>
            </p:cNvPr>
            <p:cNvSpPr txBox="1"/>
            <p:nvPr/>
          </p:nvSpPr>
          <p:spPr>
            <a:xfrm>
              <a:off x="6674986" y="2327744"/>
              <a:ext cx="665644" cy="20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6"/>
                  </a:solidFill>
                  <a:latin typeface="Helvetica" pitchFamily="2" charset="0"/>
                </a:rPr>
                <a:t>Monitoring</a:t>
              </a:r>
              <a:endParaRPr lang="en-US">
                <a:solidFill>
                  <a:schemeClr val="accent6"/>
                </a:solidFill>
                <a:latin typeface="Helvetica" pitchFamily="2" charset="0"/>
              </a:endParaRPr>
            </a:p>
          </p:txBody>
        </p:sp>
        <p:pic>
          <p:nvPicPr>
            <p:cNvPr id="18" name="Picture 6" descr="Kibana &quot;Hello World&quot; Example - Part 3 of the ELK Stack Series -">
              <a:extLst>
                <a:ext uri="{FF2B5EF4-FFF2-40B4-BE49-F238E27FC236}">
                  <a16:creationId xmlns:a16="http://schemas.microsoft.com/office/drawing/2014/main" id="{C784BFF1-170F-444E-CB94-D376F5473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027" y="3020628"/>
              <a:ext cx="446764" cy="40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War Unfolding for Control of Elasticsearch">
              <a:extLst>
                <a:ext uri="{FF2B5EF4-FFF2-40B4-BE49-F238E27FC236}">
                  <a16:creationId xmlns:a16="http://schemas.microsoft.com/office/drawing/2014/main" id="{DADD9DFA-85F3-99FC-2CC6-C329CEF74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568" y="2999670"/>
              <a:ext cx="480279" cy="41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Thanos - Highly available Prometheus setup with long term storage  capabilities">
              <a:extLst>
                <a:ext uri="{FF2B5EF4-FFF2-40B4-BE49-F238E27FC236}">
                  <a16:creationId xmlns:a16="http://schemas.microsoft.com/office/drawing/2014/main" id="{3B746400-FD61-697E-4C5F-87FBEB65E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466" y="3071695"/>
              <a:ext cx="494316" cy="263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9C7ADD6-75DA-90B9-FAE8-9644DAE0E60A}"/>
              </a:ext>
            </a:extLst>
          </p:cNvPr>
          <p:cNvSpPr txBox="1"/>
          <p:nvPr/>
        </p:nvSpPr>
        <p:spPr>
          <a:xfrm>
            <a:off x="222250" y="4300088"/>
            <a:ext cx="8625708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EAF is an interactive analysis facility serving CMS, Neutrinos/Muon experiments, Accelerator science and Astro physics groups collaborating at Fermilab. </a:t>
            </a:r>
            <a:endParaRPr lang="en-US" sz="1300" dirty="0">
              <a:solidFill>
                <a:schemeClr val="accent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Facility is </a:t>
            </a:r>
            <a:r>
              <a:rPr lang="en-US" sz="1300" dirty="0">
                <a:solidFill>
                  <a:schemeClr val="accent5"/>
                </a:solidFill>
                <a:latin typeface="Helvetica"/>
                <a:cs typeface="Helvetica"/>
              </a:rPr>
              <a:t>open to all Fermi services account users</a:t>
            </a: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 onsite or connected to the Fermi network via VPN or SOCKS proxy.</a:t>
            </a:r>
            <a:endParaRPr lang="en-US" sz="1300" dirty="0">
              <a:solidFill>
                <a:schemeClr val="accent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A homogeneous deployment layer in Kubernetes facilitates the use and access to a pool of large, </a:t>
            </a:r>
            <a:r>
              <a:rPr lang="en-US" sz="1300" dirty="0">
                <a:solidFill>
                  <a:schemeClr val="accent5"/>
                </a:solidFill>
                <a:latin typeface="Helvetica"/>
                <a:cs typeface="Helvetica"/>
              </a:rPr>
              <a:t>specialized software and hardware</a:t>
            </a: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</a:rPr>
              <a:t>Link to Documentation - </a:t>
            </a:r>
            <a:r>
              <a:rPr lang="en-US" sz="1300" dirty="0">
                <a:solidFill>
                  <a:schemeClr val="accent6"/>
                </a:solidFill>
                <a:latin typeface="Helvetica"/>
                <a:cs typeface="Helvetica"/>
                <a:hlinkClick r:id="rId9"/>
              </a:rPr>
              <a:t>https://eafjupyter.readthedocs.io/en/latest/</a:t>
            </a:r>
            <a:endParaRPr lang="en-US" sz="1300" dirty="0">
              <a:solidFill>
                <a:schemeClr val="accent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86556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12143</TotalTime>
  <Words>2263</Words>
  <Application>Microsoft Macintosh PowerPoint</Application>
  <PresentationFormat>On-screen Show (4:3)</PresentationFormat>
  <Paragraphs>418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-apple-system</vt:lpstr>
      <vt:lpstr>Arial</vt:lpstr>
      <vt:lpstr>Calibri</vt:lpstr>
      <vt:lpstr>Google Sans</vt:lpstr>
      <vt:lpstr>Helvetica</vt:lpstr>
      <vt:lpstr>Wingdings</vt:lpstr>
      <vt:lpstr>Fermilab_PPT_090815</vt:lpstr>
      <vt:lpstr>PowerPoint Presentation</vt:lpstr>
      <vt:lpstr>Introduction</vt:lpstr>
      <vt:lpstr>Key Concepts</vt:lpstr>
      <vt:lpstr>Key Concepts</vt:lpstr>
      <vt:lpstr>Key Concepts</vt:lpstr>
      <vt:lpstr>Key Concepts</vt:lpstr>
      <vt:lpstr>Infrastructure: the Elastic Analysis Facility</vt:lpstr>
      <vt:lpstr>Infrastructure: the Elastic Analysis Facility</vt:lpstr>
      <vt:lpstr>Infrastructure: the Elastic Analysis Facility</vt:lpstr>
      <vt:lpstr>MLOps Process Diagram</vt:lpstr>
      <vt:lpstr>AD Data</vt:lpstr>
      <vt:lpstr>Data Management </vt:lpstr>
      <vt:lpstr>MLOps Process Diagram</vt:lpstr>
      <vt:lpstr>MLFlow</vt:lpstr>
      <vt:lpstr>MLFlow Tracking</vt:lpstr>
      <vt:lpstr>Tracking Parameters and Metrics </vt:lpstr>
      <vt:lpstr>Storing Artifacts</vt:lpstr>
      <vt:lpstr>MLFlow Tracking UI</vt:lpstr>
      <vt:lpstr>How to implement MLFlow in ML code - </vt:lpstr>
      <vt:lpstr>How to implement MLFlow in ML code - </vt:lpstr>
      <vt:lpstr>How to implement MLFlow in ML code - </vt:lpstr>
      <vt:lpstr>How to implement MLFlow in ML code - </vt:lpstr>
      <vt:lpstr>How to implement MLFlow in ML code - </vt:lpstr>
      <vt:lpstr>How to implement MLFlow in ML code - </vt:lpstr>
      <vt:lpstr>How to implement MLFlow in ML code - </vt:lpstr>
      <vt:lpstr>MLOps Process Diagram</vt:lpstr>
      <vt:lpstr>MLFlow Model Registry</vt:lpstr>
      <vt:lpstr>MLOps Process Diagram</vt:lpstr>
      <vt:lpstr>  For serving models –  we use MLflow Models </vt:lpstr>
      <vt:lpstr>MLFlow Projects</vt:lpstr>
      <vt:lpstr>MLOps Process Diagram</vt:lpstr>
      <vt:lpstr>Initial Implementation</vt:lpstr>
      <vt:lpstr>Initial Implementation</vt:lpstr>
      <vt:lpstr>Initial Implementation</vt:lpstr>
      <vt:lpstr>Initial Implementation</vt:lpstr>
      <vt:lpstr>Initial Implementation</vt:lpstr>
      <vt:lpstr>Initial Implementation</vt:lpstr>
      <vt:lpstr>Current Implementation</vt:lpstr>
      <vt:lpstr>Future Implementation</vt:lpstr>
      <vt:lpstr>Fast Control</vt:lpstr>
      <vt:lpstr>Summary</vt:lpstr>
      <vt:lpstr>PowerPoint Presentation</vt:lpstr>
      <vt:lpstr>Dependencies</vt:lpstr>
      <vt:lpstr>Backup – In depth Diagram</vt:lpstr>
      <vt:lpstr>MLOps Process Diagram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Gopika Bhardwaj</dc:creator>
  <cp:lastModifiedBy>Gopika Bhardwaj</cp:lastModifiedBy>
  <cp:revision>79</cp:revision>
  <cp:lastPrinted>2014-01-20T19:40:21Z</cp:lastPrinted>
  <dcterms:created xsi:type="dcterms:W3CDTF">2024-01-16T18:18:39Z</dcterms:created>
  <dcterms:modified xsi:type="dcterms:W3CDTF">2024-03-01T21:46:59Z</dcterms:modified>
</cp:coreProperties>
</file>