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Lst>
  <p:notesMasterIdLst>
    <p:notesMasterId r:id="rId30"/>
  </p:notesMasterIdLst>
  <p:handoutMasterIdLst>
    <p:handoutMasterId r:id="rId31"/>
  </p:handoutMasterIdLst>
  <p:sldIdLst>
    <p:sldId id="265" r:id="rId3"/>
    <p:sldId id="266" r:id="rId4"/>
    <p:sldId id="270" r:id="rId5"/>
    <p:sldId id="273" r:id="rId6"/>
    <p:sldId id="277" r:id="rId7"/>
    <p:sldId id="275" r:id="rId8"/>
    <p:sldId id="276" r:id="rId9"/>
    <p:sldId id="280" r:id="rId10"/>
    <p:sldId id="278" r:id="rId11"/>
    <p:sldId id="279" r:id="rId12"/>
    <p:sldId id="282" r:id="rId13"/>
    <p:sldId id="283" r:id="rId14"/>
    <p:sldId id="284" r:id="rId15"/>
    <p:sldId id="289" r:id="rId16"/>
    <p:sldId id="274" r:id="rId17"/>
    <p:sldId id="290" r:id="rId18"/>
    <p:sldId id="291" r:id="rId19"/>
    <p:sldId id="292" r:id="rId20"/>
    <p:sldId id="293" r:id="rId21"/>
    <p:sldId id="285" r:id="rId22"/>
    <p:sldId id="286" r:id="rId23"/>
    <p:sldId id="287" r:id="rId24"/>
    <p:sldId id="288" r:id="rId25"/>
    <p:sldId id="271" r:id="rId26"/>
    <p:sldId id="294" r:id="rId27"/>
    <p:sldId id="269" r:id="rId28"/>
    <p:sldId id="268" r:id="rId29"/>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286000" algn="l" defTabSz="914400" rtl="0" eaLnBrk="1" latinLnBrk="0" hangingPunct="1">
      <a:defRPr sz="2400" kern="1200">
        <a:solidFill>
          <a:schemeClr val="tx1"/>
        </a:solidFill>
        <a:latin typeface="Calibri" panose="020F0502020204030204" pitchFamily="34" charset="0"/>
        <a:ea typeface="Geneva" pitchFamily="121" charset="-128"/>
        <a:cs typeface="+mn-cs"/>
      </a:defRPr>
    </a:lvl6pPr>
    <a:lvl7pPr marL="2743200" algn="l" defTabSz="914400" rtl="0" eaLnBrk="1" latinLnBrk="0" hangingPunct="1">
      <a:defRPr sz="2400" kern="1200">
        <a:solidFill>
          <a:schemeClr val="tx1"/>
        </a:solidFill>
        <a:latin typeface="Calibri" panose="020F0502020204030204" pitchFamily="34" charset="0"/>
        <a:ea typeface="Geneva" pitchFamily="121" charset="-128"/>
        <a:cs typeface="+mn-cs"/>
      </a:defRPr>
    </a:lvl7pPr>
    <a:lvl8pPr marL="3200400" algn="l" defTabSz="914400" rtl="0" eaLnBrk="1" latinLnBrk="0" hangingPunct="1">
      <a:defRPr sz="2400" kern="1200">
        <a:solidFill>
          <a:schemeClr val="tx1"/>
        </a:solidFill>
        <a:latin typeface="Calibri" panose="020F0502020204030204" pitchFamily="34" charset="0"/>
        <a:ea typeface="Geneva" pitchFamily="121" charset="-128"/>
        <a:cs typeface="+mn-cs"/>
      </a:defRPr>
    </a:lvl8pPr>
    <a:lvl9pPr marL="3657600" algn="l" defTabSz="914400" rtl="0" eaLnBrk="1" latinLnBrk="0" hangingPunct="1">
      <a:defRPr sz="2400" kern="1200">
        <a:solidFill>
          <a:schemeClr val="tx1"/>
        </a:solidFill>
        <a:latin typeface="Calibri" panose="020F0502020204030204" pitchFamily="34" charset="0"/>
        <a:ea typeface="Geneva" pitchFamily="121"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04040"/>
    <a:srgbClr val="505050"/>
    <a:srgbClr val="004C97"/>
    <a:srgbClr val="63666A"/>
    <a:srgbClr val="A7A8AA"/>
    <a:srgbClr val="003087"/>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63808" autoAdjust="0"/>
  </p:normalViewPr>
  <p:slideViewPr>
    <p:cSldViewPr snapToGrid="0" snapToObjects="1">
      <p:cViewPr>
        <p:scale>
          <a:sx n="75" d="100"/>
          <a:sy n="75" d="100"/>
        </p:scale>
        <p:origin x="954" y="-234"/>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B8E704-F607-40B7-80EB-CE1DD2128BAA}" type="doc">
      <dgm:prSet loTypeId="urn:microsoft.com/office/officeart/2005/8/layout/pyramid1" loCatId="pyramid" qsTypeId="urn:microsoft.com/office/officeart/2005/8/quickstyle/simple1" qsCatId="simple" csTypeId="urn:microsoft.com/office/officeart/2005/8/colors/accent1_2" csCatId="accent1" phldr="1"/>
      <dgm:spPr/>
    </dgm:pt>
    <dgm:pt modelId="{E6DB14C6-8DF0-48AD-9198-0C255C7038CC}">
      <dgm:prSet phldrT="[Text]" custT="1"/>
      <dgm:spPr/>
      <dgm:t>
        <a:bodyPr/>
        <a:lstStyle/>
        <a:p>
          <a:r>
            <a:rPr lang="en-US" sz="1200" dirty="0" err="1"/>
            <a:t>rmq</a:t>
          </a:r>
          <a:endParaRPr lang="en-US" sz="1200" dirty="0"/>
        </a:p>
      </dgm:t>
    </dgm:pt>
    <dgm:pt modelId="{96BFE195-46DA-4396-9F7B-73B76236F270}" type="parTrans" cxnId="{92A3A34E-FEDE-424A-86FC-C28E1C8E702C}">
      <dgm:prSet/>
      <dgm:spPr/>
      <dgm:t>
        <a:bodyPr/>
        <a:lstStyle/>
        <a:p>
          <a:endParaRPr lang="en-US"/>
        </a:p>
      </dgm:t>
    </dgm:pt>
    <dgm:pt modelId="{1A3D341D-9DC3-4A5A-BEEF-ED07E5630BE7}" type="sibTrans" cxnId="{92A3A34E-FEDE-424A-86FC-C28E1C8E702C}">
      <dgm:prSet/>
      <dgm:spPr/>
      <dgm:t>
        <a:bodyPr/>
        <a:lstStyle/>
        <a:p>
          <a:endParaRPr lang="en-US"/>
        </a:p>
      </dgm:t>
    </dgm:pt>
    <dgm:pt modelId="{3B0EB31D-7186-45C8-BE36-E6D65BE29E79}">
      <dgm:prSet phldrT="[Text]" custT="1"/>
      <dgm:spPr/>
      <dgm:t>
        <a:bodyPr/>
        <a:lstStyle/>
        <a:p>
          <a:r>
            <a:rPr lang="en-US" sz="1400" dirty="0"/>
            <a:t>DAE’s</a:t>
          </a:r>
        </a:p>
      </dgm:t>
    </dgm:pt>
    <dgm:pt modelId="{4802852A-EDD4-4FD0-80E4-946FC7EC6053}" type="parTrans" cxnId="{50E8A3EA-903C-4876-903B-30783EAAAA8D}">
      <dgm:prSet/>
      <dgm:spPr/>
      <dgm:t>
        <a:bodyPr/>
        <a:lstStyle/>
        <a:p>
          <a:endParaRPr lang="en-US"/>
        </a:p>
      </dgm:t>
    </dgm:pt>
    <dgm:pt modelId="{7E8087CD-AE10-4CF9-BA5A-BF20A70351AC}" type="sibTrans" cxnId="{50E8A3EA-903C-4876-903B-30783EAAAA8D}">
      <dgm:prSet/>
      <dgm:spPr/>
      <dgm:t>
        <a:bodyPr/>
        <a:lstStyle/>
        <a:p>
          <a:endParaRPr lang="en-US"/>
        </a:p>
      </dgm:t>
    </dgm:pt>
    <dgm:pt modelId="{4B644D93-3210-448A-833C-EB19D2CD34DE}">
      <dgm:prSet phldrT="[Text]" custT="1"/>
      <dgm:spPr/>
      <dgm:t>
        <a:bodyPr/>
        <a:lstStyle/>
        <a:p>
          <a:r>
            <a:rPr lang="en-US" sz="1600" dirty="0" err="1"/>
            <a:t>mooc</a:t>
          </a:r>
          <a:endParaRPr lang="en-US" sz="1600" dirty="0"/>
        </a:p>
      </dgm:t>
    </dgm:pt>
    <dgm:pt modelId="{987F8042-595C-45A9-94D6-96351B3289FE}" type="parTrans" cxnId="{797449D8-F880-45D2-9876-5983B3CEBC59}">
      <dgm:prSet/>
      <dgm:spPr/>
      <dgm:t>
        <a:bodyPr/>
        <a:lstStyle/>
        <a:p>
          <a:endParaRPr lang="en-US"/>
        </a:p>
      </dgm:t>
    </dgm:pt>
    <dgm:pt modelId="{6A8AD53B-F667-4FA6-B474-A853B5F57F95}" type="sibTrans" cxnId="{797449D8-F880-45D2-9876-5983B3CEBC59}">
      <dgm:prSet/>
      <dgm:spPr/>
      <dgm:t>
        <a:bodyPr/>
        <a:lstStyle/>
        <a:p>
          <a:endParaRPr lang="en-US"/>
        </a:p>
      </dgm:t>
    </dgm:pt>
    <dgm:pt modelId="{1AB4F418-332D-4601-BC22-564C6FD6E23D}" type="pres">
      <dgm:prSet presAssocID="{BAB8E704-F607-40B7-80EB-CE1DD2128BAA}" presName="Name0" presStyleCnt="0">
        <dgm:presLayoutVars>
          <dgm:dir/>
          <dgm:animLvl val="lvl"/>
          <dgm:resizeHandles val="exact"/>
        </dgm:presLayoutVars>
      </dgm:prSet>
      <dgm:spPr/>
    </dgm:pt>
    <dgm:pt modelId="{337FEBF5-D053-4D62-AAED-1938EDBFBE19}" type="pres">
      <dgm:prSet presAssocID="{E6DB14C6-8DF0-48AD-9198-0C255C7038CC}" presName="Name8" presStyleCnt="0"/>
      <dgm:spPr/>
    </dgm:pt>
    <dgm:pt modelId="{7B0AE911-D390-4FEB-AEAF-B11785E8AE77}" type="pres">
      <dgm:prSet presAssocID="{E6DB14C6-8DF0-48AD-9198-0C255C7038CC}" presName="level" presStyleLbl="node1" presStyleIdx="0" presStyleCnt="3">
        <dgm:presLayoutVars>
          <dgm:chMax val="1"/>
          <dgm:bulletEnabled val="1"/>
        </dgm:presLayoutVars>
      </dgm:prSet>
      <dgm:spPr/>
    </dgm:pt>
    <dgm:pt modelId="{075A0EAC-F17D-4784-ACB2-4030F1F33D5C}" type="pres">
      <dgm:prSet presAssocID="{E6DB14C6-8DF0-48AD-9198-0C255C7038CC}" presName="levelTx" presStyleLbl="revTx" presStyleIdx="0" presStyleCnt="0">
        <dgm:presLayoutVars>
          <dgm:chMax val="1"/>
          <dgm:bulletEnabled val="1"/>
        </dgm:presLayoutVars>
      </dgm:prSet>
      <dgm:spPr/>
    </dgm:pt>
    <dgm:pt modelId="{7FED09CB-E07D-45D7-8CAF-99E7F6726E87}" type="pres">
      <dgm:prSet presAssocID="{3B0EB31D-7186-45C8-BE36-E6D65BE29E79}" presName="Name8" presStyleCnt="0"/>
      <dgm:spPr/>
    </dgm:pt>
    <dgm:pt modelId="{4BA4A1E4-5060-4AEE-A468-C74C13E56D90}" type="pres">
      <dgm:prSet presAssocID="{3B0EB31D-7186-45C8-BE36-E6D65BE29E79}" presName="level" presStyleLbl="node1" presStyleIdx="1" presStyleCnt="3">
        <dgm:presLayoutVars>
          <dgm:chMax val="1"/>
          <dgm:bulletEnabled val="1"/>
        </dgm:presLayoutVars>
      </dgm:prSet>
      <dgm:spPr/>
    </dgm:pt>
    <dgm:pt modelId="{C822BFCC-0108-4261-958E-8DD2E523BF57}" type="pres">
      <dgm:prSet presAssocID="{3B0EB31D-7186-45C8-BE36-E6D65BE29E79}" presName="levelTx" presStyleLbl="revTx" presStyleIdx="0" presStyleCnt="0">
        <dgm:presLayoutVars>
          <dgm:chMax val="1"/>
          <dgm:bulletEnabled val="1"/>
        </dgm:presLayoutVars>
      </dgm:prSet>
      <dgm:spPr/>
    </dgm:pt>
    <dgm:pt modelId="{BE5F09E8-14E0-400F-B66C-607B07A2B219}" type="pres">
      <dgm:prSet presAssocID="{4B644D93-3210-448A-833C-EB19D2CD34DE}" presName="Name8" presStyleCnt="0"/>
      <dgm:spPr/>
    </dgm:pt>
    <dgm:pt modelId="{07E97FDC-FE3F-4DE7-97C6-815810ADBE2C}" type="pres">
      <dgm:prSet presAssocID="{4B644D93-3210-448A-833C-EB19D2CD34DE}" presName="level" presStyleLbl="node1" presStyleIdx="2" presStyleCnt="3">
        <dgm:presLayoutVars>
          <dgm:chMax val="1"/>
          <dgm:bulletEnabled val="1"/>
        </dgm:presLayoutVars>
      </dgm:prSet>
      <dgm:spPr/>
    </dgm:pt>
    <dgm:pt modelId="{48F0B829-6275-42F2-B182-A5A6E8294EE1}" type="pres">
      <dgm:prSet presAssocID="{4B644D93-3210-448A-833C-EB19D2CD34DE}" presName="levelTx" presStyleLbl="revTx" presStyleIdx="0" presStyleCnt="0">
        <dgm:presLayoutVars>
          <dgm:chMax val="1"/>
          <dgm:bulletEnabled val="1"/>
        </dgm:presLayoutVars>
      </dgm:prSet>
      <dgm:spPr/>
    </dgm:pt>
  </dgm:ptLst>
  <dgm:cxnLst>
    <dgm:cxn modelId="{707FCD4D-E4AC-4533-A358-87A3509B0B0E}" type="presOf" srcId="{4B644D93-3210-448A-833C-EB19D2CD34DE}" destId="{07E97FDC-FE3F-4DE7-97C6-815810ADBE2C}" srcOrd="0" destOrd="0" presId="urn:microsoft.com/office/officeart/2005/8/layout/pyramid1"/>
    <dgm:cxn modelId="{92A3A34E-FEDE-424A-86FC-C28E1C8E702C}" srcId="{BAB8E704-F607-40B7-80EB-CE1DD2128BAA}" destId="{E6DB14C6-8DF0-48AD-9198-0C255C7038CC}" srcOrd="0" destOrd="0" parTransId="{96BFE195-46DA-4396-9F7B-73B76236F270}" sibTransId="{1A3D341D-9DC3-4A5A-BEEF-ED07E5630BE7}"/>
    <dgm:cxn modelId="{AFD02572-1016-4C9E-A083-93C3B64EC6E6}" type="presOf" srcId="{E6DB14C6-8DF0-48AD-9198-0C255C7038CC}" destId="{7B0AE911-D390-4FEB-AEAF-B11785E8AE77}" srcOrd="0" destOrd="0" presId="urn:microsoft.com/office/officeart/2005/8/layout/pyramid1"/>
    <dgm:cxn modelId="{0935AE56-0A29-49DE-8151-D742255823CE}" type="presOf" srcId="{3B0EB31D-7186-45C8-BE36-E6D65BE29E79}" destId="{4BA4A1E4-5060-4AEE-A468-C74C13E56D90}" srcOrd="0" destOrd="0" presId="urn:microsoft.com/office/officeart/2005/8/layout/pyramid1"/>
    <dgm:cxn modelId="{4081E18D-12EA-46AD-98A6-BD2595112697}" type="presOf" srcId="{3B0EB31D-7186-45C8-BE36-E6D65BE29E79}" destId="{C822BFCC-0108-4261-958E-8DD2E523BF57}" srcOrd="1" destOrd="0" presId="urn:microsoft.com/office/officeart/2005/8/layout/pyramid1"/>
    <dgm:cxn modelId="{CA9741A8-296A-41FF-A353-3665A1C99A86}" type="presOf" srcId="{BAB8E704-F607-40B7-80EB-CE1DD2128BAA}" destId="{1AB4F418-332D-4601-BC22-564C6FD6E23D}" srcOrd="0" destOrd="0" presId="urn:microsoft.com/office/officeart/2005/8/layout/pyramid1"/>
    <dgm:cxn modelId="{A57334AF-0037-4AC6-9D04-B400203680A5}" type="presOf" srcId="{4B644D93-3210-448A-833C-EB19D2CD34DE}" destId="{48F0B829-6275-42F2-B182-A5A6E8294EE1}" srcOrd="1" destOrd="0" presId="urn:microsoft.com/office/officeart/2005/8/layout/pyramid1"/>
    <dgm:cxn modelId="{797449D8-F880-45D2-9876-5983B3CEBC59}" srcId="{BAB8E704-F607-40B7-80EB-CE1DD2128BAA}" destId="{4B644D93-3210-448A-833C-EB19D2CD34DE}" srcOrd="2" destOrd="0" parTransId="{987F8042-595C-45A9-94D6-96351B3289FE}" sibTransId="{6A8AD53B-F667-4FA6-B474-A853B5F57F95}"/>
    <dgm:cxn modelId="{50E8A3EA-903C-4876-903B-30783EAAAA8D}" srcId="{BAB8E704-F607-40B7-80EB-CE1DD2128BAA}" destId="{3B0EB31D-7186-45C8-BE36-E6D65BE29E79}" srcOrd="1" destOrd="0" parTransId="{4802852A-EDD4-4FD0-80E4-946FC7EC6053}" sibTransId="{7E8087CD-AE10-4CF9-BA5A-BF20A70351AC}"/>
    <dgm:cxn modelId="{6E5324FF-C533-4339-9212-A218E9A46D31}" type="presOf" srcId="{E6DB14C6-8DF0-48AD-9198-0C255C7038CC}" destId="{075A0EAC-F17D-4784-ACB2-4030F1F33D5C}" srcOrd="1" destOrd="0" presId="urn:microsoft.com/office/officeart/2005/8/layout/pyramid1"/>
    <dgm:cxn modelId="{F7F7DE13-DFFD-4FD0-900E-ED760555B51D}" type="presParOf" srcId="{1AB4F418-332D-4601-BC22-564C6FD6E23D}" destId="{337FEBF5-D053-4D62-AAED-1938EDBFBE19}" srcOrd="0" destOrd="0" presId="urn:microsoft.com/office/officeart/2005/8/layout/pyramid1"/>
    <dgm:cxn modelId="{5BA952E0-25E5-428F-B300-F03D627124A4}" type="presParOf" srcId="{337FEBF5-D053-4D62-AAED-1938EDBFBE19}" destId="{7B0AE911-D390-4FEB-AEAF-B11785E8AE77}" srcOrd="0" destOrd="0" presId="urn:microsoft.com/office/officeart/2005/8/layout/pyramid1"/>
    <dgm:cxn modelId="{AF8DCBCA-A5F3-4D6D-A70C-54BCD8F9434F}" type="presParOf" srcId="{337FEBF5-D053-4D62-AAED-1938EDBFBE19}" destId="{075A0EAC-F17D-4784-ACB2-4030F1F33D5C}" srcOrd="1" destOrd="0" presId="urn:microsoft.com/office/officeart/2005/8/layout/pyramid1"/>
    <dgm:cxn modelId="{C1BC068A-1FF9-44A0-883A-6468F6C661FC}" type="presParOf" srcId="{1AB4F418-332D-4601-BC22-564C6FD6E23D}" destId="{7FED09CB-E07D-45D7-8CAF-99E7F6726E87}" srcOrd="1" destOrd="0" presId="urn:microsoft.com/office/officeart/2005/8/layout/pyramid1"/>
    <dgm:cxn modelId="{051690C2-AC4F-47AB-A45F-2B541EE2E0A7}" type="presParOf" srcId="{7FED09CB-E07D-45D7-8CAF-99E7F6726E87}" destId="{4BA4A1E4-5060-4AEE-A468-C74C13E56D90}" srcOrd="0" destOrd="0" presId="urn:microsoft.com/office/officeart/2005/8/layout/pyramid1"/>
    <dgm:cxn modelId="{B20A4460-BDB5-460E-86D2-B70016CA2BD4}" type="presParOf" srcId="{7FED09CB-E07D-45D7-8CAF-99E7F6726E87}" destId="{C822BFCC-0108-4261-958E-8DD2E523BF57}" srcOrd="1" destOrd="0" presId="urn:microsoft.com/office/officeart/2005/8/layout/pyramid1"/>
    <dgm:cxn modelId="{B44BDFFD-1510-4E6F-8902-386A19641730}" type="presParOf" srcId="{1AB4F418-332D-4601-BC22-564C6FD6E23D}" destId="{BE5F09E8-14E0-400F-B66C-607B07A2B219}" srcOrd="2" destOrd="0" presId="urn:microsoft.com/office/officeart/2005/8/layout/pyramid1"/>
    <dgm:cxn modelId="{15AE6B6D-DEB2-4532-97A2-72CCBC8830F7}" type="presParOf" srcId="{BE5F09E8-14E0-400F-B66C-607B07A2B219}" destId="{07E97FDC-FE3F-4DE7-97C6-815810ADBE2C}" srcOrd="0" destOrd="0" presId="urn:microsoft.com/office/officeart/2005/8/layout/pyramid1"/>
    <dgm:cxn modelId="{248AAA9C-DFA7-4731-B8FC-D623D9FBC33F}" type="presParOf" srcId="{BE5F09E8-14E0-400F-B66C-607B07A2B219}" destId="{48F0B829-6275-42F2-B182-A5A6E8294EE1}"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0AE911-D390-4FEB-AEAF-B11785E8AE77}">
      <dsp:nvSpPr>
        <dsp:cNvPr id="0" name=""/>
        <dsp:cNvSpPr/>
      </dsp:nvSpPr>
      <dsp:spPr>
        <a:xfrm>
          <a:off x="749513" y="0"/>
          <a:ext cx="749513" cy="607754"/>
        </a:xfrm>
        <a:prstGeom prst="trapezoid">
          <a:avLst>
            <a:gd name="adj" fmla="val 6166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err="1"/>
            <a:t>rmq</a:t>
          </a:r>
          <a:endParaRPr lang="en-US" sz="1200" kern="1200" dirty="0"/>
        </a:p>
      </dsp:txBody>
      <dsp:txXfrm>
        <a:off x="749513" y="0"/>
        <a:ext cx="749513" cy="607754"/>
      </dsp:txXfrm>
    </dsp:sp>
    <dsp:sp modelId="{4BA4A1E4-5060-4AEE-A468-C74C13E56D90}">
      <dsp:nvSpPr>
        <dsp:cNvPr id="0" name=""/>
        <dsp:cNvSpPr/>
      </dsp:nvSpPr>
      <dsp:spPr>
        <a:xfrm>
          <a:off x="374756" y="607754"/>
          <a:ext cx="1499026" cy="607754"/>
        </a:xfrm>
        <a:prstGeom prst="trapezoid">
          <a:avLst>
            <a:gd name="adj" fmla="val 6166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DAE’s</a:t>
          </a:r>
        </a:p>
      </dsp:txBody>
      <dsp:txXfrm>
        <a:off x="637086" y="607754"/>
        <a:ext cx="974367" cy="607754"/>
      </dsp:txXfrm>
    </dsp:sp>
    <dsp:sp modelId="{07E97FDC-FE3F-4DE7-97C6-815810ADBE2C}">
      <dsp:nvSpPr>
        <dsp:cNvPr id="0" name=""/>
        <dsp:cNvSpPr/>
      </dsp:nvSpPr>
      <dsp:spPr>
        <a:xfrm>
          <a:off x="0" y="1215508"/>
          <a:ext cx="2248540" cy="607754"/>
        </a:xfrm>
        <a:prstGeom prst="trapezoid">
          <a:avLst>
            <a:gd name="adj" fmla="val 6166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err="1"/>
            <a:t>mooc</a:t>
          </a:r>
          <a:endParaRPr lang="en-US" sz="1600" kern="1200" dirty="0"/>
        </a:p>
      </dsp:txBody>
      <dsp:txXfrm>
        <a:off x="393494" y="1215508"/>
        <a:ext cx="1461551" cy="60775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anose="020B0604020202020204" pitchFamily="34" charset="0"/>
              </a:defRPr>
            </a:lvl1pPr>
          </a:lstStyle>
          <a:p>
            <a:fld id="{80DBBE75-B897-4C2D-851E-711B34683BA3}" type="datetimeFigureOut">
              <a:rPr lang="en-US" altLang="en-US"/>
              <a:pPr/>
              <a:t>3/6/2024</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anose="020B0604020202020204" pitchFamily="34" charset="0"/>
              </a:defRPr>
            </a:lvl1pPr>
          </a:lstStyle>
          <a:p>
            <a:fld id="{CABB725D-266A-4787-B290-EA1B21029282}" type="slidenum">
              <a:rPr lang="en-US" altLang="en-US"/>
              <a:pPr/>
              <a:t>‹#›</a:t>
            </a:fld>
            <a:endParaRPr lang="en-US" altLang="en-US"/>
          </a:p>
        </p:txBody>
      </p:sp>
    </p:spTree>
    <p:extLst>
      <p:ext uri="{BB962C8B-B14F-4D97-AF65-F5344CB8AC3E}">
        <p14:creationId xmlns:p14="http://schemas.microsoft.com/office/powerpoint/2010/main" val="3016761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anose="020B0604020202020204" pitchFamily="34" charset="0"/>
              </a:defRPr>
            </a:lvl1pPr>
          </a:lstStyle>
          <a:p>
            <a:fld id="{4050BF1F-29FD-4232-8E96-B3FD1DCB3ADE}" type="datetimeFigureOut">
              <a:rPr lang="en-US" altLang="en-US"/>
              <a:pPr/>
              <a:t>3/6/2024</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anose="020B0604020202020204" pitchFamily="34" charset="0"/>
              </a:defRPr>
            </a:lvl1pPr>
          </a:lstStyle>
          <a:p>
            <a:fld id="{60BFB643-3B51-4A23-96A6-8ED93A064CCD}" type="slidenum">
              <a:rPr lang="en-US" altLang="en-US"/>
              <a:pPr/>
              <a:t>‹#›</a:t>
            </a:fld>
            <a:endParaRPr lang="en-US" altLang="en-US"/>
          </a:p>
        </p:txBody>
      </p:sp>
    </p:spTree>
    <p:extLst>
      <p:ext uri="{BB962C8B-B14F-4D97-AF65-F5344CB8AC3E}">
        <p14:creationId xmlns:p14="http://schemas.microsoft.com/office/powerpoint/2010/main" val="177947600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2pPr>
    <a:lvl3pPr marL="9144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3pPr>
    <a:lvl4pPr marL="13716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4pPr>
    <a:lvl5pPr marL="18288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Aptos" panose="020B0004020202020204" pitchFamily="34" charset="0"/>
                <a:ea typeface="Aptos" panose="020B0004020202020204" pitchFamily="34" charset="0"/>
                <a:cs typeface="Times New Roman" panose="02020603050405020304" pitchFamily="18" charset="0"/>
              </a:rPr>
              <a:t>Good Morning everyone thanks for joining me, my name is Brian Schupbach and I'm an engineer in the Proton Source group at Fermilab located just outside of Chicago.</a:t>
            </a:r>
          </a:p>
          <a:p>
            <a:endParaRPr lang="en-US" sz="1200" dirty="0">
              <a:effectLst/>
              <a:latin typeface="Aptos" panose="020B0004020202020204" pitchFamily="34" charset="0"/>
              <a:cs typeface="Times New Roman" panose="02020603050405020304"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a:effectLst/>
                <a:latin typeface="Aptos" panose="020B0004020202020204" pitchFamily="34" charset="0"/>
                <a:ea typeface="Aptos" panose="020B0004020202020204" pitchFamily="34" charset="0"/>
                <a:cs typeface="Times New Roman" panose="02020603050405020304" pitchFamily="18" charset="0"/>
              </a:rPr>
              <a:t>I’d like share some details about our ongoing efforts to apply machine learning in the domain of accelerator operations. </a:t>
            </a:r>
          </a:p>
          <a:p>
            <a:endParaRPr lang="en-US" dirty="0"/>
          </a:p>
        </p:txBody>
      </p:sp>
      <p:sp>
        <p:nvSpPr>
          <p:cNvPr id="4" name="Slide Number Placeholder 3"/>
          <p:cNvSpPr>
            <a:spLocks noGrp="1"/>
          </p:cNvSpPr>
          <p:nvPr>
            <p:ph type="sldNum" sz="quarter" idx="5"/>
          </p:nvPr>
        </p:nvSpPr>
        <p:spPr/>
        <p:txBody>
          <a:bodyPr/>
          <a:lstStyle/>
          <a:p>
            <a:fld id="{60BFB643-3B51-4A23-96A6-8ED93A064CCD}" type="slidenum">
              <a:rPr lang="en-US" altLang="en-US" smtClean="0"/>
              <a:pPr/>
              <a:t>1</a:t>
            </a:fld>
            <a:endParaRPr lang="en-US" altLang="en-US"/>
          </a:p>
        </p:txBody>
      </p:sp>
    </p:spTree>
    <p:extLst>
      <p:ext uri="{BB962C8B-B14F-4D97-AF65-F5344CB8AC3E}">
        <p14:creationId xmlns:p14="http://schemas.microsoft.com/office/powerpoint/2010/main" val="2505581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one frame of data for the entire device list, time increases on the Y-axis. You can see that we end up receiving timestamps that correspond to 3 different 15 Hz ticks or </a:t>
            </a:r>
            <a:r>
              <a:rPr lang="en-US" dirty="0" err="1"/>
              <a:t>Linac</a:t>
            </a:r>
            <a:r>
              <a:rPr lang="en-US" dirty="0"/>
              <a:t> cycles suggesting that we should find a way to correlate or sort the incoming data by timestamp. The variation in timestamps can be due to network effects, request priority, and fluctuations in timestamp generation. Each Front-End handles this differently.</a:t>
            </a:r>
          </a:p>
        </p:txBody>
      </p:sp>
      <p:sp>
        <p:nvSpPr>
          <p:cNvPr id="4" name="Slide Number Placeholder 3"/>
          <p:cNvSpPr>
            <a:spLocks noGrp="1"/>
          </p:cNvSpPr>
          <p:nvPr>
            <p:ph type="sldNum" sz="quarter" idx="5"/>
          </p:nvPr>
        </p:nvSpPr>
        <p:spPr/>
        <p:txBody>
          <a:bodyPr/>
          <a:lstStyle/>
          <a:p>
            <a:fld id="{60BFB643-3B51-4A23-96A6-8ED93A064CCD}" type="slidenum">
              <a:rPr lang="en-US" altLang="en-US" smtClean="0"/>
              <a:pPr/>
              <a:t>11</a:t>
            </a:fld>
            <a:endParaRPr lang="en-US" altLang="en-US"/>
          </a:p>
        </p:txBody>
      </p:sp>
    </p:spTree>
    <p:extLst>
      <p:ext uri="{BB962C8B-B14F-4D97-AF65-F5344CB8AC3E}">
        <p14:creationId xmlns:p14="http://schemas.microsoft.com/office/powerpoint/2010/main" val="4174274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stack up the previous frame one after the other, after a few ticks each row will have a similar timestamp for each device. The difficulty here is that the distribution of timestamps will shift and you have to wait an additional n 15 Hz ticks for everything to re-stabilize.</a:t>
            </a:r>
          </a:p>
        </p:txBody>
      </p:sp>
      <p:sp>
        <p:nvSpPr>
          <p:cNvPr id="4" name="Slide Number Placeholder 3"/>
          <p:cNvSpPr>
            <a:spLocks noGrp="1"/>
          </p:cNvSpPr>
          <p:nvPr>
            <p:ph type="sldNum" sz="quarter" idx="5"/>
          </p:nvPr>
        </p:nvSpPr>
        <p:spPr/>
        <p:txBody>
          <a:bodyPr/>
          <a:lstStyle/>
          <a:p>
            <a:fld id="{60BFB643-3B51-4A23-96A6-8ED93A064CCD}" type="slidenum">
              <a:rPr lang="en-US" altLang="en-US" smtClean="0"/>
              <a:pPr/>
              <a:t>12</a:t>
            </a:fld>
            <a:endParaRPr lang="en-US" altLang="en-US"/>
          </a:p>
        </p:txBody>
      </p:sp>
    </p:spTree>
    <p:extLst>
      <p:ext uri="{BB962C8B-B14F-4D97-AF65-F5344CB8AC3E}">
        <p14:creationId xmlns:p14="http://schemas.microsoft.com/office/powerpoint/2010/main" val="1554101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moments where all the timestamps correspond to a unique </a:t>
            </a:r>
            <a:r>
              <a:rPr lang="en-US" dirty="0" err="1"/>
              <a:t>Linac</a:t>
            </a:r>
            <a:r>
              <a:rPr lang="en-US" dirty="0"/>
              <a:t> cycle. It only takes one device to show up late to the party which could be any one device on the list. Just going to go with it, don’t let perfect be the enemy of the good!</a:t>
            </a:r>
          </a:p>
        </p:txBody>
      </p:sp>
      <p:sp>
        <p:nvSpPr>
          <p:cNvPr id="4" name="Slide Number Placeholder 3"/>
          <p:cNvSpPr>
            <a:spLocks noGrp="1"/>
          </p:cNvSpPr>
          <p:nvPr>
            <p:ph type="sldNum" sz="quarter" idx="5"/>
          </p:nvPr>
        </p:nvSpPr>
        <p:spPr/>
        <p:txBody>
          <a:bodyPr/>
          <a:lstStyle/>
          <a:p>
            <a:fld id="{60BFB643-3B51-4A23-96A6-8ED93A064CCD}" type="slidenum">
              <a:rPr lang="en-US" altLang="en-US" smtClean="0"/>
              <a:pPr/>
              <a:t>13</a:t>
            </a:fld>
            <a:endParaRPr lang="en-US" altLang="en-US"/>
          </a:p>
        </p:txBody>
      </p:sp>
    </p:spTree>
    <p:extLst>
      <p:ext uri="{BB962C8B-B14F-4D97-AF65-F5344CB8AC3E}">
        <p14:creationId xmlns:p14="http://schemas.microsoft.com/office/powerpoint/2010/main" val="1546967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Before jumping into the details of the model architecture I'd like to take a moment and describe how we collected and labeled the data used to train the model. Our controls system includes a "datalogger" interface for archiving and retrieving data to and from persistent storage.</a:t>
            </a:r>
          </a:p>
          <a:p>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dirty="0">
                <a:effectLst/>
                <a:latin typeface="Aptos" panose="020B0004020202020204" pitchFamily="34" charset="0"/>
                <a:ea typeface="Aptos" panose="020B0004020202020204" pitchFamily="34" charset="0"/>
                <a:cs typeface="Times New Roman" panose="02020603050405020304" pitchFamily="18" charset="0"/>
              </a:rPr>
              <a:t>Regarding historical data, the basic idea is that there are long running process' that request and write device data to relational database tables at specified rates (1 Hz, 15 Hz), and on specific </a:t>
            </a:r>
            <a:r>
              <a:rPr lang="en-US" sz="1800" dirty="0" err="1">
                <a:effectLst/>
                <a:latin typeface="Aptos" panose="020B0004020202020204" pitchFamily="34" charset="0"/>
                <a:ea typeface="Aptos" panose="020B0004020202020204" pitchFamily="34" charset="0"/>
                <a:cs typeface="Times New Roman" panose="02020603050405020304" pitchFamily="18" charset="0"/>
              </a:rPr>
              <a:t>TClk</a:t>
            </a:r>
            <a:r>
              <a:rPr lang="en-US" sz="1800" dirty="0">
                <a:effectLst/>
                <a:latin typeface="Aptos" panose="020B0004020202020204" pitchFamily="34" charset="0"/>
                <a:ea typeface="Aptos" panose="020B0004020202020204" pitchFamily="34" charset="0"/>
                <a:cs typeface="Times New Roman" panose="02020603050405020304" pitchFamily="18" charset="0"/>
              </a:rPr>
              <a:t> events ($15, $0F). </a:t>
            </a:r>
          </a:p>
          <a:p>
            <a:r>
              <a:rPr lang="en-US" sz="1800" dirty="0">
                <a:effectLst/>
                <a:latin typeface="Aptos" panose="020B0004020202020204" pitchFamily="34" charset="0"/>
                <a:ea typeface="Aptos" panose="020B0004020202020204" pitchFamily="34" charset="0"/>
                <a:cs typeface="Times New Roman" panose="02020603050405020304" pitchFamily="18" charset="0"/>
              </a:rPr>
              <a:t>These loggers can then be queried for data within some time window. Ordinarily these dataloggers only store 2 weeks worth of 15 Hz data which is the duty cycle of the </a:t>
            </a:r>
            <a:r>
              <a:rPr lang="en-US" sz="1800" dirty="0" err="1">
                <a:effectLst/>
                <a:latin typeface="Aptos" panose="020B0004020202020204" pitchFamily="34" charset="0"/>
                <a:ea typeface="Aptos" panose="020B0004020202020204" pitchFamily="34" charset="0"/>
                <a:cs typeface="Times New Roman" panose="02020603050405020304" pitchFamily="18" charset="0"/>
              </a:rPr>
              <a:t>Linac</a:t>
            </a:r>
            <a:r>
              <a:rPr lang="en-US" sz="1800" dirty="0">
                <a:effectLst/>
                <a:latin typeface="Aptos" panose="020B0004020202020204" pitchFamily="34" charset="0"/>
                <a:ea typeface="Aptos" panose="020B0004020202020204" pitchFamily="34" charset="0"/>
                <a:cs typeface="Times New Roman" panose="02020603050405020304" pitchFamily="18" charset="0"/>
              </a:rPr>
              <a:t>. A python script was developed to query the </a:t>
            </a:r>
            <a:r>
              <a:rPr lang="en-US" sz="1800" dirty="0" err="1">
                <a:effectLst/>
                <a:latin typeface="Aptos" panose="020B0004020202020204" pitchFamily="34" charset="0"/>
                <a:ea typeface="Aptos" panose="020B0004020202020204" pitchFamily="34" charset="0"/>
                <a:cs typeface="Times New Roman" panose="02020603050405020304" pitchFamily="18" charset="0"/>
              </a:rPr>
              <a:t>db</a:t>
            </a:r>
            <a:r>
              <a:rPr lang="en-US" sz="1800" dirty="0">
                <a:effectLst/>
                <a:latin typeface="Aptos" panose="020B0004020202020204" pitchFamily="34" charset="0"/>
                <a:ea typeface="Aptos" panose="020B0004020202020204" pitchFamily="34" charset="0"/>
                <a:cs typeface="Times New Roman" panose="02020603050405020304" pitchFamily="18" charset="0"/>
              </a:rPr>
              <a:t> at periodic intervals, process and  then persist the required training data in HDF5 files.</a:t>
            </a:r>
          </a:p>
          <a:p>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dirty="0">
                <a:effectLst/>
                <a:latin typeface="Aptos" panose="020B0004020202020204" pitchFamily="34" charset="0"/>
                <a:ea typeface="Aptos" panose="020B0004020202020204" pitchFamily="34" charset="0"/>
                <a:cs typeface="Times New Roman" panose="02020603050405020304" pitchFamily="18" charset="0"/>
              </a:rPr>
              <a:t>As a convenient result of operating the complex MCR staff routinely hand label machine downtime. These labels are aggregated in the "downtime logger" (another relational database) for each machine. Each entry includes a timestamp, duration, and a categorical description related to the system at fault, such as vacuum pressure or Anode PS overvoltage. These downtime entries are then used by machine specialists to augment traditional operational statistics and performance metrics.</a:t>
            </a:r>
            <a:endParaRPr lang="en-US" dirty="0"/>
          </a:p>
        </p:txBody>
      </p:sp>
      <p:sp>
        <p:nvSpPr>
          <p:cNvPr id="4" name="Slide Number Placeholder 3"/>
          <p:cNvSpPr>
            <a:spLocks noGrp="1"/>
          </p:cNvSpPr>
          <p:nvPr>
            <p:ph type="sldNum" sz="quarter" idx="5"/>
          </p:nvPr>
        </p:nvSpPr>
        <p:spPr/>
        <p:txBody>
          <a:bodyPr/>
          <a:lstStyle/>
          <a:p>
            <a:fld id="{60BFB643-3B51-4A23-96A6-8ED93A064CCD}" type="slidenum">
              <a:rPr lang="en-US" altLang="en-US" smtClean="0"/>
              <a:pPr/>
              <a:t>14</a:t>
            </a:fld>
            <a:endParaRPr lang="en-US" altLang="en-US"/>
          </a:p>
        </p:txBody>
      </p:sp>
    </p:spTree>
    <p:extLst>
      <p:ext uri="{BB962C8B-B14F-4D97-AF65-F5344CB8AC3E}">
        <p14:creationId xmlns:p14="http://schemas.microsoft.com/office/powerpoint/2010/main" val="2689330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Our approach to developing and implementing a model began with simple statistics and thresholding. This provided a convenient base from which to compare more complicated algorithms. </a:t>
            </a:r>
          </a:p>
          <a:p>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dirty="0">
                <a:effectLst/>
                <a:latin typeface="Aptos" panose="020B0004020202020204" pitchFamily="34" charset="0"/>
                <a:ea typeface="Aptos" panose="020B0004020202020204" pitchFamily="34" charset="0"/>
                <a:cs typeface="Times New Roman" panose="02020603050405020304" pitchFamily="18" charset="0"/>
              </a:rPr>
              <a:t>Subsequent models were compared by the amount of computational effort to train and run the model as well as the number of false positives or accuracy in finding and determining faults. </a:t>
            </a:r>
          </a:p>
          <a:p>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dirty="0">
                <a:effectLst/>
                <a:latin typeface="Aptos" panose="020B0004020202020204" pitchFamily="34" charset="0"/>
                <a:ea typeface="Aptos" panose="020B0004020202020204" pitchFamily="34" charset="0"/>
                <a:cs typeface="Times New Roman" panose="02020603050405020304" pitchFamily="18" charset="0"/>
              </a:rPr>
              <a:t>Thresholding was by far the simplest approach taken, had the best training/inference times, and was the least performant </a:t>
            </a:r>
            <a:r>
              <a:rPr lang="en-US" sz="1800" dirty="0" err="1">
                <a:effectLst/>
                <a:latin typeface="Aptos" panose="020B0004020202020204" pitchFamily="34" charset="0"/>
                <a:ea typeface="Aptos" panose="020B0004020202020204" pitchFamily="34" charset="0"/>
                <a:cs typeface="Times New Roman" panose="02020603050405020304" pitchFamily="18" charset="0"/>
              </a:rPr>
              <a:t>wrt</a:t>
            </a:r>
            <a:r>
              <a:rPr lang="en-US" sz="1800" dirty="0">
                <a:effectLst/>
                <a:latin typeface="Aptos" panose="020B0004020202020204" pitchFamily="34" charset="0"/>
                <a:ea typeface="Aptos" panose="020B0004020202020204" pitchFamily="34" charset="0"/>
                <a:cs typeface="Times New Roman" panose="02020603050405020304" pitchFamily="18" charset="0"/>
              </a:rPr>
              <a:t> fault positives.</a:t>
            </a:r>
          </a:p>
          <a:p>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dirty="0">
                <a:effectLst/>
                <a:latin typeface="Aptos" panose="020B0004020202020204" pitchFamily="34" charset="0"/>
                <a:ea typeface="Aptos" panose="020B0004020202020204" pitchFamily="34" charset="0"/>
                <a:cs typeface="Times New Roman" panose="02020603050405020304" pitchFamily="18" charset="0"/>
              </a:rPr>
              <a:t>I suspect normalizing the data and applying some naive threshold for significant events does not handle noise in the input sequences very well and lead to an increased number of false positives. Not much time was invested in this approach and only served to establish a baseline for which to make comparisons.</a:t>
            </a:r>
            <a:endParaRPr lang="en-US" dirty="0"/>
          </a:p>
        </p:txBody>
      </p:sp>
      <p:sp>
        <p:nvSpPr>
          <p:cNvPr id="4" name="Slide Number Placeholder 3"/>
          <p:cNvSpPr>
            <a:spLocks noGrp="1"/>
          </p:cNvSpPr>
          <p:nvPr>
            <p:ph type="sldNum" sz="quarter" idx="5"/>
          </p:nvPr>
        </p:nvSpPr>
        <p:spPr/>
        <p:txBody>
          <a:bodyPr/>
          <a:lstStyle/>
          <a:p>
            <a:fld id="{60BFB643-3B51-4A23-96A6-8ED93A064CCD}" type="slidenum">
              <a:rPr lang="en-US" altLang="en-US" smtClean="0"/>
              <a:pPr/>
              <a:t>15</a:t>
            </a:fld>
            <a:endParaRPr lang="en-US" altLang="en-US"/>
          </a:p>
        </p:txBody>
      </p:sp>
    </p:spTree>
    <p:extLst>
      <p:ext uri="{BB962C8B-B14F-4D97-AF65-F5344CB8AC3E}">
        <p14:creationId xmlns:p14="http://schemas.microsoft.com/office/powerpoint/2010/main" val="3548177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For our next model, researchers developed a Long-Short Term Memory Auto Encoder which transforms the input sequences into the latent space and then tries to reconstruct the input sequence providing unsupervised anomaly detection for each device.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These unique anomaly scores are then aggregated to construct a system-level anomaly score for which some threshold is applied to indicate some sort of system fault. This algorithm is parallelizable and can handle potential variations in input frequencies well. One drawback is that it does not make any conclusions about how the devices are correlated to each other. Another drawback is the increased time to run the model despite the relatively short training time. Recall for this approach was ~80%, plenty of room for improvement.</a:t>
            </a:r>
          </a:p>
          <a:p>
            <a:endParaRPr lang="en-US" dirty="0"/>
          </a:p>
        </p:txBody>
      </p:sp>
      <p:sp>
        <p:nvSpPr>
          <p:cNvPr id="4" name="Slide Number Placeholder 3"/>
          <p:cNvSpPr>
            <a:spLocks noGrp="1"/>
          </p:cNvSpPr>
          <p:nvPr>
            <p:ph type="sldNum" sz="quarter" idx="5"/>
          </p:nvPr>
        </p:nvSpPr>
        <p:spPr/>
        <p:txBody>
          <a:bodyPr/>
          <a:lstStyle/>
          <a:p>
            <a:fld id="{60BFB643-3B51-4A23-96A6-8ED93A064CCD}" type="slidenum">
              <a:rPr lang="en-US" altLang="en-US" smtClean="0"/>
              <a:pPr/>
              <a:t>16</a:t>
            </a:fld>
            <a:endParaRPr lang="en-US" altLang="en-US"/>
          </a:p>
        </p:txBody>
      </p:sp>
    </p:spTree>
    <p:extLst>
      <p:ext uri="{BB962C8B-B14F-4D97-AF65-F5344CB8AC3E}">
        <p14:creationId xmlns:p14="http://schemas.microsoft.com/office/powerpoint/2010/main" val="561404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0" i="0" dirty="0">
                <a:effectLst/>
                <a:latin typeface="Arial" panose="020B0604020202020204" pitchFamily="34" charset="0"/>
              </a:rPr>
              <a:t>The encoder E maps the input time series sequences into the latent space, while Generator G serves as a Decoder that transforms the latent space into the reconstructed time series. </a:t>
            </a:r>
          </a:p>
          <a:p>
            <a:endParaRPr lang="en-US" b="0" i="0" dirty="0">
              <a:effectLst/>
              <a:latin typeface="Arial" panose="020B0604020202020204" pitchFamily="34" charset="0"/>
            </a:endParaRPr>
          </a:p>
          <a:p>
            <a:r>
              <a:rPr lang="en-US" b="0" i="0" dirty="0">
                <a:effectLst/>
                <a:latin typeface="Arial" panose="020B0604020202020204" pitchFamily="34" charset="0"/>
              </a:rPr>
              <a:t>The critic </a:t>
            </a:r>
            <a:r>
              <a:rPr lang="en-US" b="0" i="0" dirty="0" err="1">
                <a:effectLst/>
                <a:latin typeface="Arial" panose="020B0604020202020204" pitchFamily="34" charset="0"/>
              </a:rPr>
              <a:t>Cx</a:t>
            </a:r>
            <a:r>
              <a:rPr lang="en-US" b="0" i="0" dirty="0">
                <a:effectLst/>
                <a:latin typeface="Arial" panose="020B0604020202020204" pitchFamily="34" charset="0"/>
              </a:rPr>
              <a:t> distinguishes between real-time series sequences from X and the generated time series sequences from G</a:t>
            </a:r>
            <a:r>
              <a:rPr lang="en-US" b="0" i="0" dirty="0">
                <a:effectLst/>
                <a:latin typeface="Courier New" panose="02070309020205020404" pitchFamily="49" charset="0"/>
              </a:rPr>
              <a:t>(</a:t>
            </a:r>
            <a:r>
              <a:rPr lang="en-US" b="0" i="0" dirty="0">
                <a:effectLst/>
                <a:latin typeface="Arial" panose="020B0604020202020204" pitchFamily="34" charset="0"/>
              </a:rPr>
              <a:t>z</a:t>
            </a:r>
            <a:r>
              <a:rPr lang="en-US" b="0" i="0" dirty="0">
                <a:effectLst/>
                <a:latin typeface="Courier New" panose="02070309020205020404" pitchFamily="49" charset="0"/>
              </a:rPr>
              <a:t>)</a:t>
            </a:r>
            <a:r>
              <a:rPr lang="en-US" b="0" i="0" dirty="0">
                <a:effectLst/>
                <a:latin typeface="Arial" panose="020B0604020202020204" pitchFamily="34" charset="0"/>
              </a:rPr>
              <a:t>, and Critic </a:t>
            </a:r>
            <a:r>
              <a:rPr lang="en-US" b="0" i="0" dirty="0" err="1">
                <a:effectLst/>
                <a:latin typeface="Arial" panose="020B0604020202020204" pitchFamily="34" charset="0"/>
              </a:rPr>
              <a:t>Cz</a:t>
            </a:r>
            <a:r>
              <a:rPr lang="en-US" b="0" i="0" dirty="0">
                <a:effectLst/>
                <a:latin typeface="Arial" panose="020B0604020202020204" pitchFamily="34" charset="0"/>
              </a:rPr>
              <a:t> measures the quality of the mapping into the latent space.</a:t>
            </a:r>
          </a:p>
          <a:p>
            <a:endParaRPr lang="en-US" b="0" i="0" dirty="0">
              <a:effectLst/>
              <a:latin typeface="Arial" panose="020B0604020202020204" pitchFamily="34" charset="0"/>
            </a:endParaRPr>
          </a:p>
          <a:p>
            <a:r>
              <a:rPr lang="en-US" b="0" i="0" dirty="0">
                <a:effectLst/>
                <a:latin typeface="Arial" panose="020B0604020202020204" pitchFamily="34" charset="0"/>
              </a:rPr>
              <a:t>In this model, one TADGAN is trained per frequency, and the frequency-level anomaly scores are combined to get a system-level anomaly score.</a:t>
            </a:r>
          </a:p>
          <a:p>
            <a:endParaRPr lang="en-US" dirty="0"/>
          </a:p>
        </p:txBody>
      </p:sp>
      <p:sp>
        <p:nvSpPr>
          <p:cNvPr id="4" name="Slide Number Placeholder 3"/>
          <p:cNvSpPr>
            <a:spLocks noGrp="1"/>
          </p:cNvSpPr>
          <p:nvPr>
            <p:ph type="sldNum" sz="quarter" idx="5"/>
          </p:nvPr>
        </p:nvSpPr>
        <p:spPr/>
        <p:txBody>
          <a:bodyPr/>
          <a:lstStyle/>
          <a:p>
            <a:fld id="{60BFB643-3B51-4A23-96A6-8ED93A064CCD}" type="slidenum">
              <a:rPr lang="en-US" altLang="en-US" smtClean="0"/>
              <a:pPr/>
              <a:t>17</a:t>
            </a:fld>
            <a:endParaRPr lang="en-US" altLang="en-US"/>
          </a:p>
        </p:txBody>
      </p:sp>
    </p:spTree>
    <p:extLst>
      <p:ext uri="{BB962C8B-B14F-4D97-AF65-F5344CB8AC3E}">
        <p14:creationId xmlns:p14="http://schemas.microsoft.com/office/powerpoint/2010/main" val="2691624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Arial" panose="020B0604020202020204" pitchFamily="34" charset="0"/>
              </a:rPr>
              <a:t>To enable some predictive abilities we explored using supervised anomaly detection which exploits the upstream and downstream beam permits. These are saved as device parameters that we can monitor directly.</a:t>
            </a:r>
          </a:p>
          <a:p>
            <a:r>
              <a:rPr lang="en-US" b="0" i="0" dirty="0">
                <a:effectLst/>
                <a:latin typeface="Arial" panose="020B0604020202020204" pitchFamily="34" charset="0"/>
              </a:rPr>
              <a:t>The transformer talk  on Monday provided a good starting point for understanding this </a:t>
            </a:r>
            <a:r>
              <a:rPr lang="en-US" b="0" i="0" dirty="0" err="1">
                <a:effectLst/>
                <a:latin typeface="Arial" panose="020B0604020202020204" pitchFamily="34" charset="0"/>
              </a:rPr>
              <a:t>blackbox</a:t>
            </a:r>
            <a:r>
              <a:rPr lang="en-US" b="0" i="0" dirty="0">
                <a:effectLst/>
                <a:latin typeface="Arial" panose="020B0604020202020204" pitchFamily="34" charset="0"/>
              </a:rPr>
              <a:t> but the idea here is to use device data from the last 60 seconds to predict beam permits for the next 30 seconds. From what I understand this is possible by </a:t>
            </a:r>
            <a:r>
              <a:rPr lang="en-US" dirty="0"/>
              <a:t>capturing temporal dependencies at different time scales using a combination of the LSTM Sequence-to-Sequence and the Transformer’s Self-Attention mechanism.</a:t>
            </a:r>
            <a:endParaRPr lang="en-US"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60BFB643-3B51-4A23-96A6-8ED93A064CCD}" type="slidenum">
              <a:rPr lang="en-US" altLang="en-US" smtClean="0"/>
              <a:pPr/>
              <a:t>18</a:t>
            </a:fld>
            <a:endParaRPr lang="en-US" altLang="en-US"/>
          </a:p>
        </p:txBody>
      </p:sp>
    </p:spTree>
    <p:extLst>
      <p:ext uri="{BB962C8B-B14F-4D97-AF65-F5344CB8AC3E}">
        <p14:creationId xmlns:p14="http://schemas.microsoft.com/office/powerpoint/2010/main" val="68545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Really want to get the inference time down to somewhere between 1-3 seconds. Might be difficult and were open to exploring more ideas on how to </a:t>
            </a:r>
            <a:r>
              <a:rPr lang="en-US"/>
              <a:t>get there.</a:t>
            </a:r>
          </a:p>
        </p:txBody>
      </p:sp>
      <p:sp>
        <p:nvSpPr>
          <p:cNvPr id="4" name="Slide Number Placeholder 3"/>
          <p:cNvSpPr>
            <a:spLocks noGrp="1"/>
          </p:cNvSpPr>
          <p:nvPr>
            <p:ph type="sldNum" sz="quarter" idx="5"/>
          </p:nvPr>
        </p:nvSpPr>
        <p:spPr/>
        <p:txBody>
          <a:bodyPr/>
          <a:lstStyle/>
          <a:p>
            <a:fld id="{60BFB643-3B51-4A23-96A6-8ED93A064CCD}" type="slidenum">
              <a:rPr lang="en-US" altLang="en-US" smtClean="0"/>
              <a:pPr/>
              <a:t>19</a:t>
            </a:fld>
            <a:endParaRPr lang="en-US" altLang="en-US"/>
          </a:p>
        </p:txBody>
      </p:sp>
    </p:spTree>
    <p:extLst>
      <p:ext uri="{BB962C8B-B14F-4D97-AF65-F5344CB8AC3E}">
        <p14:creationId xmlns:p14="http://schemas.microsoft.com/office/powerpoint/2010/main" val="1769980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BFB643-3B51-4A23-96A6-8ED93A064CCD}" type="slidenum">
              <a:rPr lang="en-US" altLang="en-US" smtClean="0"/>
              <a:pPr/>
              <a:t>20</a:t>
            </a:fld>
            <a:endParaRPr lang="en-US" altLang="en-US"/>
          </a:p>
        </p:txBody>
      </p:sp>
    </p:spTree>
    <p:extLst>
      <p:ext uri="{BB962C8B-B14F-4D97-AF65-F5344CB8AC3E}">
        <p14:creationId xmlns:p14="http://schemas.microsoft.com/office/powerpoint/2010/main" val="2636598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For those that may be unfamiliar FNAL accelerator complex consists of…</a:t>
            </a:r>
          </a:p>
          <a:p>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endParaRPr lang="en-US" sz="1800" dirty="0">
              <a:effectLst/>
              <a:latin typeface="Aptos" panose="020B0004020202020204" pitchFamily="34" charset="0"/>
              <a:cs typeface="Times New Roman" panose="02020603050405020304"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Proton Source department is tasked with maintaining and operating the Pre-Acc H- Ion source, the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Linac</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(400MeV), and the Booster (8GeV) proton synchrotron. Our discussion here will focus on the Pre-Acc and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Linac</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60BFB643-3B51-4A23-96A6-8ED93A064CCD}" type="slidenum">
              <a:rPr lang="en-US" altLang="en-US" smtClean="0"/>
              <a:pPr/>
              <a:t>3</a:t>
            </a:fld>
            <a:endParaRPr lang="en-US" altLang="en-US"/>
          </a:p>
        </p:txBody>
      </p:sp>
    </p:spTree>
    <p:extLst>
      <p:ext uri="{BB962C8B-B14F-4D97-AF65-F5344CB8AC3E}">
        <p14:creationId xmlns:p14="http://schemas.microsoft.com/office/powerpoint/2010/main" val="3765718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a:effectLst/>
                <a:latin typeface="Aptos" panose="020B0004020202020204" pitchFamily="34" charset="0"/>
                <a:ea typeface="Aptos" panose="020B0004020202020204" pitchFamily="34" charset="0"/>
                <a:cs typeface="Times New Roman" panose="02020603050405020304" pitchFamily="18" charset="0"/>
              </a:rPr>
              <a:t>One of, if not the most important goals, was to develop some sort of dashboard or client user interface that MCR staff could use to determine if the inference process was collecting data and calculating anomaly scores properly.</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dirty="0">
              <a:effectLst/>
              <a:latin typeface="Aptos" panose="020B0004020202020204" pitchFamily="34" charset="0"/>
              <a:cs typeface="Times New Roman" panose="02020603050405020304"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800" dirty="0">
                <a:effectLst/>
                <a:latin typeface="Aptos" panose="020B0004020202020204" pitchFamily="34" charset="0"/>
                <a:ea typeface="Aptos" panose="020B0004020202020204" pitchFamily="34" charset="0"/>
                <a:cs typeface="Times New Roman" panose="02020603050405020304" pitchFamily="18" charset="0"/>
              </a:rPr>
              <a:t>We wanted this to have a modern look and feel so developing for the web seemed like the most reasonable thing to do. </a:t>
            </a: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dirty="0">
              <a:effectLst/>
              <a:latin typeface="Aptos" panose="020B0004020202020204" pitchFamily="34" charset="0"/>
              <a:cs typeface="Times New Roman" panose="02020603050405020304"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800" dirty="0">
                <a:effectLst/>
                <a:latin typeface="Aptos" panose="020B0004020202020204" pitchFamily="34" charset="0"/>
                <a:ea typeface="Aptos" panose="020B0004020202020204" pitchFamily="34" charset="0"/>
                <a:cs typeface="Times New Roman" panose="02020603050405020304" pitchFamily="18" charset="0"/>
              </a:rPr>
              <a:t>Java plays well in this space and is performant enough for our needs when taking into account that we can collect data faster than we can process it using the </a:t>
            </a:r>
            <a:r>
              <a:rPr lang="en-US" sz="1800" dirty="0" err="1">
                <a:effectLst/>
                <a:latin typeface="Aptos" panose="020B0004020202020204" pitchFamily="34" charset="0"/>
                <a:ea typeface="Aptos" panose="020B0004020202020204" pitchFamily="34" charset="0"/>
                <a:cs typeface="Times New Roman" panose="02020603050405020304" pitchFamily="18" charset="0"/>
              </a:rPr>
              <a:t>dmq</a:t>
            </a:r>
            <a:r>
              <a:rPr lang="en-US" sz="1800" dirty="0">
                <a:effectLst/>
                <a:latin typeface="Aptos" panose="020B0004020202020204" pitchFamily="34" charset="0"/>
                <a:ea typeface="Aptos" panose="020B0004020202020204" pitchFamily="34" charset="0"/>
                <a:cs typeface="Times New Roman" panose="02020603050405020304" pitchFamily="18" charset="0"/>
              </a:rPr>
              <a:t> framework. </a:t>
            </a:r>
            <a:endParaRPr lang="en-US" dirty="0"/>
          </a:p>
          <a:p>
            <a:endParaRPr lang="en-US" dirty="0"/>
          </a:p>
        </p:txBody>
      </p:sp>
      <p:sp>
        <p:nvSpPr>
          <p:cNvPr id="4" name="Slide Number Placeholder 3"/>
          <p:cNvSpPr>
            <a:spLocks noGrp="1"/>
          </p:cNvSpPr>
          <p:nvPr>
            <p:ph type="sldNum" sz="quarter" idx="5"/>
          </p:nvPr>
        </p:nvSpPr>
        <p:spPr/>
        <p:txBody>
          <a:bodyPr/>
          <a:lstStyle/>
          <a:p>
            <a:fld id="{60BFB643-3B51-4A23-96A6-8ED93A064CCD}" type="slidenum">
              <a:rPr lang="en-US" altLang="en-US" smtClean="0"/>
              <a:pPr/>
              <a:t>21</a:t>
            </a:fld>
            <a:endParaRPr lang="en-US" altLang="en-US"/>
          </a:p>
        </p:txBody>
      </p:sp>
    </p:spTree>
    <p:extLst>
      <p:ext uri="{BB962C8B-B14F-4D97-AF65-F5344CB8AC3E}">
        <p14:creationId xmlns:p14="http://schemas.microsoft.com/office/powerpoint/2010/main" val="4054730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 resources as a canary for the data pipeline, JVM stats should be fairly stable all things being equal. When many of the Front-Ends begin to lag buffers overflow and heap allocations occur. At some we run out of memory and the process crashes. </a:t>
            </a:r>
          </a:p>
        </p:txBody>
      </p:sp>
      <p:sp>
        <p:nvSpPr>
          <p:cNvPr id="4" name="Slide Number Placeholder 3"/>
          <p:cNvSpPr>
            <a:spLocks noGrp="1"/>
          </p:cNvSpPr>
          <p:nvPr>
            <p:ph type="sldNum" sz="quarter" idx="5"/>
          </p:nvPr>
        </p:nvSpPr>
        <p:spPr/>
        <p:txBody>
          <a:bodyPr/>
          <a:lstStyle/>
          <a:p>
            <a:fld id="{60BFB643-3B51-4A23-96A6-8ED93A064CCD}" type="slidenum">
              <a:rPr lang="en-US" altLang="en-US" smtClean="0"/>
              <a:pPr/>
              <a:t>23</a:t>
            </a:fld>
            <a:endParaRPr lang="en-US" altLang="en-US"/>
          </a:p>
        </p:txBody>
      </p:sp>
    </p:spTree>
    <p:extLst>
      <p:ext uri="{BB962C8B-B14F-4D97-AF65-F5344CB8AC3E}">
        <p14:creationId xmlns:p14="http://schemas.microsoft.com/office/powerpoint/2010/main" val="3272406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Pre-Acc consists of an H- plasma source, a 750 KeV radio frequency quadrupole accelerating cavity and associated medium energy beam line. The 400 MeV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Linac</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consists of 5 Alvarez drift tube accelerating cavities powered by 5 MW triode vacuum tubes and 7 side-coupled accelerating cavities powered by 12 MW klystrons. </a:t>
            </a:r>
          </a:p>
          <a:p>
            <a:pPr marL="0" marR="0" algn="just">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dirty="0">
                <a:effectLst/>
                <a:latin typeface="Aptos" panose="020B0004020202020204" pitchFamily="34" charset="0"/>
                <a:ea typeface="Aptos" panose="020B0004020202020204" pitchFamily="34" charset="0"/>
                <a:cs typeface="Times New Roman" panose="02020603050405020304" pitchFamily="18" charset="0"/>
              </a:rPr>
              <a:t>As such, many of these systems are composed of other systems such as vacuum (turbo and ion pumps), low conductivity closed loop water cooling, regulated quad/trim power supplies, and associated diagnostics &amp; controls. Each of which is operated in a specific range dictated by the requirements for stable beam operations. It's our goal to operate these machines in a manner which minimizes their radiation footprint and downtime due to system failures.</a:t>
            </a:r>
            <a:endParaRPr lang="en-US" dirty="0"/>
          </a:p>
        </p:txBody>
      </p:sp>
      <p:sp>
        <p:nvSpPr>
          <p:cNvPr id="4" name="Slide Number Placeholder 3"/>
          <p:cNvSpPr>
            <a:spLocks noGrp="1"/>
          </p:cNvSpPr>
          <p:nvPr>
            <p:ph type="sldNum" sz="quarter" idx="5"/>
          </p:nvPr>
        </p:nvSpPr>
        <p:spPr/>
        <p:txBody>
          <a:bodyPr/>
          <a:lstStyle/>
          <a:p>
            <a:fld id="{60BFB643-3B51-4A23-96A6-8ED93A064CCD}" type="slidenum">
              <a:rPr lang="en-US" altLang="en-US" smtClean="0"/>
              <a:pPr/>
              <a:t>4</a:t>
            </a:fld>
            <a:endParaRPr lang="en-US" altLang="en-US"/>
          </a:p>
        </p:txBody>
      </p:sp>
    </p:spTree>
    <p:extLst>
      <p:ext uri="{BB962C8B-B14F-4D97-AF65-F5344CB8AC3E}">
        <p14:creationId xmlns:p14="http://schemas.microsoft.com/office/powerpoint/2010/main" val="3420478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Linac</a:t>
            </a:r>
            <a:r>
              <a:rPr lang="en-US" dirty="0"/>
              <a:t> is a 40+ year old machine and has accumulated a variety of hardware that produce data streams of various shapes and sizes in a range of timescales.</a:t>
            </a:r>
          </a:p>
          <a:p>
            <a:endParaRPr lang="en-US" dirty="0"/>
          </a:p>
          <a:p>
            <a:r>
              <a:rPr lang="en-US" sz="1800" dirty="0">
                <a:effectLst/>
                <a:latin typeface="Aptos" panose="020B0004020202020204" pitchFamily="34" charset="0"/>
                <a:ea typeface="Aptos" panose="020B0004020202020204" pitchFamily="34" charset="0"/>
                <a:cs typeface="Times New Roman" panose="02020603050405020304" pitchFamily="18" charset="0"/>
              </a:rPr>
              <a:t>These Front-End’s provide the mechanisms to monitor and control the accelerator components and play a key role in the success of any machine learning project.</a:t>
            </a:r>
            <a:endParaRPr lang="en-US" dirty="0"/>
          </a:p>
        </p:txBody>
      </p:sp>
      <p:sp>
        <p:nvSpPr>
          <p:cNvPr id="4" name="Slide Number Placeholder 3"/>
          <p:cNvSpPr>
            <a:spLocks noGrp="1"/>
          </p:cNvSpPr>
          <p:nvPr>
            <p:ph type="sldNum" sz="quarter" idx="5"/>
          </p:nvPr>
        </p:nvSpPr>
        <p:spPr/>
        <p:txBody>
          <a:bodyPr/>
          <a:lstStyle/>
          <a:p>
            <a:fld id="{60BFB643-3B51-4A23-96A6-8ED93A064CCD}" type="slidenum">
              <a:rPr lang="en-US" altLang="en-US" smtClean="0"/>
              <a:pPr/>
              <a:t>5</a:t>
            </a:fld>
            <a:endParaRPr lang="en-US" altLang="en-US"/>
          </a:p>
        </p:txBody>
      </p:sp>
    </p:spTree>
    <p:extLst>
      <p:ext uri="{BB962C8B-B14F-4D97-AF65-F5344CB8AC3E}">
        <p14:creationId xmlns:p14="http://schemas.microsoft.com/office/powerpoint/2010/main" val="380846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These systems are monitored and controlled via the Accelerator Control Network (ACNET). A bespoke server/client message protocol that predates many if not all the familiar or modern messaging protocols such as MQTT, AVRO, and the like. Clients request data from the </a:t>
            </a:r>
            <a:r>
              <a:rPr lang="en-US" sz="1800" dirty="0" err="1">
                <a:effectLst/>
                <a:latin typeface="Aptos" panose="020B0004020202020204" pitchFamily="34" charset="0"/>
                <a:ea typeface="Aptos" panose="020B0004020202020204" pitchFamily="34" charset="0"/>
                <a:cs typeface="Times New Roman" panose="02020603050405020304" pitchFamily="18" charset="0"/>
              </a:rPr>
              <a:t>daq</a:t>
            </a:r>
            <a:r>
              <a:rPr lang="en-US" sz="1800" dirty="0">
                <a:effectLst/>
                <a:latin typeface="Aptos" panose="020B0004020202020204" pitchFamily="34" charset="0"/>
                <a:ea typeface="Aptos" panose="020B0004020202020204" pitchFamily="34" charset="0"/>
                <a:cs typeface="Times New Roman" panose="02020603050405020304" pitchFamily="18" charset="0"/>
              </a:rPr>
              <a:t> Front-Ends who handle the hardware specifics via MOOC. This is the main abstraction layer for ACNET and is centered around the idea of a device.</a:t>
            </a:r>
          </a:p>
          <a:p>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There are over 200,000 accelerator "devices" in total providing access to a wide array of analog and digital data in the form of singular values like temperature, waveforms, and digital status.</a:t>
            </a:r>
          </a:p>
          <a:p>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endParaRPr lang="en-US" sz="1800" dirty="0">
              <a:effectLst/>
              <a:latin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0BFB643-3B51-4A23-96A6-8ED93A064CCD}" type="slidenum">
              <a:rPr lang="en-US" altLang="en-US" smtClean="0"/>
              <a:pPr/>
              <a:t>6</a:t>
            </a:fld>
            <a:endParaRPr lang="en-US" altLang="en-US"/>
          </a:p>
        </p:txBody>
      </p:sp>
    </p:spTree>
    <p:extLst>
      <p:ext uri="{BB962C8B-B14F-4D97-AF65-F5344CB8AC3E}">
        <p14:creationId xmlns:p14="http://schemas.microsoft.com/office/powerpoint/2010/main" val="3016682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For synchronization purposes there exits a dedicated copper or fiber link (10 MHz serial) developed for the collider, Tevatron Clock (</a:t>
            </a:r>
            <a:r>
              <a:rPr lang="en-US" sz="1800" dirty="0" err="1">
                <a:effectLst/>
                <a:latin typeface="Aptos" panose="020B0004020202020204" pitchFamily="34" charset="0"/>
                <a:ea typeface="Aptos" panose="020B0004020202020204" pitchFamily="34" charset="0"/>
                <a:cs typeface="Times New Roman" panose="02020603050405020304" pitchFamily="18" charset="0"/>
              </a:rPr>
              <a:t>TClk</a:t>
            </a:r>
            <a:r>
              <a:rPr lang="en-US" sz="1800" dirty="0">
                <a:effectLst/>
                <a:latin typeface="Aptos" panose="020B0004020202020204" pitchFamily="34" charset="0"/>
                <a:ea typeface="Aptos" panose="020B0004020202020204" pitchFamily="34" charset="0"/>
                <a:cs typeface="Times New Roman" panose="02020603050405020304" pitchFamily="18" charset="0"/>
              </a:rPr>
              <a:t>) to stream 256 dedicated events that are used to coordinate various systems and front-end tasks with respect to time and each other. </a:t>
            </a:r>
          </a:p>
          <a:p>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dirty="0">
                <a:effectLst/>
                <a:latin typeface="Aptos" panose="020B0004020202020204" pitchFamily="34" charset="0"/>
                <a:ea typeface="Aptos" panose="020B0004020202020204" pitchFamily="34" charset="0"/>
                <a:cs typeface="Times New Roman" panose="02020603050405020304" pitchFamily="18" charset="0"/>
              </a:rPr>
              <a:t>For example, when to ramp a set of power supplies or to arm/trigger data acquisition. The important thing to note with </a:t>
            </a:r>
            <a:r>
              <a:rPr lang="en-US" sz="1800" dirty="0" err="1">
                <a:effectLst/>
                <a:latin typeface="Aptos" panose="020B0004020202020204" pitchFamily="34" charset="0"/>
                <a:ea typeface="Aptos" panose="020B0004020202020204" pitchFamily="34" charset="0"/>
                <a:cs typeface="Times New Roman" panose="02020603050405020304" pitchFamily="18" charset="0"/>
              </a:rPr>
              <a:t>TClk</a:t>
            </a:r>
            <a:r>
              <a:rPr lang="en-US" sz="1800" dirty="0">
                <a:effectLst/>
                <a:latin typeface="Aptos" panose="020B0004020202020204" pitchFamily="34" charset="0"/>
                <a:ea typeface="Aptos" panose="020B0004020202020204" pitchFamily="34" charset="0"/>
                <a:cs typeface="Times New Roman" panose="02020603050405020304" pitchFamily="18" charset="0"/>
              </a:rPr>
              <a:t> is that it is synchronized with the natural resonance frequency of the gradient magnet power supplies of the 8 GeV Booster proton synchrotron. </a:t>
            </a:r>
            <a:endParaRPr lang="en-US" dirty="0"/>
          </a:p>
        </p:txBody>
      </p:sp>
      <p:sp>
        <p:nvSpPr>
          <p:cNvPr id="4" name="Slide Number Placeholder 3"/>
          <p:cNvSpPr>
            <a:spLocks noGrp="1"/>
          </p:cNvSpPr>
          <p:nvPr>
            <p:ph type="sldNum" sz="quarter" idx="5"/>
          </p:nvPr>
        </p:nvSpPr>
        <p:spPr/>
        <p:txBody>
          <a:bodyPr/>
          <a:lstStyle/>
          <a:p>
            <a:fld id="{60BFB643-3B51-4A23-96A6-8ED93A064CCD}" type="slidenum">
              <a:rPr lang="en-US" altLang="en-US" smtClean="0"/>
              <a:pPr/>
              <a:t>7</a:t>
            </a:fld>
            <a:endParaRPr lang="en-US" altLang="en-US"/>
          </a:p>
        </p:txBody>
      </p:sp>
    </p:spTree>
    <p:extLst>
      <p:ext uri="{BB962C8B-B14F-4D97-AF65-F5344CB8AC3E}">
        <p14:creationId xmlns:p14="http://schemas.microsoft.com/office/powerpoint/2010/main" val="2322566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goal of L-Cape specifically is to develop a machine learning model that will alert MCR Staff of, and assist in labeling, the various system faults by pattern matching real-time accelerator data using the existing controls system.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Having an accurate and consistent idea of pending system failure allows MCR staff to make informed decisions about how to operate the other machines in the complex.</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Of the many constraints will be not modifying the existing controls system in any way. This is due in part to funding scope and our desire to minimize any operational side effects.</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If the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Linac</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is expected to be down for a reasonable amount of time, actions can be taken to put the complex in a more efficient operating mode.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For example, it does not make sense to ramp the 12,000 Amp dipole bend bus power supplies in the 120 GeV synchrotron which are a dominant contributor to our overall electricity bill.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mindset can be applied to other high power pulsed devices in the complex such as the Booster High Level RF (amplifiers and bias supplies) or any remaining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Linac</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RF stations which have not been inhibited due to failure. </a:t>
            </a:r>
          </a:p>
          <a:p>
            <a:endParaRPr lang="en-US" dirty="0"/>
          </a:p>
        </p:txBody>
      </p:sp>
      <p:sp>
        <p:nvSpPr>
          <p:cNvPr id="4" name="Slide Number Placeholder 3"/>
          <p:cNvSpPr>
            <a:spLocks noGrp="1"/>
          </p:cNvSpPr>
          <p:nvPr>
            <p:ph type="sldNum" sz="quarter" idx="5"/>
          </p:nvPr>
        </p:nvSpPr>
        <p:spPr/>
        <p:txBody>
          <a:bodyPr/>
          <a:lstStyle/>
          <a:p>
            <a:fld id="{60BFB643-3B51-4A23-96A6-8ED93A064CCD}" type="slidenum">
              <a:rPr lang="en-US" altLang="en-US" smtClean="0"/>
              <a:pPr/>
              <a:t>8</a:t>
            </a:fld>
            <a:endParaRPr lang="en-US" altLang="en-US"/>
          </a:p>
        </p:txBody>
      </p:sp>
    </p:spTree>
    <p:extLst>
      <p:ext uri="{BB962C8B-B14F-4D97-AF65-F5344CB8AC3E}">
        <p14:creationId xmlns:p14="http://schemas.microsoft.com/office/powerpoint/2010/main" val="1909586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basic idea here is of course familiar and we have ~2800 devices for which we want to read the value of on every </a:t>
            </a:r>
            <a:r>
              <a:rPr lang="en-US" dirty="0" err="1"/>
              <a:t>linac</a:t>
            </a:r>
            <a:r>
              <a:rPr lang="en-US" dirty="0"/>
              <a:t> cycle which is every 66 </a:t>
            </a:r>
            <a:r>
              <a:rPr lang="en-US" dirty="0" err="1"/>
              <a:t>ms.</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0BFB643-3B51-4A23-96A6-8ED93A064CCD}" type="slidenum">
              <a:rPr lang="en-US" altLang="en-US" smtClean="0"/>
              <a:pPr/>
              <a:t>9</a:t>
            </a:fld>
            <a:endParaRPr lang="en-US" altLang="en-US"/>
          </a:p>
        </p:txBody>
      </p:sp>
    </p:spTree>
    <p:extLst>
      <p:ext uri="{BB962C8B-B14F-4D97-AF65-F5344CB8AC3E}">
        <p14:creationId xmlns:p14="http://schemas.microsoft.com/office/powerpoint/2010/main" val="3928570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Our approach to the data collection process began with a desire to develop a long running process that would make the appropriate ACNET level requests for the devices we believe may play a role in foreshadowing the most common system faults in the </a:t>
            </a:r>
            <a:r>
              <a:rPr lang="en-US" sz="1800" dirty="0" err="1">
                <a:effectLst/>
                <a:latin typeface="Aptos" panose="020B0004020202020204" pitchFamily="34" charset="0"/>
                <a:ea typeface="Aptos" panose="020B0004020202020204" pitchFamily="34" charset="0"/>
                <a:cs typeface="Times New Roman" panose="02020603050405020304" pitchFamily="18" charset="0"/>
              </a:rPr>
              <a:t>Linac</a:t>
            </a:r>
            <a:r>
              <a:rPr lang="en-US" sz="1800" dirty="0">
                <a:effectLst/>
                <a:latin typeface="Aptos" panose="020B0004020202020204" pitchFamily="34" charset="0"/>
                <a:ea typeface="Aptos" panose="020B0004020202020204" pitchFamily="34" charset="0"/>
                <a:cs typeface="Times New Roman" panose="02020603050405020304" pitchFamily="18" charset="0"/>
              </a:rPr>
              <a:t>.</a:t>
            </a:r>
          </a:p>
          <a:p>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dirty="0">
                <a:effectLst/>
                <a:latin typeface="Aptos" panose="020B0004020202020204" pitchFamily="34" charset="0"/>
                <a:ea typeface="Aptos" panose="020B0004020202020204" pitchFamily="34" charset="0"/>
                <a:cs typeface="Times New Roman" panose="02020603050405020304" pitchFamily="18" charset="0"/>
              </a:rPr>
              <a:t>I set to work on a multi-threaded approach which partitions the list of devices into some number of </a:t>
            </a:r>
            <a:r>
              <a:rPr lang="en-US" sz="1800" dirty="0" err="1">
                <a:effectLst/>
                <a:latin typeface="Aptos" panose="020B0004020202020204" pitchFamily="34" charset="0"/>
                <a:ea typeface="Aptos" panose="020B0004020202020204" pitchFamily="34" charset="0"/>
                <a:cs typeface="Times New Roman" panose="02020603050405020304" pitchFamily="18" charset="0"/>
              </a:rPr>
              <a:t>dmq</a:t>
            </a:r>
            <a:r>
              <a:rPr lang="en-US" sz="1800" dirty="0">
                <a:effectLst/>
                <a:latin typeface="Aptos" panose="020B0004020202020204" pitchFamily="34" charset="0"/>
                <a:ea typeface="Aptos" panose="020B0004020202020204" pitchFamily="34" charset="0"/>
                <a:cs typeface="Times New Roman" panose="02020603050405020304" pitchFamily="18" charset="0"/>
              </a:rPr>
              <a:t> reading jobs. The response for each device request is then put into a thread safe key value store which acts like a buffer of sorts, whenever a complete list of device requests has been fulfilled, the request, timestamps, and values of the request are serialized and sent to a separate python process responsible for running the model.</a:t>
            </a:r>
          </a:p>
          <a:p>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dirty="0">
                <a:effectLst/>
                <a:latin typeface="Aptos" panose="020B0004020202020204" pitchFamily="34" charset="0"/>
                <a:ea typeface="Aptos" panose="020B0004020202020204" pitchFamily="34" charset="0"/>
                <a:cs typeface="Times New Roman" panose="02020603050405020304" pitchFamily="18" charset="0"/>
              </a:rPr>
              <a:t>The outputs of the model are then returned to this java process, forwarded to ACNET as device settings, and the dashboard user client for visualization purposes. </a:t>
            </a:r>
          </a:p>
        </p:txBody>
      </p:sp>
      <p:sp>
        <p:nvSpPr>
          <p:cNvPr id="4" name="Slide Number Placeholder 3"/>
          <p:cNvSpPr>
            <a:spLocks noGrp="1"/>
          </p:cNvSpPr>
          <p:nvPr>
            <p:ph type="sldNum" sz="quarter" idx="5"/>
          </p:nvPr>
        </p:nvSpPr>
        <p:spPr/>
        <p:txBody>
          <a:bodyPr/>
          <a:lstStyle/>
          <a:p>
            <a:fld id="{60BFB643-3B51-4A23-96A6-8ED93A064CCD}" type="slidenum">
              <a:rPr lang="en-US" altLang="en-US" smtClean="0"/>
              <a:pPr/>
              <a:t>10</a:t>
            </a:fld>
            <a:endParaRPr lang="en-US" altLang="en-US"/>
          </a:p>
        </p:txBody>
      </p:sp>
    </p:spTree>
    <p:extLst>
      <p:ext uri="{BB962C8B-B14F-4D97-AF65-F5344CB8AC3E}">
        <p14:creationId xmlns:p14="http://schemas.microsoft.com/office/powerpoint/2010/main" val="12741987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0" y="1149350"/>
            <a:ext cx="32670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Tree>
    <p:extLst>
      <p:ext uri="{BB962C8B-B14F-4D97-AF65-F5344CB8AC3E}">
        <p14:creationId xmlns:p14="http://schemas.microsoft.com/office/powerpoint/2010/main" val="419007980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1200"/>
            </a:lvl1pPr>
          </a:lstStyle>
          <a:p>
            <a:fld id="{50889BEA-2B91-403F-ADA4-053DEE04721E}" type="datetime1">
              <a:rPr lang="en-US" altLang="en-US"/>
              <a:pPr/>
              <a:t>3/6/2024</a:t>
            </a:fld>
            <a:endParaRPr lang="en-US" altLang="en-US"/>
          </a:p>
        </p:txBody>
      </p:sp>
      <p:sp>
        <p:nvSpPr>
          <p:cNvPr id="5" name="Footer Placeholder 4"/>
          <p:cNvSpPr>
            <a:spLocks noGrp="1"/>
          </p:cNvSpPr>
          <p:nvPr>
            <p:ph type="ftr" sz="quarter" idx="11"/>
          </p:nvPr>
        </p:nvSpPr>
        <p:spPr/>
        <p:txBody>
          <a:bodyPr/>
          <a:lstStyle>
            <a:lvl1pPr>
              <a:defRPr sz="1200" dirty="0" smtClean="0">
                <a:solidFill>
                  <a:srgbClr val="004C97"/>
                </a:solidFill>
              </a:defRPr>
            </a:lvl1pPr>
          </a:lstStyle>
          <a:p>
            <a:pPr>
              <a:defRPr/>
            </a:pPr>
            <a:r>
              <a:rPr lang="en-US"/>
              <a:t>Presenter | Presentation Title</a:t>
            </a:r>
            <a:endParaRPr lang="en-US" b="1"/>
          </a:p>
        </p:txBody>
      </p:sp>
      <p:sp>
        <p:nvSpPr>
          <p:cNvPr id="6" name="Slide Number Placeholder 5"/>
          <p:cNvSpPr>
            <a:spLocks noGrp="1"/>
          </p:cNvSpPr>
          <p:nvPr>
            <p:ph type="sldNum" sz="quarter" idx="12"/>
          </p:nvPr>
        </p:nvSpPr>
        <p:spPr/>
        <p:txBody>
          <a:bodyPr/>
          <a:lstStyle>
            <a:lvl1pPr>
              <a:defRPr sz="1200"/>
            </a:lvl1pPr>
          </a:lstStyle>
          <a:p>
            <a:fld id="{52E9C158-AEF1-41A2-A6CE-6F0BAB305EFD}" type="slidenum">
              <a:rPr lang="en-US" altLang="en-US"/>
              <a:pPr/>
              <a:t>‹#›</a:t>
            </a:fld>
            <a:endParaRPr lang="en-US" altLang="en-US"/>
          </a:p>
        </p:txBody>
      </p:sp>
    </p:spTree>
    <p:extLst>
      <p:ext uri="{BB962C8B-B14F-4D97-AF65-F5344CB8AC3E}">
        <p14:creationId xmlns:p14="http://schemas.microsoft.com/office/powerpoint/2010/main" val="211822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7" name="Date Placeholder 3"/>
          <p:cNvSpPr>
            <a:spLocks noGrp="1"/>
          </p:cNvSpPr>
          <p:nvPr>
            <p:ph type="dt" sz="half" idx="19"/>
          </p:nvPr>
        </p:nvSpPr>
        <p:spPr/>
        <p:txBody>
          <a:bodyPr/>
          <a:lstStyle>
            <a:lvl1pPr>
              <a:defRPr sz="1200"/>
            </a:lvl1pPr>
          </a:lstStyle>
          <a:p>
            <a:fld id="{6A3537A3-8C6B-43C4-A25C-FC2CE8D9D9BB}" type="datetime1">
              <a:rPr lang="en-US" altLang="en-US"/>
              <a:pPr/>
              <a:t>3/6/2024</a:t>
            </a:fld>
            <a:endParaRPr lang="en-US" altLang="en-US"/>
          </a:p>
        </p:txBody>
      </p:sp>
      <p:sp>
        <p:nvSpPr>
          <p:cNvPr id="8" name="Footer Placeholder 4"/>
          <p:cNvSpPr>
            <a:spLocks noGrp="1"/>
          </p:cNvSpPr>
          <p:nvPr>
            <p:ph type="ftr" sz="quarter" idx="20"/>
          </p:nvPr>
        </p:nvSpPr>
        <p:spPr/>
        <p:txBody>
          <a:bodyPr/>
          <a:lstStyle>
            <a:lvl1pPr>
              <a:defRPr sz="1200" dirty="0" smtClean="0"/>
            </a:lvl1pPr>
          </a:lstStyle>
          <a:p>
            <a:pPr>
              <a:defRPr/>
            </a:pPr>
            <a:r>
              <a:rPr lang="en-US"/>
              <a:t>Presenter | Presentation Title</a:t>
            </a:r>
            <a:endParaRPr lang="en-US" b="1"/>
          </a:p>
        </p:txBody>
      </p:sp>
      <p:sp>
        <p:nvSpPr>
          <p:cNvPr id="9" name="Slide Number Placeholder 5"/>
          <p:cNvSpPr>
            <a:spLocks noGrp="1"/>
          </p:cNvSpPr>
          <p:nvPr>
            <p:ph type="sldNum" sz="quarter" idx="21"/>
          </p:nvPr>
        </p:nvSpPr>
        <p:spPr/>
        <p:txBody>
          <a:bodyPr/>
          <a:lstStyle>
            <a:lvl1pPr>
              <a:defRPr sz="1200"/>
            </a:lvl1pPr>
          </a:lstStyle>
          <a:p>
            <a:fld id="{47C05DF5-FB48-4D3F-AF82-EC74A689CACF}" type="slidenum">
              <a:rPr lang="en-US" altLang="en-US"/>
              <a:pPr/>
              <a:t>‹#›</a:t>
            </a:fld>
            <a:endParaRPr lang="en-US" altLang="en-US"/>
          </a:p>
        </p:txBody>
      </p:sp>
    </p:spTree>
    <p:extLst>
      <p:ext uri="{BB962C8B-B14F-4D97-AF65-F5344CB8AC3E}">
        <p14:creationId xmlns:p14="http://schemas.microsoft.com/office/powerpoint/2010/main" val="209993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6"/>
          </p:nvPr>
        </p:nvSpPr>
        <p:spPr/>
        <p:txBody>
          <a:bodyPr/>
          <a:lstStyle>
            <a:lvl1pPr>
              <a:defRPr sz="1200"/>
            </a:lvl1pPr>
          </a:lstStyle>
          <a:p>
            <a:fld id="{2B1CF01D-1604-4C8E-BF6F-5634B5B9B0FA}" type="datetime1">
              <a:rPr lang="en-US" altLang="en-US"/>
              <a:pPr/>
              <a:t>3/6/2024</a:t>
            </a:fld>
            <a:endParaRPr lang="en-US" altLang="en-US"/>
          </a:p>
        </p:txBody>
      </p:sp>
      <p:sp>
        <p:nvSpPr>
          <p:cNvPr id="6" name="Footer Placeholder 4"/>
          <p:cNvSpPr>
            <a:spLocks noGrp="1"/>
          </p:cNvSpPr>
          <p:nvPr>
            <p:ph type="ftr" sz="quarter" idx="17"/>
          </p:nvPr>
        </p:nvSpPr>
        <p:spPr/>
        <p:txBody>
          <a:bodyPr/>
          <a:lstStyle>
            <a:lvl1pPr>
              <a:defRPr sz="1200" dirty="0" smtClean="0"/>
            </a:lvl1pPr>
          </a:lstStyle>
          <a:p>
            <a:pPr>
              <a:defRPr/>
            </a:pPr>
            <a:r>
              <a:rPr lang="en-US"/>
              <a:t>Presenter | Presentation Title</a:t>
            </a:r>
            <a:endParaRPr lang="en-US" b="1"/>
          </a:p>
        </p:txBody>
      </p:sp>
      <p:sp>
        <p:nvSpPr>
          <p:cNvPr id="7" name="Slide Number Placeholder 5"/>
          <p:cNvSpPr>
            <a:spLocks noGrp="1"/>
          </p:cNvSpPr>
          <p:nvPr>
            <p:ph type="sldNum" sz="quarter" idx="18"/>
          </p:nvPr>
        </p:nvSpPr>
        <p:spPr/>
        <p:txBody>
          <a:bodyPr/>
          <a:lstStyle>
            <a:lvl1pPr>
              <a:defRPr sz="1200"/>
            </a:lvl1pPr>
          </a:lstStyle>
          <a:p>
            <a:fld id="{071AFBCB-9629-4487-8658-FCC7F72DA46F}" type="slidenum">
              <a:rPr lang="en-US" altLang="en-US"/>
              <a:pPr/>
              <a:t>‹#›</a:t>
            </a:fld>
            <a:endParaRPr lang="en-US" altLang="en-US"/>
          </a:p>
        </p:txBody>
      </p:sp>
    </p:spTree>
    <p:extLst>
      <p:ext uri="{BB962C8B-B14F-4D97-AF65-F5344CB8AC3E}">
        <p14:creationId xmlns:p14="http://schemas.microsoft.com/office/powerpoint/2010/main" val="304379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0"/>
          </p:nvPr>
        </p:nvSpPr>
        <p:spPr/>
        <p:txBody>
          <a:bodyPr/>
          <a:lstStyle>
            <a:lvl1pPr>
              <a:defRPr sz="1200"/>
            </a:lvl1pPr>
          </a:lstStyle>
          <a:p>
            <a:fld id="{5E62D87C-608A-49B4-979E-2C9EC8FFFA3E}" type="datetime1">
              <a:rPr lang="en-US" altLang="en-US"/>
              <a:pPr/>
              <a:t>3/6/2024</a:t>
            </a:fld>
            <a:endParaRPr lang="en-US" altLang="en-US"/>
          </a:p>
        </p:txBody>
      </p:sp>
      <p:sp>
        <p:nvSpPr>
          <p:cNvPr id="6" name="Footer Placeholder 4"/>
          <p:cNvSpPr>
            <a:spLocks noGrp="1"/>
          </p:cNvSpPr>
          <p:nvPr>
            <p:ph type="ftr" sz="quarter" idx="11"/>
          </p:nvPr>
        </p:nvSpPr>
        <p:spPr/>
        <p:txBody>
          <a:bodyPr/>
          <a:lstStyle>
            <a:lvl1pPr>
              <a:defRPr sz="1200" dirty="0" smtClean="0"/>
            </a:lvl1pPr>
          </a:lstStyle>
          <a:p>
            <a:pPr>
              <a:defRPr/>
            </a:pPr>
            <a:r>
              <a:rPr lang="en-US"/>
              <a:t>Presenter | Presentation Title</a:t>
            </a:r>
            <a:endParaRPr lang="en-US" b="1"/>
          </a:p>
        </p:txBody>
      </p:sp>
      <p:sp>
        <p:nvSpPr>
          <p:cNvPr id="7" name="Slide Number Placeholder 5"/>
          <p:cNvSpPr>
            <a:spLocks noGrp="1"/>
          </p:cNvSpPr>
          <p:nvPr>
            <p:ph type="sldNum" sz="quarter" idx="12"/>
          </p:nvPr>
        </p:nvSpPr>
        <p:spPr/>
        <p:txBody>
          <a:bodyPr/>
          <a:lstStyle>
            <a:lvl1pPr>
              <a:defRPr sz="1200"/>
            </a:lvl1pPr>
          </a:lstStyle>
          <a:p>
            <a:fld id="{077094B4-CDBE-4107-9E6E-D38410A9E4B1}" type="slidenum">
              <a:rPr lang="en-US" altLang="en-US"/>
              <a:pPr/>
              <a:t>‹#›</a:t>
            </a:fld>
            <a:endParaRPr lang="en-US" altLang="en-US"/>
          </a:p>
        </p:txBody>
      </p:sp>
    </p:spTree>
    <p:extLst>
      <p:ext uri="{BB962C8B-B14F-4D97-AF65-F5344CB8AC3E}">
        <p14:creationId xmlns:p14="http://schemas.microsoft.com/office/powerpoint/2010/main" val="1127332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EAD63FCB-C847-421A-A82C-644CA8D55BDB}" type="datetime1">
              <a:rPr lang="en-US" altLang="en-US"/>
              <a:pPr/>
              <a:t>3/6/2024</a:t>
            </a:fld>
            <a:endParaRPr lang="en-US" altLang="en-US"/>
          </a:p>
        </p:txBody>
      </p:sp>
      <p:sp>
        <p:nvSpPr>
          <p:cNvPr id="4" name="Footer Placeholder 4"/>
          <p:cNvSpPr>
            <a:spLocks noGrp="1"/>
          </p:cNvSpPr>
          <p:nvPr>
            <p:ph type="ftr" sz="quarter" idx="1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en-US"/>
              <a:t>Presenter | Presentation Title</a:t>
            </a:r>
            <a:endParaRPr lang="en-US" b="1"/>
          </a:p>
        </p:txBody>
      </p:sp>
      <p:sp>
        <p:nvSpPr>
          <p:cNvPr id="5" name="Slide Number Placeholder 5"/>
          <p:cNvSpPr>
            <a:spLocks noGrp="1"/>
          </p:cNvSpPr>
          <p:nvPr>
            <p:ph type="sldNum" sz="quarter" idx="16"/>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B71519E6-F709-4990-B973-B339820CA70B}" type="slidenum">
              <a:rPr lang="en-US" altLang="en-US"/>
              <a:pPr/>
              <a:t>‹#›</a:t>
            </a:fld>
            <a:endParaRPr lang="en-US" altLang="en-US"/>
          </a:p>
        </p:txBody>
      </p:sp>
    </p:spTree>
    <p:extLst>
      <p:ext uri="{BB962C8B-B14F-4D97-AF65-F5344CB8AC3E}">
        <p14:creationId xmlns:p14="http://schemas.microsoft.com/office/powerpoint/2010/main" val="4289524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4"/>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A0E092C4-48F6-48C5-B2B3-815670E99CE7}" type="datetime1">
              <a:rPr lang="en-US" altLang="en-US"/>
              <a:pPr/>
              <a:t>3/6/2024</a:t>
            </a:fld>
            <a:endParaRPr lang="en-US" altLang="en-US"/>
          </a:p>
        </p:txBody>
      </p:sp>
      <p:sp>
        <p:nvSpPr>
          <p:cNvPr id="5" name="Footer Placeholder 4"/>
          <p:cNvSpPr>
            <a:spLocks noGrp="1"/>
          </p:cNvSpPr>
          <p:nvPr>
            <p:ph type="ftr" sz="quarter" idx="1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en-US"/>
              <a:t>Presenter | Presentation Title</a:t>
            </a:r>
            <a:endParaRPr lang="en-US" b="1"/>
          </a:p>
        </p:txBody>
      </p:sp>
      <p:sp>
        <p:nvSpPr>
          <p:cNvPr id="6" name="Slide Number Placeholder 5"/>
          <p:cNvSpPr>
            <a:spLocks noGrp="1"/>
          </p:cNvSpPr>
          <p:nvPr>
            <p:ph type="sldNum" sz="quarter" idx="16"/>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C2BC038B-CA57-479E-BFA9-9E819877A5DF}" type="slidenum">
              <a:rPr lang="en-US" altLang="en-US"/>
              <a:pPr/>
              <a:t>‹#›</a:t>
            </a:fld>
            <a:endParaRPr lang="en-US" altLang="en-US"/>
          </a:p>
        </p:txBody>
      </p:sp>
    </p:spTree>
    <p:extLst>
      <p:ext uri="{BB962C8B-B14F-4D97-AF65-F5344CB8AC3E}">
        <p14:creationId xmlns:p14="http://schemas.microsoft.com/office/powerpoint/2010/main" val="367338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DD380D08-F2CA-47D3-B2B9-BCFDF76A6561}" type="datetime1">
              <a:rPr lang="en-US" altLang="en-US"/>
              <a:pPr/>
              <a:t>3/6/2024</a:t>
            </a:fld>
            <a:endParaRPr lang="en-US" alt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en-US"/>
              <a:t>Presenter | Presentation Title</a:t>
            </a:r>
            <a:endParaRPr lang="en-US" b="1"/>
          </a:p>
        </p:txBody>
      </p:sp>
      <p:sp>
        <p:nvSpPr>
          <p:cNvPr id="8" name="Slide Number Placeholder 5"/>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B5585131-D98E-4CC9-8879-1D32CC470D9D}" type="slidenum">
              <a:rPr lang="en-US" altLang="en-US"/>
              <a:pPr/>
              <a:t>‹#›</a:t>
            </a:fld>
            <a:endParaRPr lang="en-US" altLang="en-US"/>
          </a:p>
        </p:txBody>
      </p:sp>
    </p:spTree>
    <p:extLst>
      <p:ext uri="{BB962C8B-B14F-4D97-AF65-F5344CB8AC3E}">
        <p14:creationId xmlns:p14="http://schemas.microsoft.com/office/powerpoint/2010/main" val="1337779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3"/>
          <p:cNvSpPr>
            <a:spLocks noGrp="1"/>
          </p:cNvSpPr>
          <p:nvPr>
            <p:ph type="dt" sz="half" idx="2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2866E9CA-C242-476E-AC96-726DAD61F4C9}" type="datetime1">
              <a:rPr lang="en-US" altLang="en-US"/>
              <a:pPr/>
              <a:t>3/6/2024</a:t>
            </a:fld>
            <a:endParaRPr lang="en-US" altLang="en-US"/>
          </a:p>
        </p:txBody>
      </p:sp>
      <p:sp>
        <p:nvSpPr>
          <p:cNvPr id="11" name="Footer Placeholder 4"/>
          <p:cNvSpPr>
            <a:spLocks noGrp="1"/>
          </p:cNvSpPr>
          <p:nvPr>
            <p:ph type="ftr" sz="quarter" idx="2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en-US"/>
              <a:t>Presenter | Presentation Title</a:t>
            </a:r>
            <a:endParaRPr lang="en-US" b="1"/>
          </a:p>
        </p:txBody>
      </p:sp>
      <p:sp>
        <p:nvSpPr>
          <p:cNvPr id="12" name="Slide Number Placeholder 5"/>
          <p:cNvSpPr>
            <a:spLocks noGrp="1"/>
          </p:cNvSpPr>
          <p:nvPr>
            <p:ph type="sldNum" sz="quarter" idx="2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2C85A5DC-9CCB-48FE-8FD9-B52B9FD57499}" type="slidenum">
              <a:rPr lang="en-US" altLang="en-US"/>
              <a:pPr/>
              <a:t>‹#›</a:t>
            </a:fld>
            <a:endParaRPr lang="en-US" altLang="en-US"/>
          </a:p>
        </p:txBody>
      </p:sp>
    </p:spTree>
    <p:extLst>
      <p:ext uri="{BB962C8B-B14F-4D97-AF65-F5344CB8AC3E}">
        <p14:creationId xmlns:p14="http://schemas.microsoft.com/office/powerpoint/2010/main" val="3887552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vert="horz" wrap="square" lIns="0" tIns="0" rIns="0" bIns="0" numCol="1" anchor="t" anchorCtr="0" compatLnSpc="1">
            <a:prstTxWarp prst="textNoShape">
              <a:avLst/>
            </a:prstTxWarp>
          </a:bodyPr>
          <a:lstStyle>
            <a:lvl1pPr algn="r">
              <a:defRPr sz="900">
                <a:solidFill>
                  <a:srgbClr val="004C97"/>
                </a:solidFill>
                <a:latin typeface="Helvetica" panose="020B0604020202020204" pitchFamily="34" charset="0"/>
              </a:defRPr>
            </a:lvl1pPr>
          </a:lstStyle>
          <a:p>
            <a:fld id="{D594D8DC-1801-43BE-B437-DF92E32BA858}" type="datetime1">
              <a:rPr lang="en-US" altLang="en-US"/>
              <a:pPr/>
              <a:t>3/6/2024</a:t>
            </a:fld>
            <a:endParaRPr lang="en-US" altLang="en-US"/>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a:t>
            </a:r>
            <a:endParaRPr lang="en-US" b="1"/>
          </a:p>
        </p:txBody>
      </p:sp>
      <p:sp>
        <p:nvSpPr>
          <p:cNvPr id="13" name="Slide Number Placeholder 5"/>
          <p:cNvSpPr>
            <a:spLocks noGrp="1"/>
          </p:cNvSpPr>
          <p:nvPr>
            <p:ph type="sldNum" sz="quarter" idx="4"/>
          </p:nvPr>
        </p:nvSpPr>
        <p:spPr>
          <a:xfrm>
            <a:off x="228600" y="6515100"/>
            <a:ext cx="447675" cy="241300"/>
          </a:xfrm>
          <a:prstGeom prst="rect">
            <a:avLst/>
          </a:prstGeom>
        </p:spPr>
        <p:txBody>
          <a:bodyPr vert="horz" wrap="square" lIns="0" tIns="0" rIns="0" bIns="0" numCol="1" anchor="t" anchorCtr="0" compatLnSpc="1">
            <a:prstTxWarp prst="textNoShape">
              <a:avLst/>
            </a:prstTxWarp>
          </a:bodyPr>
          <a:lstStyle>
            <a:lvl1pPr>
              <a:defRPr sz="900">
                <a:solidFill>
                  <a:srgbClr val="004C97"/>
                </a:solidFill>
                <a:latin typeface="Helvetica" panose="020B0604020202020204" pitchFamily="34" charset="0"/>
              </a:defRPr>
            </a:lvl1pPr>
          </a:lstStyle>
          <a:p>
            <a:fld id="{6827BE81-7C2D-481B-BBCE-23778685B2BA}" type="slidenum">
              <a:rPr lang="en-US" altLang="en-US"/>
              <a:pPr/>
              <a:t>‹#›</a:t>
            </a:fld>
            <a:endParaRPr lang="en-US" altLang="en-US"/>
          </a:p>
        </p:txBody>
      </p:sp>
      <p:pic>
        <p:nvPicPr>
          <p:cNvPr id="1029" name="Picture 2" descr="HeaderFooter_0060314.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Lst>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r" defTabSz="914400">
              <a:defRPr sz="900">
                <a:solidFill>
                  <a:srgbClr val="004C97"/>
                </a:solidFill>
                <a:latin typeface="Helvetica" panose="020B0604020202020204" pitchFamily="34" charset="0"/>
              </a:defRPr>
            </a:lvl1pPr>
          </a:lstStyle>
          <a:p>
            <a:fld id="{F478486A-2EA2-4759-824C-EE1AD3861CE4}" type="datetime1">
              <a:rPr lang="en-US" altLang="en-US"/>
              <a:pPr/>
              <a:t>3/6/2024</a:t>
            </a:fld>
            <a:endParaRPr lang="en-US" altLang="en-US"/>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charset="0"/>
                <a:ea typeface="ＭＳ Ｐゴシック" charset="0"/>
                <a:cs typeface="ＭＳ Ｐゴシック" charset="0"/>
              </a:defRPr>
            </a:lvl1pPr>
          </a:lstStyle>
          <a:p>
            <a:pPr>
              <a:defRPr/>
            </a:pPr>
            <a:r>
              <a:rPr lang="en-US"/>
              <a:t>Presenter | Presentation Title</a:t>
            </a:r>
            <a:endParaRPr lang="en-US" b="1"/>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panose="020B0604020202020204" pitchFamily="34" charset="0"/>
              </a:defRPr>
            </a:lvl1pPr>
          </a:lstStyle>
          <a:p>
            <a:fld id="{319E6341-E9E7-4128-9402-327DA8681509}" type="slidenum">
              <a:rPr lang="en-US" altLang="en-US"/>
              <a:pPr/>
              <a:t>‹#›</a:t>
            </a:fld>
            <a:endParaRPr lang="en-US" altLang="en-US"/>
          </a:p>
        </p:txBody>
      </p:sp>
      <p:pic>
        <p:nvPicPr>
          <p:cNvPr id="7173" name="Picture 1" descr="Footer_06031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Lst>
  <p:hf hdr="0"/>
  <p:txStyles>
    <p:titleStyle>
      <a:lvl1pPr algn="l" defTabSz="457200" rtl="0" eaLnBrk="0" fontAlgn="base" hangingPunct="0">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ern="1200">
          <a:solidFill>
            <a:srgbClr val="7F7F7F"/>
          </a:solidFill>
          <a:latin typeface="Helvetica"/>
          <a:ea typeface="Geneva"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Helvetica"/>
          <a:ea typeface="MS PGothic" panose="020B0600070205080204" pitchFamily="34" charset="-128"/>
          <a:cs typeface="MS PGothic" panose="020B0600070205080204" pitchFamily="34"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rgbClr val="7F7F7F"/>
          </a:solidFill>
          <a:latin typeface="Helvetica"/>
          <a:ea typeface="MS PGothic" panose="020B0600070205080204" pitchFamily="34" charset="-128"/>
          <a:cs typeface="MS PGothic" panose="020B0600070205080204" pitchFamily="34"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beamdocs.fnal.gov/AD/DocDB/0038/003860/001/dmq.pdf" TargetMode="External"/><Relationship Id="rId3" Type="http://schemas.openxmlformats.org/officeDocument/2006/relationships/hyperlink" Target="https://arxiv.org/pdf/2009.07769.pdf" TargetMode="External"/><Relationship Id="rId7" Type="http://schemas.openxmlformats.org/officeDocument/2006/relationships/hyperlink" Target="https://www-bd.fnal.gov/controls/java" TargetMode="External"/><Relationship Id="rId2" Type="http://schemas.openxmlformats.org/officeDocument/2006/relationships/hyperlink" Target="https://inspirehep.net/files/f49576cf957d0d032273cf92aaa0061f" TargetMode="External"/><Relationship Id="rId1" Type="http://schemas.openxmlformats.org/officeDocument/2006/relationships/slideLayout" Target="../slideLayouts/slideLayout2.xml"/><Relationship Id="rId6" Type="http://schemas.openxmlformats.org/officeDocument/2006/relationships/hyperlink" Target="https://www-bd.fnal.gov/controls/micro_p/mooc_front_ends.html" TargetMode="External"/><Relationship Id="rId5" Type="http://schemas.openxmlformats.org/officeDocument/2006/relationships/hyperlink" Target="https://arxiv.org/pdf/1912.09363.pdf" TargetMode="External"/><Relationship Id="rId4" Type="http://schemas.openxmlformats.org/officeDocument/2006/relationships/hyperlink" Target="https://arxiv.org/pdf/2001.08317.pdf" TargetMode="External"/><Relationship Id="rId9" Type="http://schemas.openxmlformats.org/officeDocument/2006/relationships/hyperlink" Target="https://science.osti.gov/-/media/grants/pdf/foas/2021/SC_FOA_0002490.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xfrm>
            <a:off x="806450" y="3559175"/>
            <a:ext cx="7526338"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p>
            <a:pPr eaLnBrk="1" hangingPunct="1"/>
            <a:r>
              <a:rPr lang="en-US" altLang="en-US" dirty="0">
                <a:latin typeface="Helvetica" panose="020B0604020202020204" pitchFamily="34" charset="0"/>
                <a:ea typeface="Geneva" pitchFamily="121" charset="-128"/>
              </a:rPr>
              <a:t>The L-Cape Project</a:t>
            </a:r>
          </a:p>
        </p:txBody>
      </p:sp>
      <p:sp>
        <p:nvSpPr>
          <p:cNvPr id="14338" name="Text Placeholder 2"/>
          <p:cNvSpPr>
            <a:spLocks noGrp="1"/>
          </p:cNvSpPr>
          <p:nvPr>
            <p:ph type="body" sz="quarter" idx="10"/>
          </p:nvPr>
        </p:nvSpPr>
        <p:spPr bwMode="auto">
          <a:xfrm>
            <a:off x="806450" y="4841875"/>
            <a:ext cx="7526338" cy="148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a:latin typeface="Helvetica" panose="020B0604020202020204" pitchFamily="34" charset="0"/>
                <a:ea typeface="Geneva" pitchFamily="121" charset="-128"/>
              </a:rPr>
              <a:t>B. Schupbach</a:t>
            </a:r>
          </a:p>
          <a:p>
            <a:pPr eaLnBrk="1" hangingPunct="1"/>
            <a:r>
              <a:rPr lang="en-US" b="1" dirty="0">
                <a:solidFill>
                  <a:srgbClr val="4E5F70"/>
                </a:solidFill>
                <a:effectLst/>
              </a:rPr>
              <a:t>4th ICFA Beam Dynamics Mini-Workshop on Machine Learning for Particle Accelerators</a:t>
            </a:r>
          </a:p>
          <a:p>
            <a:pPr eaLnBrk="1" hangingPunct="1"/>
            <a:r>
              <a:rPr lang="en-US" altLang="en-US" dirty="0">
                <a:latin typeface="Helvetica" panose="020B0604020202020204" pitchFamily="34" charset="0"/>
                <a:ea typeface="Geneva" pitchFamily="121" charset="-128"/>
              </a:rPr>
              <a:t>March 2024, 5</a:t>
            </a:r>
            <a:r>
              <a:rPr lang="en-US" altLang="en-US" baseline="30000" dirty="0">
                <a:latin typeface="Helvetica" panose="020B0604020202020204" pitchFamily="34" charset="0"/>
                <a:ea typeface="Geneva" pitchFamily="121" charset="-128"/>
              </a:rPr>
              <a:t>th</a:t>
            </a:r>
            <a:r>
              <a:rPr lang="en-US" altLang="en-US" dirty="0">
                <a:latin typeface="Helvetica" panose="020B0604020202020204" pitchFamily="34" charset="0"/>
                <a:ea typeface="Geneva" pitchFamily="121" charset="-128"/>
              </a:rPr>
              <a:t> – 8</a:t>
            </a:r>
            <a:r>
              <a:rPr lang="en-US" altLang="en-US" baseline="30000" dirty="0">
                <a:latin typeface="Helvetica" panose="020B0604020202020204" pitchFamily="34" charset="0"/>
                <a:ea typeface="Geneva" pitchFamily="121" charset="-128"/>
              </a:rPr>
              <a:t>th</a:t>
            </a:r>
            <a:endParaRPr lang="en-US" altLang="en-US" dirty="0">
              <a:latin typeface="Helvetica" panose="020B0604020202020204" pitchFamily="34" charset="0"/>
              <a:ea typeface="Geneva" pitchFamily="121" charset="-128"/>
            </a:endParaRPr>
          </a:p>
          <a:p>
            <a:pPr eaLnBrk="1" hangingPunct="1"/>
            <a:endParaRPr lang="en-US" altLang="en-US" dirty="0">
              <a:latin typeface="Helvetica" panose="020B0604020202020204" pitchFamily="34" charset="0"/>
              <a:ea typeface="Geneva" pitchFamily="121"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8B363-5983-42E7-FC7C-7F3D9326C622}"/>
              </a:ext>
            </a:extLst>
          </p:cNvPr>
          <p:cNvSpPr>
            <a:spLocks noGrp="1"/>
          </p:cNvSpPr>
          <p:nvPr>
            <p:ph type="title"/>
          </p:nvPr>
        </p:nvSpPr>
        <p:spPr/>
        <p:txBody>
          <a:bodyPr/>
          <a:lstStyle/>
          <a:p>
            <a:r>
              <a:rPr lang="en-US" dirty="0"/>
              <a:t>Data Collection</a:t>
            </a:r>
          </a:p>
        </p:txBody>
      </p:sp>
      <p:sp>
        <p:nvSpPr>
          <p:cNvPr id="3" name="Content Placeholder 2">
            <a:extLst>
              <a:ext uri="{FF2B5EF4-FFF2-40B4-BE49-F238E27FC236}">
                <a16:creationId xmlns:a16="http://schemas.microsoft.com/office/drawing/2014/main" id="{C00D4CD8-3008-A303-0AC4-C0F4F4532DC2}"/>
              </a:ext>
            </a:extLst>
          </p:cNvPr>
          <p:cNvSpPr>
            <a:spLocks noGrp="1"/>
          </p:cNvSpPr>
          <p:nvPr>
            <p:ph idx="1"/>
          </p:nvPr>
        </p:nvSpPr>
        <p:spPr>
          <a:xfrm>
            <a:off x="228600" y="1050604"/>
            <a:ext cx="8672513" cy="2735466"/>
          </a:xfrm>
        </p:spPr>
        <p:txBody>
          <a:bodyPr/>
          <a:lstStyle/>
          <a:p>
            <a:r>
              <a:rPr lang="en-US" sz="1400" dirty="0"/>
              <a:t>Java based daemon service which provides</a:t>
            </a:r>
          </a:p>
          <a:p>
            <a:pPr lvl="1"/>
            <a:r>
              <a:rPr lang="en-US" sz="1400" dirty="0"/>
              <a:t>cli interface for local status and control</a:t>
            </a:r>
          </a:p>
          <a:p>
            <a:pPr lvl="1"/>
            <a:r>
              <a:rPr lang="en-US" sz="1400" dirty="0"/>
              <a:t>REST </a:t>
            </a:r>
            <a:r>
              <a:rPr lang="en-US" sz="1400" dirty="0" err="1"/>
              <a:t>api</a:t>
            </a:r>
            <a:endParaRPr lang="en-US" sz="1400" dirty="0"/>
          </a:p>
          <a:p>
            <a:pPr lvl="1"/>
            <a:r>
              <a:rPr lang="en-US" sz="1400" dirty="0"/>
              <a:t>embedded </a:t>
            </a:r>
            <a:r>
              <a:rPr lang="en-US" sz="1400" dirty="0" err="1"/>
              <a:t>websocket</a:t>
            </a:r>
            <a:r>
              <a:rPr lang="en-US" sz="1400" dirty="0"/>
              <a:t> server for client UI</a:t>
            </a:r>
          </a:p>
          <a:p>
            <a:pPr lvl="1"/>
            <a:r>
              <a:rPr lang="en-US" sz="1400" dirty="0"/>
              <a:t>ACNET settings</a:t>
            </a:r>
          </a:p>
          <a:p>
            <a:r>
              <a:rPr lang="en-US" sz="1400" dirty="0"/>
              <a:t>Collects data at 15 Hz on a </a:t>
            </a:r>
            <a:r>
              <a:rPr lang="en-US" sz="1400" dirty="0" err="1"/>
              <a:t>TClk</a:t>
            </a:r>
            <a:r>
              <a:rPr lang="en-US" sz="1400" dirty="0"/>
              <a:t> event</a:t>
            </a:r>
          </a:p>
          <a:p>
            <a:pPr lvl="1"/>
            <a:r>
              <a:rPr lang="en-US" sz="1400" dirty="0"/>
              <a:t>timestamps should be synchronous to 66 </a:t>
            </a:r>
            <a:r>
              <a:rPr lang="en-US" sz="1400" dirty="0" err="1"/>
              <a:t>ms</a:t>
            </a:r>
            <a:endParaRPr lang="en-US" sz="1400" dirty="0"/>
          </a:p>
          <a:p>
            <a:pPr lvl="1"/>
            <a:r>
              <a:rPr lang="en-US" sz="1400" dirty="0"/>
              <a:t>JSON stream as output</a:t>
            </a:r>
          </a:p>
          <a:p>
            <a:pPr lvl="2"/>
            <a:r>
              <a:rPr lang="en-US" sz="1400" dirty="0"/>
              <a:t>sent to python buffer via pub/sub for processing and model input</a:t>
            </a:r>
          </a:p>
          <a:p>
            <a:pPr lvl="2"/>
            <a:r>
              <a:rPr lang="en-US" sz="1400" dirty="0"/>
              <a:t>resulting anomaly scores are returned UI, round trip ~2-3 sec</a:t>
            </a:r>
          </a:p>
        </p:txBody>
      </p:sp>
      <p:sp>
        <p:nvSpPr>
          <p:cNvPr id="4" name="Date Placeholder 3">
            <a:extLst>
              <a:ext uri="{FF2B5EF4-FFF2-40B4-BE49-F238E27FC236}">
                <a16:creationId xmlns:a16="http://schemas.microsoft.com/office/drawing/2014/main" id="{323A1EF7-DBAA-F20A-2A77-7E016D8B023D}"/>
              </a:ext>
            </a:extLst>
          </p:cNvPr>
          <p:cNvSpPr>
            <a:spLocks noGrp="1"/>
          </p:cNvSpPr>
          <p:nvPr>
            <p:ph type="dt" sz="half" idx="10"/>
          </p:nvPr>
        </p:nvSpPr>
        <p:spPr/>
        <p:txBody>
          <a:bodyPr/>
          <a:lstStyle/>
          <a:p>
            <a:fld id="{50889BEA-2B91-403F-ADA4-053DEE04721E}" type="datetime1">
              <a:rPr lang="en-US" altLang="en-US" smtClean="0"/>
              <a:pPr/>
              <a:t>3/6/2024</a:t>
            </a:fld>
            <a:endParaRPr lang="en-US" altLang="en-US"/>
          </a:p>
        </p:txBody>
      </p:sp>
      <p:sp>
        <p:nvSpPr>
          <p:cNvPr id="5" name="Footer Placeholder 4">
            <a:extLst>
              <a:ext uri="{FF2B5EF4-FFF2-40B4-BE49-F238E27FC236}">
                <a16:creationId xmlns:a16="http://schemas.microsoft.com/office/drawing/2014/main" id="{5B9E66A7-4C26-8899-8AC1-18285E40A928}"/>
              </a:ext>
            </a:extLst>
          </p:cNvPr>
          <p:cNvSpPr>
            <a:spLocks noGrp="1"/>
          </p:cNvSpPr>
          <p:nvPr>
            <p:ph type="ftr" sz="quarter" idx="11"/>
          </p:nvPr>
        </p:nvSpPr>
        <p:spPr/>
        <p:txBody>
          <a:bodyPr/>
          <a:lstStyle/>
          <a:p>
            <a:pPr>
              <a:defRPr/>
            </a:pPr>
            <a:r>
              <a:rPr lang="en-US" altLang="en-US" sz="1200" dirty="0">
                <a:solidFill>
                  <a:srgbClr val="004C97"/>
                </a:solidFill>
                <a:latin typeface="Helvetica" panose="020B0604020202020204" pitchFamily="34" charset="0"/>
                <a:ea typeface="MS PGothic" panose="020B0600070205080204" pitchFamily="34" charset="-128"/>
              </a:rPr>
              <a:t>B.Schupbach | ICFA MLAPA 2024</a:t>
            </a:r>
            <a:endParaRPr lang="en-US" b="1" dirty="0"/>
          </a:p>
        </p:txBody>
      </p:sp>
      <p:sp>
        <p:nvSpPr>
          <p:cNvPr id="6" name="Slide Number Placeholder 5">
            <a:extLst>
              <a:ext uri="{FF2B5EF4-FFF2-40B4-BE49-F238E27FC236}">
                <a16:creationId xmlns:a16="http://schemas.microsoft.com/office/drawing/2014/main" id="{3C053ABF-B14A-40A0-42FA-4053DC263AB2}"/>
              </a:ext>
            </a:extLst>
          </p:cNvPr>
          <p:cNvSpPr>
            <a:spLocks noGrp="1"/>
          </p:cNvSpPr>
          <p:nvPr>
            <p:ph type="sldNum" sz="quarter" idx="12"/>
          </p:nvPr>
        </p:nvSpPr>
        <p:spPr/>
        <p:txBody>
          <a:bodyPr/>
          <a:lstStyle/>
          <a:p>
            <a:fld id="{52E9C158-AEF1-41A2-A6CE-6F0BAB305EFD}" type="slidenum">
              <a:rPr lang="en-US" altLang="en-US" smtClean="0"/>
              <a:pPr/>
              <a:t>10</a:t>
            </a:fld>
            <a:endParaRPr lang="en-US" altLang="en-US"/>
          </a:p>
        </p:txBody>
      </p:sp>
      <p:pic>
        <p:nvPicPr>
          <p:cNvPr id="11" name="Picture 10">
            <a:extLst>
              <a:ext uri="{FF2B5EF4-FFF2-40B4-BE49-F238E27FC236}">
                <a16:creationId xmlns:a16="http://schemas.microsoft.com/office/drawing/2014/main" id="{17EA4F38-67AB-A888-DD09-BF0F7E1CDFA4}"/>
              </a:ext>
            </a:extLst>
          </p:cNvPr>
          <p:cNvPicPr>
            <a:picLocks noChangeAspect="1"/>
          </p:cNvPicPr>
          <p:nvPr/>
        </p:nvPicPr>
        <p:blipFill>
          <a:blip r:embed="rId3"/>
          <a:stretch>
            <a:fillRect/>
          </a:stretch>
        </p:blipFill>
        <p:spPr>
          <a:xfrm>
            <a:off x="-7144" y="3912717"/>
            <a:ext cx="9144000" cy="2161174"/>
          </a:xfrm>
          <a:prstGeom prst="rect">
            <a:avLst/>
          </a:prstGeom>
        </p:spPr>
      </p:pic>
    </p:spTree>
    <p:extLst>
      <p:ext uri="{BB962C8B-B14F-4D97-AF65-F5344CB8AC3E}">
        <p14:creationId xmlns:p14="http://schemas.microsoft.com/office/powerpoint/2010/main" val="1253987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DDAF5-0580-A13D-0D1F-09F31D0F2332}"/>
              </a:ext>
            </a:extLst>
          </p:cNvPr>
          <p:cNvSpPr>
            <a:spLocks noGrp="1"/>
          </p:cNvSpPr>
          <p:nvPr>
            <p:ph type="title"/>
          </p:nvPr>
        </p:nvSpPr>
        <p:spPr/>
        <p:txBody>
          <a:bodyPr/>
          <a:lstStyle/>
          <a:p>
            <a:r>
              <a:rPr lang="en-US" dirty="0"/>
              <a:t>Data Collection cont.</a:t>
            </a:r>
          </a:p>
        </p:txBody>
      </p:sp>
      <p:sp>
        <p:nvSpPr>
          <p:cNvPr id="3" name="Content Placeholder 2">
            <a:extLst>
              <a:ext uri="{FF2B5EF4-FFF2-40B4-BE49-F238E27FC236}">
                <a16:creationId xmlns:a16="http://schemas.microsoft.com/office/drawing/2014/main" id="{0565BAC5-3901-882E-ECDF-CCAD518B3C03}"/>
              </a:ext>
            </a:extLst>
          </p:cNvPr>
          <p:cNvSpPr>
            <a:spLocks noGrp="1"/>
          </p:cNvSpPr>
          <p:nvPr>
            <p:ph idx="1"/>
          </p:nvPr>
        </p:nvSpPr>
        <p:spPr>
          <a:xfrm>
            <a:off x="228600" y="1043047"/>
            <a:ext cx="8672513" cy="997350"/>
          </a:xfrm>
        </p:spPr>
        <p:txBody>
          <a:bodyPr/>
          <a:lstStyle/>
          <a:p>
            <a:r>
              <a:rPr lang="en-US" sz="1600" dirty="0"/>
              <a:t>Timestamps, Y-axis in [ns], for ~2700 devices, X-axis</a:t>
            </a:r>
          </a:p>
          <a:p>
            <a:r>
              <a:rPr lang="en-US" sz="1600" dirty="0"/>
              <a:t>no way to prioritize requests at the front-end</a:t>
            </a:r>
          </a:p>
          <a:p>
            <a:r>
              <a:rPr lang="en-US" sz="1600" dirty="0"/>
              <a:t>nor is there any way to start all Jobs on the “same” event</a:t>
            </a:r>
          </a:p>
        </p:txBody>
      </p:sp>
      <p:sp>
        <p:nvSpPr>
          <p:cNvPr id="4" name="Date Placeholder 3">
            <a:extLst>
              <a:ext uri="{FF2B5EF4-FFF2-40B4-BE49-F238E27FC236}">
                <a16:creationId xmlns:a16="http://schemas.microsoft.com/office/drawing/2014/main" id="{43D84B3F-669E-FF03-7CCC-BDFA64A2B959}"/>
              </a:ext>
            </a:extLst>
          </p:cNvPr>
          <p:cNvSpPr>
            <a:spLocks noGrp="1"/>
          </p:cNvSpPr>
          <p:nvPr>
            <p:ph type="dt" sz="half" idx="10"/>
          </p:nvPr>
        </p:nvSpPr>
        <p:spPr/>
        <p:txBody>
          <a:bodyPr/>
          <a:lstStyle/>
          <a:p>
            <a:fld id="{50889BEA-2B91-403F-ADA4-053DEE04721E}" type="datetime1">
              <a:rPr lang="en-US" altLang="en-US" smtClean="0"/>
              <a:pPr/>
              <a:t>3/6/2024</a:t>
            </a:fld>
            <a:endParaRPr lang="en-US" altLang="en-US"/>
          </a:p>
        </p:txBody>
      </p:sp>
      <p:sp>
        <p:nvSpPr>
          <p:cNvPr id="5" name="Footer Placeholder 4">
            <a:extLst>
              <a:ext uri="{FF2B5EF4-FFF2-40B4-BE49-F238E27FC236}">
                <a16:creationId xmlns:a16="http://schemas.microsoft.com/office/drawing/2014/main" id="{5ABBA0E5-C5DD-8E3F-570E-D9B995EFB56E}"/>
              </a:ext>
            </a:extLst>
          </p:cNvPr>
          <p:cNvSpPr>
            <a:spLocks noGrp="1"/>
          </p:cNvSpPr>
          <p:nvPr>
            <p:ph type="ftr" sz="quarter" idx="11"/>
          </p:nvPr>
        </p:nvSpPr>
        <p:spPr/>
        <p:txBody>
          <a:bodyPr/>
          <a:lstStyle/>
          <a:p>
            <a:pPr>
              <a:defRPr/>
            </a:pPr>
            <a:r>
              <a:rPr lang="en-US" altLang="en-US" sz="1200" dirty="0">
                <a:solidFill>
                  <a:srgbClr val="004C97"/>
                </a:solidFill>
                <a:latin typeface="Helvetica" panose="020B0604020202020204" pitchFamily="34" charset="0"/>
                <a:ea typeface="MS PGothic" panose="020B0600070205080204" pitchFamily="34" charset="-128"/>
              </a:rPr>
              <a:t>B.Schupbach | ICFA MLAPA 2024</a:t>
            </a:r>
            <a:endParaRPr lang="en-US" b="1" dirty="0"/>
          </a:p>
        </p:txBody>
      </p:sp>
      <p:sp>
        <p:nvSpPr>
          <p:cNvPr id="6" name="Slide Number Placeholder 5">
            <a:extLst>
              <a:ext uri="{FF2B5EF4-FFF2-40B4-BE49-F238E27FC236}">
                <a16:creationId xmlns:a16="http://schemas.microsoft.com/office/drawing/2014/main" id="{6F6B475E-CE07-E133-FBF8-5692D244FE14}"/>
              </a:ext>
            </a:extLst>
          </p:cNvPr>
          <p:cNvSpPr>
            <a:spLocks noGrp="1"/>
          </p:cNvSpPr>
          <p:nvPr>
            <p:ph type="sldNum" sz="quarter" idx="12"/>
          </p:nvPr>
        </p:nvSpPr>
        <p:spPr/>
        <p:txBody>
          <a:bodyPr/>
          <a:lstStyle/>
          <a:p>
            <a:fld id="{52E9C158-AEF1-41A2-A6CE-6F0BAB305EFD}" type="slidenum">
              <a:rPr lang="en-US" altLang="en-US" smtClean="0"/>
              <a:pPr/>
              <a:t>11</a:t>
            </a:fld>
            <a:endParaRPr lang="en-US" altLang="en-US"/>
          </a:p>
        </p:txBody>
      </p:sp>
      <p:pic>
        <p:nvPicPr>
          <p:cNvPr id="10" name="Picture 9">
            <a:extLst>
              <a:ext uri="{FF2B5EF4-FFF2-40B4-BE49-F238E27FC236}">
                <a16:creationId xmlns:a16="http://schemas.microsoft.com/office/drawing/2014/main" id="{4C47A77B-4695-8889-E22A-C1D303FB8689}"/>
              </a:ext>
            </a:extLst>
          </p:cNvPr>
          <p:cNvPicPr>
            <a:picLocks noChangeAspect="1"/>
          </p:cNvPicPr>
          <p:nvPr/>
        </p:nvPicPr>
        <p:blipFill>
          <a:blip r:embed="rId3"/>
          <a:stretch>
            <a:fillRect/>
          </a:stretch>
        </p:blipFill>
        <p:spPr>
          <a:xfrm>
            <a:off x="1914966" y="1972383"/>
            <a:ext cx="5314067" cy="4238009"/>
          </a:xfrm>
          <a:prstGeom prst="rect">
            <a:avLst/>
          </a:prstGeom>
        </p:spPr>
      </p:pic>
      <p:sp>
        <p:nvSpPr>
          <p:cNvPr id="11" name="TextBox 10">
            <a:extLst>
              <a:ext uri="{FF2B5EF4-FFF2-40B4-BE49-F238E27FC236}">
                <a16:creationId xmlns:a16="http://schemas.microsoft.com/office/drawing/2014/main" id="{2B6DA1DA-E044-FC2F-6808-4A87A485B494}"/>
              </a:ext>
            </a:extLst>
          </p:cNvPr>
          <p:cNvSpPr txBox="1"/>
          <p:nvPr/>
        </p:nvSpPr>
        <p:spPr>
          <a:xfrm>
            <a:off x="7251704" y="2300770"/>
            <a:ext cx="1111202" cy="276999"/>
          </a:xfrm>
          <a:prstGeom prst="rect">
            <a:avLst/>
          </a:prstGeom>
          <a:noFill/>
        </p:spPr>
        <p:txBody>
          <a:bodyPr wrap="none" rtlCol="0">
            <a:spAutoFit/>
          </a:bodyPr>
          <a:lstStyle/>
          <a:p>
            <a:r>
              <a:rPr lang="en-US" sz="1200" dirty="0"/>
              <a:t>+ 1 (15 Hz tick)</a:t>
            </a:r>
          </a:p>
        </p:txBody>
      </p:sp>
      <p:sp>
        <p:nvSpPr>
          <p:cNvPr id="12" name="TextBox 11">
            <a:extLst>
              <a:ext uri="{FF2B5EF4-FFF2-40B4-BE49-F238E27FC236}">
                <a16:creationId xmlns:a16="http://schemas.microsoft.com/office/drawing/2014/main" id="{3213931C-A36F-47F2-DC7D-1E4363CDC763}"/>
              </a:ext>
            </a:extLst>
          </p:cNvPr>
          <p:cNvSpPr txBox="1"/>
          <p:nvPr/>
        </p:nvSpPr>
        <p:spPr>
          <a:xfrm>
            <a:off x="7229033" y="5674804"/>
            <a:ext cx="1080745" cy="276999"/>
          </a:xfrm>
          <a:prstGeom prst="rect">
            <a:avLst/>
          </a:prstGeom>
          <a:noFill/>
        </p:spPr>
        <p:txBody>
          <a:bodyPr wrap="none" rtlCol="0">
            <a:spAutoFit/>
          </a:bodyPr>
          <a:lstStyle/>
          <a:p>
            <a:r>
              <a:rPr lang="en-US" sz="1200" dirty="0"/>
              <a:t>- 1 (15 Hz tick)</a:t>
            </a:r>
          </a:p>
        </p:txBody>
      </p:sp>
    </p:spTree>
    <p:extLst>
      <p:ext uri="{BB962C8B-B14F-4D97-AF65-F5344CB8AC3E}">
        <p14:creationId xmlns:p14="http://schemas.microsoft.com/office/powerpoint/2010/main" val="1581874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E3EA0-DA69-C246-FF34-1191018EFA49}"/>
              </a:ext>
            </a:extLst>
          </p:cNvPr>
          <p:cNvSpPr>
            <a:spLocks noGrp="1"/>
          </p:cNvSpPr>
          <p:nvPr>
            <p:ph type="title"/>
          </p:nvPr>
        </p:nvSpPr>
        <p:spPr/>
        <p:txBody>
          <a:bodyPr/>
          <a:lstStyle/>
          <a:p>
            <a:r>
              <a:rPr lang="en-US" dirty="0"/>
              <a:t>Data Collection cont.</a:t>
            </a:r>
          </a:p>
        </p:txBody>
      </p:sp>
      <p:sp>
        <p:nvSpPr>
          <p:cNvPr id="3" name="Content Placeholder 2">
            <a:extLst>
              <a:ext uri="{FF2B5EF4-FFF2-40B4-BE49-F238E27FC236}">
                <a16:creationId xmlns:a16="http://schemas.microsoft.com/office/drawing/2014/main" id="{D3985DE8-E97C-73FA-1EFC-9B07E24C3FD6}"/>
              </a:ext>
            </a:extLst>
          </p:cNvPr>
          <p:cNvSpPr>
            <a:spLocks noGrp="1"/>
          </p:cNvSpPr>
          <p:nvPr>
            <p:ph idx="1"/>
          </p:nvPr>
        </p:nvSpPr>
        <p:spPr>
          <a:xfrm>
            <a:off x="228600" y="1043047"/>
            <a:ext cx="8672513" cy="806302"/>
          </a:xfrm>
        </p:spPr>
        <p:txBody>
          <a:bodyPr/>
          <a:lstStyle/>
          <a:p>
            <a:r>
              <a:rPr lang="en-US" sz="1600" dirty="0"/>
              <a:t>stacking the previous plot of timestamps on top of each other</a:t>
            </a:r>
          </a:p>
          <a:p>
            <a:r>
              <a:rPr lang="en-US" sz="1600" dirty="0"/>
              <a:t>after n 15 Hz ticks, we can get a value for each request on the “same” event</a:t>
            </a:r>
          </a:p>
          <a:p>
            <a:r>
              <a:rPr lang="en-US" sz="1600" dirty="0"/>
              <a:t>computationally expensive to buffer and sort, unstable (room for improvement here)</a:t>
            </a:r>
          </a:p>
        </p:txBody>
      </p:sp>
      <p:sp>
        <p:nvSpPr>
          <p:cNvPr id="4" name="Date Placeholder 3">
            <a:extLst>
              <a:ext uri="{FF2B5EF4-FFF2-40B4-BE49-F238E27FC236}">
                <a16:creationId xmlns:a16="http://schemas.microsoft.com/office/drawing/2014/main" id="{9D939F59-3870-C3F4-0FBF-CFA4C85451D9}"/>
              </a:ext>
            </a:extLst>
          </p:cNvPr>
          <p:cNvSpPr>
            <a:spLocks noGrp="1"/>
          </p:cNvSpPr>
          <p:nvPr>
            <p:ph type="dt" sz="half" idx="10"/>
          </p:nvPr>
        </p:nvSpPr>
        <p:spPr/>
        <p:txBody>
          <a:bodyPr/>
          <a:lstStyle/>
          <a:p>
            <a:fld id="{50889BEA-2B91-403F-ADA4-053DEE04721E}" type="datetime1">
              <a:rPr lang="en-US" altLang="en-US" smtClean="0"/>
              <a:pPr/>
              <a:t>3/6/2024</a:t>
            </a:fld>
            <a:endParaRPr lang="en-US" altLang="en-US"/>
          </a:p>
        </p:txBody>
      </p:sp>
      <p:sp>
        <p:nvSpPr>
          <p:cNvPr id="5" name="Footer Placeholder 4">
            <a:extLst>
              <a:ext uri="{FF2B5EF4-FFF2-40B4-BE49-F238E27FC236}">
                <a16:creationId xmlns:a16="http://schemas.microsoft.com/office/drawing/2014/main" id="{F9A3BE25-664F-62CC-8A1D-A03CE8DB13E0}"/>
              </a:ext>
            </a:extLst>
          </p:cNvPr>
          <p:cNvSpPr>
            <a:spLocks noGrp="1"/>
          </p:cNvSpPr>
          <p:nvPr>
            <p:ph type="ftr" sz="quarter" idx="11"/>
          </p:nvPr>
        </p:nvSpPr>
        <p:spPr/>
        <p:txBody>
          <a:bodyPr/>
          <a:lstStyle/>
          <a:p>
            <a:pPr>
              <a:defRPr/>
            </a:pPr>
            <a:r>
              <a:rPr lang="en-US" altLang="en-US" sz="1200" dirty="0">
                <a:solidFill>
                  <a:srgbClr val="004C97"/>
                </a:solidFill>
                <a:latin typeface="Helvetica" panose="020B0604020202020204" pitchFamily="34" charset="0"/>
                <a:ea typeface="MS PGothic" panose="020B0600070205080204" pitchFamily="34" charset="-128"/>
              </a:rPr>
              <a:t>B.Schupbach | ICFA MLAPA 2024</a:t>
            </a:r>
            <a:endParaRPr lang="en-US" b="1" dirty="0"/>
          </a:p>
        </p:txBody>
      </p:sp>
      <p:sp>
        <p:nvSpPr>
          <p:cNvPr id="6" name="Slide Number Placeholder 5">
            <a:extLst>
              <a:ext uri="{FF2B5EF4-FFF2-40B4-BE49-F238E27FC236}">
                <a16:creationId xmlns:a16="http://schemas.microsoft.com/office/drawing/2014/main" id="{A8DD2042-971B-A028-B697-6D9B547E6F44}"/>
              </a:ext>
            </a:extLst>
          </p:cNvPr>
          <p:cNvSpPr>
            <a:spLocks noGrp="1"/>
          </p:cNvSpPr>
          <p:nvPr>
            <p:ph type="sldNum" sz="quarter" idx="12"/>
          </p:nvPr>
        </p:nvSpPr>
        <p:spPr/>
        <p:txBody>
          <a:bodyPr/>
          <a:lstStyle/>
          <a:p>
            <a:fld id="{52E9C158-AEF1-41A2-A6CE-6F0BAB305EFD}" type="slidenum">
              <a:rPr lang="en-US" altLang="en-US" smtClean="0"/>
              <a:pPr/>
              <a:t>12</a:t>
            </a:fld>
            <a:endParaRPr lang="en-US" altLang="en-US"/>
          </a:p>
        </p:txBody>
      </p:sp>
      <p:pic>
        <p:nvPicPr>
          <p:cNvPr id="8" name="Picture 7">
            <a:extLst>
              <a:ext uri="{FF2B5EF4-FFF2-40B4-BE49-F238E27FC236}">
                <a16:creationId xmlns:a16="http://schemas.microsoft.com/office/drawing/2014/main" id="{2B016DC1-83FF-658A-B1A6-37409F20A347}"/>
              </a:ext>
            </a:extLst>
          </p:cNvPr>
          <p:cNvPicPr>
            <a:picLocks noChangeAspect="1"/>
          </p:cNvPicPr>
          <p:nvPr/>
        </p:nvPicPr>
        <p:blipFill>
          <a:blip r:embed="rId3"/>
          <a:stretch>
            <a:fillRect/>
          </a:stretch>
        </p:blipFill>
        <p:spPr>
          <a:xfrm>
            <a:off x="228600" y="1940033"/>
            <a:ext cx="8584780" cy="4288816"/>
          </a:xfrm>
          <a:prstGeom prst="rect">
            <a:avLst/>
          </a:prstGeom>
        </p:spPr>
      </p:pic>
    </p:spTree>
    <p:extLst>
      <p:ext uri="{BB962C8B-B14F-4D97-AF65-F5344CB8AC3E}">
        <p14:creationId xmlns:p14="http://schemas.microsoft.com/office/powerpoint/2010/main" val="2329123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37AE1-51AE-C0B9-BC9C-B69A0D08C87A}"/>
              </a:ext>
            </a:extLst>
          </p:cNvPr>
          <p:cNvSpPr>
            <a:spLocks noGrp="1"/>
          </p:cNvSpPr>
          <p:nvPr>
            <p:ph type="title"/>
          </p:nvPr>
        </p:nvSpPr>
        <p:spPr/>
        <p:txBody>
          <a:bodyPr/>
          <a:lstStyle/>
          <a:p>
            <a:r>
              <a:rPr lang="en-US" dirty="0"/>
              <a:t>Data Collection cont.</a:t>
            </a:r>
          </a:p>
        </p:txBody>
      </p:sp>
      <p:sp>
        <p:nvSpPr>
          <p:cNvPr id="3" name="Content Placeholder 2">
            <a:extLst>
              <a:ext uri="{FF2B5EF4-FFF2-40B4-BE49-F238E27FC236}">
                <a16:creationId xmlns:a16="http://schemas.microsoft.com/office/drawing/2014/main" id="{BA6A2C92-97EC-F72B-8673-DEDFB817724B}"/>
              </a:ext>
            </a:extLst>
          </p:cNvPr>
          <p:cNvSpPr>
            <a:spLocks noGrp="1"/>
          </p:cNvSpPr>
          <p:nvPr>
            <p:ph idx="1"/>
          </p:nvPr>
        </p:nvSpPr>
        <p:spPr>
          <a:xfrm>
            <a:off x="228600" y="1043047"/>
            <a:ext cx="8672513" cy="475916"/>
          </a:xfrm>
        </p:spPr>
        <p:txBody>
          <a:bodyPr/>
          <a:lstStyle/>
          <a:p>
            <a:r>
              <a:rPr lang="en-US" dirty="0"/>
              <a:t>(max – min) as a function of time</a:t>
            </a:r>
          </a:p>
        </p:txBody>
      </p:sp>
      <p:sp>
        <p:nvSpPr>
          <p:cNvPr id="4" name="Date Placeholder 3">
            <a:extLst>
              <a:ext uri="{FF2B5EF4-FFF2-40B4-BE49-F238E27FC236}">
                <a16:creationId xmlns:a16="http://schemas.microsoft.com/office/drawing/2014/main" id="{C0C1E330-14C0-F909-0A4C-AB73BD9CB124}"/>
              </a:ext>
            </a:extLst>
          </p:cNvPr>
          <p:cNvSpPr>
            <a:spLocks noGrp="1"/>
          </p:cNvSpPr>
          <p:nvPr>
            <p:ph type="dt" sz="half" idx="10"/>
          </p:nvPr>
        </p:nvSpPr>
        <p:spPr/>
        <p:txBody>
          <a:bodyPr/>
          <a:lstStyle/>
          <a:p>
            <a:fld id="{50889BEA-2B91-403F-ADA4-053DEE04721E}" type="datetime1">
              <a:rPr lang="en-US" altLang="en-US" smtClean="0"/>
              <a:pPr/>
              <a:t>3/6/2024</a:t>
            </a:fld>
            <a:endParaRPr lang="en-US" altLang="en-US"/>
          </a:p>
        </p:txBody>
      </p:sp>
      <p:sp>
        <p:nvSpPr>
          <p:cNvPr id="5" name="Footer Placeholder 4">
            <a:extLst>
              <a:ext uri="{FF2B5EF4-FFF2-40B4-BE49-F238E27FC236}">
                <a16:creationId xmlns:a16="http://schemas.microsoft.com/office/drawing/2014/main" id="{9C46D661-F1AE-105A-C169-0501DA1E2504}"/>
              </a:ext>
            </a:extLst>
          </p:cNvPr>
          <p:cNvSpPr>
            <a:spLocks noGrp="1"/>
          </p:cNvSpPr>
          <p:nvPr>
            <p:ph type="ftr" sz="quarter" idx="11"/>
          </p:nvPr>
        </p:nvSpPr>
        <p:spPr/>
        <p:txBody>
          <a:bodyPr/>
          <a:lstStyle/>
          <a:p>
            <a:pPr>
              <a:defRPr/>
            </a:pPr>
            <a:r>
              <a:rPr lang="en-US" altLang="en-US" sz="1200" dirty="0">
                <a:solidFill>
                  <a:srgbClr val="004C97"/>
                </a:solidFill>
                <a:latin typeface="Helvetica" panose="020B0604020202020204" pitchFamily="34" charset="0"/>
                <a:ea typeface="MS PGothic" panose="020B0600070205080204" pitchFamily="34" charset="-128"/>
              </a:rPr>
              <a:t>B.Schupbach | ICFA MLAPA 2024</a:t>
            </a:r>
            <a:endParaRPr lang="en-US" b="1" dirty="0"/>
          </a:p>
        </p:txBody>
      </p:sp>
      <p:sp>
        <p:nvSpPr>
          <p:cNvPr id="6" name="Slide Number Placeholder 5">
            <a:extLst>
              <a:ext uri="{FF2B5EF4-FFF2-40B4-BE49-F238E27FC236}">
                <a16:creationId xmlns:a16="http://schemas.microsoft.com/office/drawing/2014/main" id="{1A86FE5C-0AC4-6829-EFBC-966756C6902F}"/>
              </a:ext>
            </a:extLst>
          </p:cNvPr>
          <p:cNvSpPr>
            <a:spLocks noGrp="1"/>
          </p:cNvSpPr>
          <p:nvPr>
            <p:ph type="sldNum" sz="quarter" idx="12"/>
          </p:nvPr>
        </p:nvSpPr>
        <p:spPr/>
        <p:txBody>
          <a:bodyPr/>
          <a:lstStyle/>
          <a:p>
            <a:fld id="{52E9C158-AEF1-41A2-A6CE-6F0BAB305EFD}" type="slidenum">
              <a:rPr lang="en-US" altLang="en-US" smtClean="0"/>
              <a:pPr/>
              <a:t>13</a:t>
            </a:fld>
            <a:endParaRPr lang="en-US" altLang="en-US"/>
          </a:p>
        </p:txBody>
      </p:sp>
      <p:pic>
        <p:nvPicPr>
          <p:cNvPr id="10" name="Picture 9">
            <a:extLst>
              <a:ext uri="{FF2B5EF4-FFF2-40B4-BE49-F238E27FC236}">
                <a16:creationId xmlns:a16="http://schemas.microsoft.com/office/drawing/2014/main" id="{D87DECBE-4D22-E124-36F5-4931F775EFEB}"/>
              </a:ext>
            </a:extLst>
          </p:cNvPr>
          <p:cNvPicPr>
            <a:picLocks noChangeAspect="1"/>
          </p:cNvPicPr>
          <p:nvPr/>
        </p:nvPicPr>
        <p:blipFill>
          <a:blip r:embed="rId3"/>
          <a:stretch>
            <a:fillRect/>
          </a:stretch>
        </p:blipFill>
        <p:spPr>
          <a:xfrm>
            <a:off x="1962169" y="1599986"/>
            <a:ext cx="5219661" cy="4386476"/>
          </a:xfrm>
          <a:prstGeom prst="rect">
            <a:avLst/>
          </a:prstGeom>
        </p:spPr>
      </p:pic>
    </p:spTree>
    <p:extLst>
      <p:ext uri="{BB962C8B-B14F-4D97-AF65-F5344CB8AC3E}">
        <p14:creationId xmlns:p14="http://schemas.microsoft.com/office/powerpoint/2010/main" val="1827529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200AA-AD46-57A3-0388-BF04FAF0E0A7}"/>
              </a:ext>
            </a:extLst>
          </p:cNvPr>
          <p:cNvSpPr>
            <a:spLocks noGrp="1"/>
          </p:cNvSpPr>
          <p:nvPr>
            <p:ph type="title"/>
          </p:nvPr>
        </p:nvSpPr>
        <p:spPr/>
        <p:txBody>
          <a:bodyPr/>
          <a:lstStyle/>
          <a:p>
            <a:r>
              <a:rPr lang="en-US" dirty="0"/>
              <a:t>Labels</a:t>
            </a:r>
          </a:p>
        </p:txBody>
      </p:sp>
      <p:sp>
        <p:nvSpPr>
          <p:cNvPr id="3" name="Content Placeholder 2">
            <a:extLst>
              <a:ext uri="{FF2B5EF4-FFF2-40B4-BE49-F238E27FC236}">
                <a16:creationId xmlns:a16="http://schemas.microsoft.com/office/drawing/2014/main" id="{985B6F8B-D3D5-11EA-FE2D-FB8D7D71AB4B}"/>
              </a:ext>
            </a:extLst>
          </p:cNvPr>
          <p:cNvSpPr>
            <a:spLocks noGrp="1"/>
          </p:cNvSpPr>
          <p:nvPr>
            <p:ph idx="1"/>
          </p:nvPr>
        </p:nvSpPr>
        <p:spPr>
          <a:xfrm>
            <a:off x="228600" y="1043047"/>
            <a:ext cx="8672513" cy="1292074"/>
          </a:xfrm>
        </p:spPr>
        <p:txBody>
          <a:bodyPr/>
          <a:lstStyle/>
          <a:p>
            <a:r>
              <a:rPr lang="en-US" dirty="0"/>
              <a:t>MCR staff manually enter downtime</a:t>
            </a:r>
          </a:p>
          <a:p>
            <a:pPr lvl="1"/>
            <a:r>
              <a:rPr lang="en-US" dirty="0"/>
              <a:t>system category and duration</a:t>
            </a:r>
          </a:p>
          <a:p>
            <a:pPr lvl="1"/>
            <a:r>
              <a:rPr lang="en-US" dirty="0"/>
              <a:t>overlayed with machine data during model training</a:t>
            </a:r>
          </a:p>
        </p:txBody>
      </p:sp>
      <p:sp>
        <p:nvSpPr>
          <p:cNvPr id="4" name="Date Placeholder 3">
            <a:extLst>
              <a:ext uri="{FF2B5EF4-FFF2-40B4-BE49-F238E27FC236}">
                <a16:creationId xmlns:a16="http://schemas.microsoft.com/office/drawing/2014/main" id="{F8D30158-538E-8B71-DA9E-8C8AA20DCF8D}"/>
              </a:ext>
            </a:extLst>
          </p:cNvPr>
          <p:cNvSpPr>
            <a:spLocks noGrp="1"/>
          </p:cNvSpPr>
          <p:nvPr>
            <p:ph type="dt" sz="half" idx="10"/>
          </p:nvPr>
        </p:nvSpPr>
        <p:spPr/>
        <p:txBody>
          <a:bodyPr/>
          <a:lstStyle/>
          <a:p>
            <a:fld id="{50889BEA-2B91-403F-ADA4-053DEE04721E}" type="datetime1">
              <a:rPr lang="en-US" altLang="en-US" smtClean="0"/>
              <a:pPr/>
              <a:t>3/6/2024</a:t>
            </a:fld>
            <a:endParaRPr lang="en-US" altLang="en-US"/>
          </a:p>
        </p:txBody>
      </p:sp>
      <p:sp>
        <p:nvSpPr>
          <p:cNvPr id="5" name="Footer Placeholder 4">
            <a:extLst>
              <a:ext uri="{FF2B5EF4-FFF2-40B4-BE49-F238E27FC236}">
                <a16:creationId xmlns:a16="http://schemas.microsoft.com/office/drawing/2014/main" id="{A95F4CFF-36A7-DFFD-6FFD-7273E74B7BB4}"/>
              </a:ext>
            </a:extLst>
          </p:cNvPr>
          <p:cNvSpPr>
            <a:spLocks noGrp="1"/>
          </p:cNvSpPr>
          <p:nvPr>
            <p:ph type="ftr" sz="quarter" idx="11"/>
          </p:nvPr>
        </p:nvSpPr>
        <p:spPr/>
        <p:txBody>
          <a:bodyPr/>
          <a:lstStyle/>
          <a:p>
            <a:pPr>
              <a:defRPr/>
            </a:pPr>
            <a:r>
              <a:rPr lang="en-US" altLang="en-US" sz="1200" dirty="0">
                <a:solidFill>
                  <a:srgbClr val="004C97"/>
                </a:solidFill>
                <a:latin typeface="Helvetica" panose="020B0604020202020204" pitchFamily="34" charset="0"/>
                <a:ea typeface="MS PGothic" panose="020B0600070205080204" pitchFamily="34" charset="-128"/>
              </a:rPr>
              <a:t>B.Schupbach | ICFA MLAPA 2024</a:t>
            </a:r>
            <a:endParaRPr lang="en-US" b="1" dirty="0"/>
          </a:p>
        </p:txBody>
      </p:sp>
      <p:sp>
        <p:nvSpPr>
          <p:cNvPr id="6" name="Slide Number Placeholder 5">
            <a:extLst>
              <a:ext uri="{FF2B5EF4-FFF2-40B4-BE49-F238E27FC236}">
                <a16:creationId xmlns:a16="http://schemas.microsoft.com/office/drawing/2014/main" id="{662567F1-E506-E7D3-5393-95A641F1B6AF}"/>
              </a:ext>
            </a:extLst>
          </p:cNvPr>
          <p:cNvSpPr>
            <a:spLocks noGrp="1"/>
          </p:cNvSpPr>
          <p:nvPr>
            <p:ph type="sldNum" sz="quarter" idx="12"/>
          </p:nvPr>
        </p:nvSpPr>
        <p:spPr/>
        <p:txBody>
          <a:bodyPr/>
          <a:lstStyle/>
          <a:p>
            <a:fld id="{52E9C158-AEF1-41A2-A6CE-6F0BAB305EFD}" type="slidenum">
              <a:rPr lang="en-US" altLang="en-US" smtClean="0"/>
              <a:pPr/>
              <a:t>14</a:t>
            </a:fld>
            <a:endParaRPr lang="en-US" altLang="en-US"/>
          </a:p>
        </p:txBody>
      </p:sp>
      <p:pic>
        <p:nvPicPr>
          <p:cNvPr id="8" name="Picture 7">
            <a:extLst>
              <a:ext uri="{FF2B5EF4-FFF2-40B4-BE49-F238E27FC236}">
                <a16:creationId xmlns:a16="http://schemas.microsoft.com/office/drawing/2014/main" id="{50BEF78E-47F9-BD62-7D9A-2988DA685FF0}"/>
              </a:ext>
            </a:extLst>
          </p:cNvPr>
          <p:cNvPicPr>
            <a:picLocks noChangeAspect="1"/>
          </p:cNvPicPr>
          <p:nvPr/>
        </p:nvPicPr>
        <p:blipFill>
          <a:blip r:embed="rId3"/>
          <a:stretch>
            <a:fillRect/>
          </a:stretch>
        </p:blipFill>
        <p:spPr>
          <a:xfrm>
            <a:off x="1705489" y="2433361"/>
            <a:ext cx="5733021" cy="3539797"/>
          </a:xfrm>
          <a:prstGeom prst="rect">
            <a:avLst/>
          </a:prstGeom>
        </p:spPr>
      </p:pic>
    </p:spTree>
    <p:extLst>
      <p:ext uri="{BB962C8B-B14F-4D97-AF65-F5344CB8AC3E}">
        <p14:creationId xmlns:p14="http://schemas.microsoft.com/office/powerpoint/2010/main" val="1626577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D64ED-3F6E-7C26-1B86-A44166C8A310}"/>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565E72FA-43E3-DCBD-40C0-799CB4A427EE}"/>
              </a:ext>
            </a:extLst>
          </p:cNvPr>
          <p:cNvSpPr>
            <a:spLocks noGrp="1"/>
          </p:cNvSpPr>
          <p:nvPr>
            <p:ph idx="1"/>
          </p:nvPr>
        </p:nvSpPr>
        <p:spPr/>
        <p:txBody>
          <a:bodyPr/>
          <a:lstStyle/>
          <a:p>
            <a:r>
              <a:rPr lang="en-US" dirty="0"/>
              <a:t>Took a data driven approach to the following</a:t>
            </a:r>
          </a:p>
          <a:p>
            <a:pPr lvl="1"/>
            <a:r>
              <a:rPr lang="en-US" dirty="0"/>
              <a:t>computational effort to train and infer</a:t>
            </a:r>
          </a:p>
          <a:p>
            <a:pPr lvl="1"/>
            <a:r>
              <a:rPr lang="en-US" dirty="0"/>
              <a:t>false positives</a:t>
            </a:r>
          </a:p>
          <a:p>
            <a:pPr lvl="1"/>
            <a:r>
              <a:rPr lang="en-US" dirty="0"/>
              <a:t>lookback and </a:t>
            </a:r>
            <a:r>
              <a:rPr lang="en-US" dirty="0" err="1"/>
              <a:t>lookforward</a:t>
            </a:r>
            <a:r>
              <a:rPr lang="en-US" dirty="0"/>
              <a:t> windows</a:t>
            </a:r>
          </a:p>
          <a:p>
            <a:r>
              <a:rPr lang="en-US" dirty="0"/>
              <a:t>LSTM-AE </a:t>
            </a:r>
            <a:r>
              <a:rPr lang="en-US" sz="1600" dirty="0"/>
              <a:t>(anomaly score for each device)</a:t>
            </a:r>
          </a:p>
          <a:p>
            <a:r>
              <a:rPr lang="en-US" dirty="0"/>
              <a:t>TADGAN </a:t>
            </a:r>
            <a:r>
              <a:rPr lang="en-US" sz="1600" dirty="0"/>
              <a:t>(refined approach for individual score)</a:t>
            </a:r>
          </a:p>
          <a:p>
            <a:r>
              <a:rPr lang="en-US" dirty="0"/>
              <a:t>Temporal Fusion Transformer </a:t>
            </a:r>
            <a:r>
              <a:rPr lang="en-US" sz="1600" dirty="0"/>
              <a:t>(beam permit predictor maps to system-level anomaly score)</a:t>
            </a:r>
          </a:p>
        </p:txBody>
      </p:sp>
      <p:sp>
        <p:nvSpPr>
          <p:cNvPr id="4" name="Date Placeholder 3">
            <a:extLst>
              <a:ext uri="{FF2B5EF4-FFF2-40B4-BE49-F238E27FC236}">
                <a16:creationId xmlns:a16="http://schemas.microsoft.com/office/drawing/2014/main" id="{4F98725A-6957-D5C1-76F7-2F40403D8084}"/>
              </a:ext>
            </a:extLst>
          </p:cNvPr>
          <p:cNvSpPr>
            <a:spLocks noGrp="1"/>
          </p:cNvSpPr>
          <p:nvPr>
            <p:ph type="dt" sz="half" idx="10"/>
          </p:nvPr>
        </p:nvSpPr>
        <p:spPr/>
        <p:txBody>
          <a:bodyPr/>
          <a:lstStyle/>
          <a:p>
            <a:fld id="{50889BEA-2B91-403F-ADA4-053DEE04721E}" type="datetime1">
              <a:rPr lang="en-US" altLang="en-US" smtClean="0"/>
              <a:pPr/>
              <a:t>3/6/2024</a:t>
            </a:fld>
            <a:endParaRPr lang="en-US" altLang="en-US"/>
          </a:p>
        </p:txBody>
      </p:sp>
      <p:sp>
        <p:nvSpPr>
          <p:cNvPr id="5" name="Footer Placeholder 4">
            <a:extLst>
              <a:ext uri="{FF2B5EF4-FFF2-40B4-BE49-F238E27FC236}">
                <a16:creationId xmlns:a16="http://schemas.microsoft.com/office/drawing/2014/main" id="{1FDBB7CC-7EBF-5390-B24D-77FF82E86942}"/>
              </a:ext>
            </a:extLst>
          </p:cNvPr>
          <p:cNvSpPr>
            <a:spLocks noGrp="1"/>
          </p:cNvSpPr>
          <p:nvPr>
            <p:ph type="ftr" sz="quarter" idx="11"/>
          </p:nvPr>
        </p:nvSpPr>
        <p:spPr/>
        <p:txBody>
          <a:bodyPr/>
          <a:lstStyle/>
          <a:p>
            <a:pPr>
              <a:defRPr/>
            </a:pPr>
            <a:r>
              <a:rPr lang="en-US" altLang="en-US" sz="1200" dirty="0">
                <a:solidFill>
                  <a:srgbClr val="004C97"/>
                </a:solidFill>
                <a:latin typeface="Helvetica" panose="020B0604020202020204" pitchFamily="34" charset="0"/>
                <a:ea typeface="MS PGothic" panose="020B0600070205080204" pitchFamily="34" charset="-128"/>
              </a:rPr>
              <a:t>B.Schupbach | ICFA MLAPA 2024</a:t>
            </a:r>
            <a:endParaRPr lang="en-US" b="1" dirty="0"/>
          </a:p>
        </p:txBody>
      </p:sp>
      <p:sp>
        <p:nvSpPr>
          <p:cNvPr id="6" name="Slide Number Placeholder 5">
            <a:extLst>
              <a:ext uri="{FF2B5EF4-FFF2-40B4-BE49-F238E27FC236}">
                <a16:creationId xmlns:a16="http://schemas.microsoft.com/office/drawing/2014/main" id="{1DFBD948-F0E6-4AE3-B063-873AE6CD5835}"/>
              </a:ext>
            </a:extLst>
          </p:cNvPr>
          <p:cNvSpPr>
            <a:spLocks noGrp="1"/>
          </p:cNvSpPr>
          <p:nvPr>
            <p:ph type="sldNum" sz="quarter" idx="12"/>
          </p:nvPr>
        </p:nvSpPr>
        <p:spPr/>
        <p:txBody>
          <a:bodyPr/>
          <a:lstStyle/>
          <a:p>
            <a:fld id="{52E9C158-AEF1-41A2-A6CE-6F0BAB305EFD}" type="slidenum">
              <a:rPr lang="en-US" altLang="en-US" smtClean="0"/>
              <a:pPr/>
              <a:t>15</a:t>
            </a:fld>
            <a:endParaRPr lang="en-US" altLang="en-US"/>
          </a:p>
        </p:txBody>
      </p:sp>
    </p:spTree>
    <p:extLst>
      <p:ext uri="{BB962C8B-B14F-4D97-AF65-F5344CB8AC3E}">
        <p14:creationId xmlns:p14="http://schemas.microsoft.com/office/powerpoint/2010/main" val="3537873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31687-A262-3D26-3339-F637AB912266}"/>
              </a:ext>
            </a:extLst>
          </p:cNvPr>
          <p:cNvSpPr>
            <a:spLocks noGrp="1"/>
          </p:cNvSpPr>
          <p:nvPr>
            <p:ph type="title"/>
          </p:nvPr>
        </p:nvSpPr>
        <p:spPr/>
        <p:txBody>
          <a:bodyPr/>
          <a:lstStyle/>
          <a:p>
            <a:r>
              <a:rPr lang="en-US" dirty="0"/>
              <a:t>LSTM-</a:t>
            </a:r>
            <a:r>
              <a:rPr lang="en-US" dirty="0" err="1"/>
              <a:t>AutoEncoder</a:t>
            </a:r>
            <a:endParaRPr lang="en-US" dirty="0"/>
          </a:p>
        </p:txBody>
      </p:sp>
      <p:sp>
        <p:nvSpPr>
          <p:cNvPr id="3" name="Content Placeholder 2">
            <a:extLst>
              <a:ext uri="{FF2B5EF4-FFF2-40B4-BE49-F238E27FC236}">
                <a16:creationId xmlns:a16="http://schemas.microsoft.com/office/drawing/2014/main" id="{85F5FADF-BF75-676E-4000-61985B380695}"/>
              </a:ext>
            </a:extLst>
          </p:cNvPr>
          <p:cNvSpPr>
            <a:spLocks noGrp="1"/>
          </p:cNvSpPr>
          <p:nvPr>
            <p:ph idx="1"/>
          </p:nvPr>
        </p:nvSpPr>
        <p:spPr>
          <a:xfrm>
            <a:off x="228600" y="1043046"/>
            <a:ext cx="8672513" cy="1023407"/>
          </a:xfrm>
        </p:spPr>
        <p:txBody>
          <a:bodyPr/>
          <a:lstStyle/>
          <a:p>
            <a:r>
              <a:rPr lang="en-US" sz="1800" dirty="0"/>
              <a:t>unsupervised anomaly detection for each device</a:t>
            </a:r>
          </a:p>
          <a:p>
            <a:r>
              <a:rPr lang="en-US" sz="1800" dirty="0"/>
              <a:t>aggregate to system-level anomaly score and apply threshold</a:t>
            </a:r>
          </a:p>
          <a:p>
            <a:r>
              <a:rPr lang="en-US" sz="1800" dirty="0"/>
              <a:t>parallelizable, handles multiple input frequencies, and does not correlate devices</a:t>
            </a:r>
          </a:p>
        </p:txBody>
      </p:sp>
      <p:sp>
        <p:nvSpPr>
          <p:cNvPr id="4" name="Date Placeholder 3">
            <a:extLst>
              <a:ext uri="{FF2B5EF4-FFF2-40B4-BE49-F238E27FC236}">
                <a16:creationId xmlns:a16="http://schemas.microsoft.com/office/drawing/2014/main" id="{9C539AC8-D264-7F43-1FEC-EF948EFB846E}"/>
              </a:ext>
            </a:extLst>
          </p:cNvPr>
          <p:cNvSpPr>
            <a:spLocks noGrp="1"/>
          </p:cNvSpPr>
          <p:nvPr>
            <p:ph type="dt" sz="half" idx="10"/>
          </p:nvPr>
        </p:nvSpPr>
        <p:spPr/>
        <p:txBody>
          <a:bodyPr/>
          <a:lstStyle/>
          <a:p>
            <a:fld id="{50889BEA-2B91-403F-ADA4-053DEE04721E}" type="datetime1">
              <a:rPr lang="en-US" altLang="en-US" smtClean="0"/>
              <a:pPr/>
              <a:t>3/6/2024</a:t>
            </a:fld>
            <a:endParaRPr lang="en-US" altLang="en-US"/>
          </a:p>
        </p:txBody>
      </p:sp>
      <p:sp>
        <p:nvSpPr>
          <p:cNvPr id="5" name="Footer Placeholder 4">
            <a:extLst>
              <a:ext uri="{FF2B5EF4-FFF2-40B4-BE49-F238E27FC236}">
                <a16:creationId xmlns:a16="http://schemas.microsoft.com/office/drawing/2014/main" id="{004653C5-71CB-9BA2-35A1-78270FE1EB8F}"/>
              </a:ext>
            </a:extLst>
          </p:cNvPr>
          <p:cNvSpPr>
            <a:spLocks noGrp="1"/>
          </p:cNvSpPr>
          <p:nvPr>
            <p:ph type="ftr" sz="quarter" idx="11"/>
          </p:nvPr>
        </p:nvSpPr>
        <p:spPr/>
        <p:txBody>
          <a:bodyPr/>
          <a:lstStyle/>
          <a:p>
            <a:pPr>
              <a:defRPr/>
            </a:pPr>
            <a:r>
              <a:rPr lang="en-US" altLang="en-US" sz="1200" dirty="0">
                <a:solidFill>
                  <a:srgbClr val="004C97"/>
                </a:solidFill>
                <a:latin typeface="Helvetica" panose="020B0604020202020204" pitchFamily="34" charset="0"/>
                <a:ea typeface="MS PGothic" panose="020B0600070205080204" pitchFamily="34" charset="-128"/>
              </a:rPr>
              <a:t>B.Schupbach | ICFA MLAPA 2024</a:t>
            </a:r>
            <a:endParaRPr lang="en-US" b="1" dirty="0"/>
          </a:p>
        </p:txBody>
      </p:sp>
      <p:sp>
        <p:nvSpPr>
          <p:cNvPr id="6" name="Slide Number Placeholder 5">
            <a:extLst>
              <a:ext uri="{FF2B5EF4-FFF2-40B4-BE49-F238E27FC236}">
                <a16:creationId xmlns:a16="http://schemas.microsoft.com/office/drawing/2014/main" id="{F86E97ED-4D0D-4C36-72FD-7885ECF3C17D}"/>
              </a:ext>
            </a:extLst>
          </p:cNvPr>
          <p:cNvSpPr>
            <a:spLocks noGrp="1"/>
          </p:cNvSpPr>
          <p:nvPr>
            <p:ph type="sldNum" sz="quarter" idx="12"/>
          </p:nvPr>
        </p:nvSpPr>
        <p:spPr/>
        <p:txBody>
          <a:bodyPr/>
          <a:lstStyle/>
          <a:p>
            <a:fld id="{52E9C158-AEF1-41A2-A6CE-6F0BAB305EFD}" type="slidenum">
              <a:rPr lang="en-US" altLang="en-US" smtClean="0"/>
              <a:pPr/>
              <a:t>16</a:t>
            </a:fld>
            <a:endParaRPr lang="en-US" altLang="en-US"/>
          </a:p>
        </p:txBody>
      </p:sp>
      <p:sp>
        <p:nvSpPr>
          <p:cNvPr id="7" name="TextBox 4">
            <a:extLst>
              <a:ext uri="{FF2B5EF4-FFF2-40B4-BE49-F238E27FC236}">
                <a16:creationId xmlns:a16="http://schemas.microsoft.com/office/drawing/2014/main" id="{1EA54C7E-358A-A98B-2573-D01C2FF28BEA}"/>
              </a:ext>
            </a:extLst>
          </p:cNvPr>
          <p:cNvSpPr txBox="1"/>
          <p:nvPr/>
        </p:nvSpPr>
        <p:spPr>
          <a:xfrm>
            <a:off x="947764" y="3530515"/>
            <a:ext cx="1025680" cy="307777"/>
          </a:xfrm>
          <a:prstGeom prst="rect">
            <a:avLst/>
          </a:prstGeom>
          <a:noFill/>
        </p:spPr>
        <p:txBody>
          <a:bodyPr wrap="square"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1400" dirty="0"/>
              <a:t>time</a:t>
            </a:r>
          </a:p>
        </p:txBody>
      </p:sp>
      <p:pic>
        <p:nvPicPr>
          <p:cNvPr id="8" name="table">
            <a:extLst>
              <a:ext uri="{FF2B5EF4-FFF2-40B4-BE49-F238E27FC236}">
                <a16:creationId xmlns:a16="http://schemas.microsoft.com/office/drawing/2014/main" id="{5105CE91-C074-3E65-3BE3-38783EF78CCD}"/>
              </a:ext>
            </a:extLst>
          </p:cNvPr>
          <p:cNvPicPr>
            <a:picLocks noChangeAspect="1"/>
          </p:cNvPicPr>
          <p:nvPr/>
        </p:nvPicPr>
        <p:blipFill>
          <a:blip r:embed="rId3"/>
          <a:stretch>
            <a:fillRect/>
          </a:stretch>
        </p:blipFill>
        <p:spPr>
          <a:xfrm>
            <a:off x="889142" y="4013141"/>
            <a:ext cx="1249680" cy="253710"/>
          </a:xfrm>
          <a:prstGeom prst="rect">
            <a:avLst/>
          </a:prstGeom>
        </p:spPr>
      </p:pic>
      <p:pic>
        <p:nvPicPr>
          <p:cNvPr id="9" name="table">
            <a:extLst>
              <a:ext uri="{FF2B5EF4-FFF2-40B4-BE49-F238E27FC236}">
                <a16:creationId xmlns:a16="http://schemas.microsoft.com/office/drawing/2014/main" id="{048F1E66-9BE5-F575-3446-FDAE660C71CE}"/>
              </a:ext>
            </a:extLst>
          </p:cNvPr>
          <p:cNvPicPr>
            <a:picLocks noChangeAspect="1"/>
          </p:cNvPicPr>
          <p:nvPr/>
        </p:nvPicPr>
        <p:blipFill>
          <a:blip r:embed="rId4"/>
          <a:stretch>
            <a:fillRect/>
          </a:stretch>
        </p:blipFill>
        <p:spPr>
          <a:xfrm>
            <a:off x="889144" y="4659399"/>
            <a:ext cx="1249680" cy="253710"/>
          </a:xfrm>
          <a:prstGeom prst="rect">
            <a:avLst/>
          </a:prstGeom>
        </p:spPr>
      </p:pic>
      <p:sp>
        <p:nvSpPr>
          <p:cNvPr id="10" name="TextBox 8">
            <a:extLst>
              <a:ext uri="{FF2B5EF4-FFF2-40B4-BE49-F238E27FC236}">
                <a16:creationId xmlns:a16="http://schemas.microsoft.com/office/drawing/2014/main" id="{7E495F76-EC0D-2B3E-2839-9D70907AE242}"/>
              </a:ext>
            </a:extLst>
          </p:cNvPr>
          <p:cNvSpPr txBox="1"/>
          <p:nvPr/>
        </p:nvSpPr>
        <p:spPr>
          <a:xfrm>
            <a:off x="2166964" y="3996208"/>
            <a:ext cx="870858" cy="2769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defPPr>
              <a:defRPr lang="en-US"/>
            </a:defPPr>
            <a:lvl1pPr marL="0" algn="l" defTabSz="1097280" rtl="0" eaLnBrk="1" latinLnBrk="0" hangingPunct="1">
              <a:defRPr sz="2160" kern="1200">
                <a:solidFill>
                  <a:schemeClr val="lt1"/>
                </a:solidFill>
                <a:latin typeface="+mn-lt"/>
                <a:ea typeface="+mn-ea"/>
                <a:cs typeface="+mn-cs"/>
              </a:defRPr>
            </a:lvl1pPr>
            <a:lvl2pPr marL="548640" algn="l" defTabSz="1097280" rtl="0" eaLnBrk="1" latinLnBrk="0" hangingPunct="1">
              <a:defRPr sz="2160" kern="1200">
                <a:solidFill>
                  <a:schemeClr val="lt1"/>
                </a:solidFill>
                <a:latin typeface="+mn-lt"/>
                <a:ea typeface="+mn-ea"/>
                <a:cs typeface="+mn-cs"/>
              </a:defRPr>
            </a:lvl2pPr>
            <a:lvl3pPr marL="1097280" algn="l" defTabSz="1097280" rtl="0" eaLnBrk="1" latinLnBrk="0" hangingPunct="1">
              <a:defRPr sz="2160" kern="1200">
                <a:solidFill>
                  <a:schemeClr val="lt1"/>
                </a:solidFill>
                <a:latin typeface="+mn-lt"/>
                <a:ea typeface="+mn-ea"/>
                <a:cs typeface="+mn-cs"/>
              </a:defRPr>
            </a:lvl3pPr>
            <a:lvl4pPr marL="1645920" algn="l" defTabSz="1097280" rtl="0" eaLnBrk="1" latinLnBrk="0" hangingPunct="1">
              <a:defRPr sz="2160" kern="1200">
                <a:solidFill>
                  <a:schemeClr val="lt1"/>
                </a:solidFill>
                <a:latin typeface="+mn-lt"/>
                <a:ea typeface="+mn-ea"/>
                <a:cs typeface="+mn-cs"/>
              </a:defRPr>
            </a:lvl4pPr>
            <a:lvl5pPr marL="2194560" algn="l" defTabSz="1097280" rtl="0" eaLnBrk="1" latinLnBrk="0" hangingPunct="1">
              <a:defRPr sz="2160" kern="1200">
                <a:solidFill>
                  <a:schemeClr val="lt1"/>
                </a:solidFill>
                <a:latin typeface="+mn-lt"/>
                <a:ea typeface="+mn-ea"/>
                <a:cs typeface="+mn-cs"/>
              </a:defRPr>
            </a:lvl5pPr>
            <a:lvl6pPr marL="2743200" algn="l" defTabSz="1097280" rtl="0" eaLnBrk="1" latinLnBrk="0" hangingPunct="1">
              <a:defRPr sz="2160" kern="1200">
                <a:solidFill>
                  <a:schemeClr val="lt1"/>
                </a:solidFill>
                <a:latin typeface="+mn-lt"/>
                <a:ea typeface="+mn-ea"/>
                <a:cs typeface="+mn-cs"/>
              </a:defRPr>
            </a:lvl6pPr>
            <a:lvl7pPr marL="3291840" algn="l" defTabSz="1097280" rtl="0" eaLnBrk="1" latinLnBrk="0" hangingPunct="1">
              <a:defRPr sz="2160" kern="1200">
                <a:solidFill>
                  <a:schemeClr val="lt1"/>
                </a:solidFill>
                <a:latin typeface="+mn-lt"/>
                <a:ea typeface="+mn-ea"/>
                <a:cs typeface="+mn-cs"/>
              </a:defRPr>
            </a:lvl7pPr>
            <a:lvl8pPr marL="3840480" algn="l" defTabSz="1097280" rtl="0" eaLnBrk="1" latinLnBrk="0" hangingPunct="1">
              <a:defRPr sz="2160" kern="1200">
                <a:solidFill>
                  <a:schemeClr val="lt1"/>
                </a:solidFill>
                <a:latin typeface="+mn-lt"/>
                <a:ea typeface="+mn-ea"/>
                <a:cs typeface="+mn-cs"/>
              </a:defRPr>
            </a:lvl8pPr>
            <a:lvl9pPr marL="4389120" algn="l" defTabSz="1097280" rtl="0" eaLnBrk="1" latinLnBrk="0" hangingPunct="1">
              <a:defRPr sz="2160" kern="1200">
                <a:solidFill>
                  <a:schemeClr val="lt1"/>
                </a:solidFill>
                <a:latin typeface="+mn-lt"/>
                <a:ea typeface="+mn-ea"/>
                <a:cs typeface="+mn-cs"/>
              </a:defRPr>
            </a:lvl9pPr>
          </a:lstStyle>
          <a:p>
            <a:pPr algn="ctr"/>
            <a:r>
              <a:rPr lang="en-US" sz="1200" dirty="0"/>
              <a:t>LSTM-AE</a:t>
            </a:r>
          </a:p>
        </p:txBody>
      </p:sp>
      <p:sp>
        <p:nvSpPr>
          <p:cNvPr id="11" name="TextBox 9">
            <a:extLst>
              <a:ext uri="{FF2B5EF4-FFF2-40B4-BE49-F238E27FC236}">
                <a16:creationId xmlns:a16="http://schemas.microsoft.com/office/drawing/2014/main" id="{2118947A-5EEC-BB25-0397-9A66A4AAB891}"/>
              </a:ext>
            </a:extLst>
          </p:cNvPr>
          <p:cNvSpPr txBox="1"/>
          <p:nvPr/>
        </p:nvSpPr>
        <p:spPr>
          <a:xfrm>
            <a:off x="2166963" y="4647754"/>
            <a:ext cx="870857" cy="2769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defPPr>
              <a:defRPr lang="en-US"/>
            </a:defPPr>
            <a:lvl1pPr marL="0" algn="l" defTabSz="1097280" rtl="0" eaLnBrk="1" latinLnBrk="0" hangingPunct="1">
              <a:defRPr sz="2160" kern="1200">
                <a:solidFill>
                  <a:schemeClr val="lt1"/>
                </a:solidFill>
                <a:latin typeface="+mn-lt"/>
                <a:ea typeface="+mn-ea"/>
                <a:cs typeface="+mn-cs"/>
              </a:defRPr>
            </a:lvl1pPr>
            <a:lvl2pPr marL="548640" algn="l" defTabSz="1097280" rtl="0" eaLnBrk="1" latinLnBrk="0" hangingPunct="1">
              <a:defRPr sz="2160" kern="1200">
                <a:solidFill>
                  <a:schemeClr val="lt1"/>
                </a:solidFill>
                <a:latin typeface="+mn-lt"/>
                <a:ea typeface="+mn-ea"/>
                <a:cs typeface="+mn-cs"/>
              </a:defRPr>
            </a:lvl2pPr>
            <a:lvl3pPr marL="1097280" algn="l" defTabSz="1097280" rtl="0" eaLnBrk="1" latinLnBrk="0" hangingPunct="1">
              <a:defRPr sz="2160" kern="1200">
                <a:solidFill>
                  <a:schemeClr val="lt1"/>
                </a:solidFill>
                <a:latin typeface="+mn-lt"/>
                <a:ea typeface="+mn-ea"/>
                <a:cs typeface="+mn-cs"/>
              </a:defRPr>
            </a:lvl3pPr>
            <a:lvl4pPr marL="1645920" algn="l" defTabSz="1097280" rtl="0" eaLnBrk="1" latinLnBrk="0" hangingPunct="1">
              <a:defRPr sz="2160" kern="1200">
                <a:solidFill>
                  <a:schemeClr val="lt1"/>
                </a:solidFill>
                <a:latin typeface="+mn-lt"/>
                <a:ea typeface="+mn-ea"/>
                <a:cs typeface="+mn-cs"/>
              </a:defRPr>
            </a:lvl4pPr>
            <a:lvl5pPr marL="2194560" algn="l" defTabSz="1097280" rtl="0" eaLnBrk="1" latinLnBrk="0" hangingPunct="1">
              <a:defRPr sz="2160" kern="1200">
                <a:solidFill>
                  <a:schemeClr val="lt1"/>
                </a:solidFill>
                <a:latin typeface="+mn-lt"/>
                <a:ea typeface="+mn-ea"/>
                <a:cs typeface="+mn-cs"/>
              </a:defRPr>
            </a:lvl5pPr>
            <a:lvl6pPr marL="2743200" algn="l" defTabSz="1097280" rtl="0" eaLnBrk="1" latinLnBrk="0" hangingPunct="1">
              <a:defRPr sz="2160" kern="1200">
                <a:solidFill>
                  <a:schemeClr val="lt1"/>
                </a:solidFill>
                <a:latin typeface="+mn-lt"/>
                <a:ea typeface="+mn-ea"/>
                <a:cs typeface="+mn-cs"/>
              </a:defRPr>
            </a:lvl6pPr>
            <a:lvl7pPr marL="3291840" algn="l" defTabSz="1097280" rtl="0" eaLnBrk="1" latinLnBrk="0" hangingPunct="1">
              <a:defRPr sz="2160" kern="1200">
                <a:solidFill>
                  <a:schemeClr val="lt1"/>
                </a:solidFill>
                <a:latin typeface="+mn-lt"/>
                <a:ea typeface="+mn-ea"/>
                <a:cs typeface="+mn-cs"/>
              </a:defRPr>
            </a:lvl7pPr>
            <a:lvl8pPr marL="3840480" algn="l" defTabSz="1097280" rtl="0" eaLnBrk="1" latinLnBrk="0" hangingPunct="1">
              <a:defRPr sz="2160" kern="1200">
                <a:solidFill>
                  <a:schemeClr val="lt1"/>
                </a:solidFill>
                <a:latin typeface="+mn-lt"/>
                <a:ea typeface="+mn-ea"/>
                <a:cs typeface="+mn-cs"/>
              </a:defRPr>
            </a:lvl8pPr>
            <a:lvl9pPr marL="4389120" algn="l" defTabSz="1097280" rtl="0" eaLnBrk="1" latinLnBrk="0" hangingPunct="1">
              <a:defRPr sz="2160" kern="1200">
                <a:solidFill>
                  <a:schemeClr val="lt1"/>
                </a:solidFill>
                <a:latin typeface="+mn-lt"/>
                <a:ea typeface="+mn-ea"/>
                <a:cs typeface="+mn-cs"/>
              </a:defRPr>
            </a:lvl9pPr>
          </a:lstStyle>
          <a:p>
            <a:pPr algn="ctr"/>
            <a:r>
              <a:rPr lang="en-US" sz="1200" dirty="0"/>
              <a:t>LSTM-AE</a:t>
            </a:r>
          </a:p>
        </p:txBody>
      </p:sp>
      <mc:AlternateContent xmlns:mc="http://schemas.openxmlformats.org/markup-compatibility/2006" xmlns:a14="http://schemas.microsoft.com/office/drawing/2010/main">
        <mc:Choice Requires="a14">
          <p:sp>
            <p:nvSpPr>
              <p:cNvPr id="12" name="Oval 11">
                <a:extLst>
                  <a:ext uri="{FF2B5EF4-FFF2-40B4-BE49-F238E27FC236}">
                    <a16:creationId xmlns:a16="http://schemas.microsoft.com/office/drawing/2014/main" id="{B9B73F52-DC5F-B920-7F81-E3FF2CEB3E98}"/>
                  </a:ext>
                </a:extLst>
              </p:cNvPr>
              <p:cNvSpPr/>
              <p:nvPr/>
            </p:nvSpPr>
            <p:spPr>
              <a:xfrm>
                <a:off x="3302136" y="4196509"/>
                <a:ext cx="482598" cy="503162"/>
              </a:xfrm>
              <a:prstGeom prst="ellipse">
                <a:avLst/>
              </a:prstGeom>
              <a:ln w="38100"/>
            </p:spPr>
            <p:style>
              <a:lnRef idx="2">
                <a:schemeClr val="accent4"/>
              </a:lnRef>
              <a:fillRef idx="1">
                <a:schemeClr val="lt1"/>
              </a:fillRef>
              <a:effectRef idx="0">
                <a:schemeClr val="accent4"/>
              </a:effectRef>
              <a:fontRef idx="minor">
                <a:schemeClr val="dk1"/>
              </a:fontRef>
            </p:style>
            <p:txBody>
              <a:bodyPr rtlCol="0" anchor="b"/>
              <a:lstStyle>
                <a:defPPr>
                  <a:defRPr lang="en-US"/>
                </a:defPPr>
                <a:lvl1pPr marL="0" algn="l" defTabSz="1097280" rtl="0" eaLnBrk="1" latinLnBrk="0" hangingPunct="1">
                  <a:defRPr sz="2160" kern="1200">
                    <a:solidFill>
                      <a:schemeClr val="dk1"/>
                    </a:solidFill>
                    <a:latin typeface="+mn-lt"/>
                    <a:ea typeface="+mn-ea"/>
                    <a:cs typeface="+mn-cs"/>
                  </a:defRPr>
                </a:lvl1pPr>
                <a:lvl2pPr marL="548640" algn="l" defTabSz="1097280" rtl="0" eaLnBrk="1" latinLnBrk="0" hangingPunct="1">
                  <a:defRPr sz="2160" kern="1200">
                    <a:solidFill>
                      <a:schemeClr val="dk1"/>
                    </a:solidFill>
                    <a:latin typeface="+mn-lt"/>
                    <a:ea typeface="+mn-ea"/>
                    <a:cs typeface="+mn-cs"/>
                  </a:defRPr>
                </a:lvl2pPr>
                <a:lvl3pPr marL="1097280" algn="l" defTabSz="1097280" rtl="0" eaLnBrk="1" latinLnBrk="0" hangingPunct="1">
                  <a:defRPr sz="2160" kern="1200">
                    <a:solidFill>
                      <a:schemeClr val="dk1"/>
                    </a:solidFill>
                    <a:latin typeface="+mn-lt"/>
                    <a:ea typeface="+mn-ea"/>
                    <a:cs typeface="+mn-cs"/>
                  </a:defRPr>
                </a:lvl3pPr>
                <a:lvl4pPr marL="1645920" algn="l" defTabSz="1097280" rtl="0" eaLnBrk="1" latinLnBrk="0" hangingPunct="1">
                  <a:defRPr sz="2160" kern="1200">
                    <a:solidFill>
                      <a:schemeClr val="dk1"/>
                    </a:solidFill>
                    <a:latin typeface="+mn-lt"/>
                    <a:ea typeface="+mn-ea"/>
                    <a:cs typeface="+mn-cs"/>
                  </a:defRPr>
                </a:lvl4pPr>
                <a:lvl5pPr marL="2194560" algn="l" defTabSz="1097280" rtl="0" eaLnBrk="1" latinLnBrk="0" hangingPunct="1">
                  <a:defRPr sz="2160" kern="1200">
                    <a:solidFill>
                      <a:schemeClr val="dk1"/>
                    </a:solidFill>
                    <a:latin typeface="+mn-lt"/>
                    <a:ea typeface="+mn-ea"/>
                    <a:cs typeface="+mn-cs"/>
                  </a:defRPr>
                </a:lvl5pPr>
                <a:lvl6pPr marL="2743200" algn="l" defTabSz="1097280" rtl="0" eaLnBrk="1" latinLnBrk="0" hangingPunct="1">
                  <a:defRPr sz="2160" kern="1200">
                    <a:solidFill>
                      <a:schemeClr val="dk1"/>
                    </a:solidFill>
                    <a:latin typeface="+mn-lt"/>
                    <a:ea typeface="+mn-ea"/>
                    <a:cs typeface="+mn-cs"/>
                  </a:defRPr>
                </a:lvl6pPr>
                <a:lvl7pPr marL="3291840" algn="l" defTabSz="1097280" rtl="0" eaLnBrk="1" latinLnBrk="0" hangingPunct="1">
                  <a:defRPr sz="2160" kern="1200">
                    <a:solidFill>
                      <a:schemeClr val="dk1"/>
                    </a:solidFill>
                    <a:latin typeface="+mn-lt"/>
                    <a:ea typeface="+mn-ea"/>
                    <a:cs typeface="+mn-cs"/>
                  </a:defRPr>
                </a:lvl7pPr>
                <a:lvl8pPr marL="3840480" algn="l" defTabSz="1097280" rtl="0" eaLnBrk="1" latinLnBrk="0" hangingPunct="1">
                  <a:defRPr sz="2160" kern="1200">
                    <a:solidFill>
                      <a:schemeClr val="dk1"/>
                    </a:solidFill>
                    <a:latin typeface="+mn-lt"/>
                    <a:ea typeface="+mn-ea"/>
                    <a:cs typeface="+mn-cs"/>
                  </a:defRPr>
                </a:lvl8pPr>
                <a:lvl9pPr marL="4389120" algn="l" defTabSz="1097280" rtl="0" eaLnBrk="1" latinLnBrk="0" hangingPunct="1">
                  <a:defRPr sz="2160" kern="1200">
                    <a:solidFill>
                      <a:schemeClr val="dk1"/>
                    </a:solidFill>
                    <a:latin typeface="+mn-lt"/>
                    <a:ea typeface="+mn-ea"/>
                    <a:cs typeface="+mn-cs"/>
                  </a:defRPr>
                </a:lvl9pPr>
              </a:lstStyle>
              <a:p>
                <a:pPr algn="ctr"/>
                <a14:m>
                  <m:oMathPara xmlns:m="http://schemas.openxmlformats.org/officeDocument/2006/math">
                    <m:oMathParaPr>
                      <m:jc m:val="right"/>
                    </m:oMathParaPr>
                    <m:oMath xmlns:m="http://schemas.openxmlformats.org/officeDocument/2006/math">
                      <m:r>
                        <a:rPr lang="en-US" i="1" smtClean="0">
                          <a:latin typeface="Cambria Math" panose="02040503050406030204" pitchFamily="18" charset="0"/>
                        </a:rPr>
                        <m:t>∑</m:t>
                      </m:r>
                    </m:oMath>
                  </m:oMathPara>
                </a14:m>
                <a:endParaRPr lang="en-US" dirty="0"/>
              </a:p>
            </p:txBody>
          </p:sp>
        </mc:Choice>
        <mc:Fallback xmlns="">
          <p:sp>
            <p:nvSpPr>
              <p:cNvPr id="12" name="Oval 11">
                <a:extLst>
                  <a:ext uri="{FF2B5EF4-FFF2-40B4-BE49-F238E27FC236}">
                    <a16:creationId xmlns:a16="http://schemas.microsoft.com/office/drawing/2014/main" id="{B9B73F52-DC5F-B920-7F81-E3FF2CEB3E98}"/>
                  </a:ext>
                </a:extLst>
              </p:cNvPr>
              <p:cNvSpPr>
                <a:spLocks noRot="1" noChangeAspect="1" noMove="1" noResize="1" noEditPoints="1" noAdjustHandles="1" noChangeArrowheads="1" noChangeShapeType="1" noTextEdit="1"/>
              </p:cNvSpPr>
              <p:nvPr/>
            </p:nvSpPr>
            <p:spPr>
              <a:xfrm>
                <a:off x="3302136" y="4196509"/>
                <a:ext cx="482598" cy="503162"/>
              </a:xfrm>
              <a:prstGeom prst="ellipse">
                <a:avLst/>
              </a:prstGeom>
              <a:blipFill>
                <a:blip r:embed="rId5"/>
                <a:stretch>
                  <a:fillRect/>
                </a:stretch>
              </a:blipFill>
              <a:ln w="38100"/>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0822E13E-9B95-5B90-00F6-BE697642B604}"/>
              </a:ext>
            </a:extLst>
          </p:cNvPr>
          <p:cNvCxnSpPr>
            <a:stCxn id="10" idx="3"/>
            <a:endCxn id="12" idx="2"/>
          </p:cNvCxnSpPr>
          <p:nvPr/>
        </p:nvCxnSpPr>
        <p:spPr>
          <a:xfrm>
            <a:off x="3037822" y="4134708"/>
            <a:ext cx="264314" cy="313382"/>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9D9E5B0-3F08-82E1-6A1C-0CCEADED34AD}"/>
              </a:ext>
            </a:extLst>
          </p:cNvPr>
          <p:cNvCxnSpPr>
            <a:cxnSpLocks/>
            <a:stCxn id="11" idx="3"/>
            <a:endCxn id="12" idx="2"/>
          </p:cNvCxnSpPr>
          <p:nvPr/>
        </p:nvCxnSpPr>
        <p:spPr>
          <a:xfrm flipV="1">
            <a:off x="3037820" y="4448090"/>
            <a:ext cx="264316" cy="338164"/>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373B726-9AD7-A6F2-5247-831E03310FCB}"/>
              </a:ext>
            </a:extLst>
          </p:cNvPr>
          <p:cNvCxnSpPr>
            <a:cxnSpLocks/>
            <a:stCxn id="12" idx="6"/>
            <a:endCxn id="16" idx="1"/>
          </p:cNvCxnSpPr>
          <p:nvPr/>
        </p:nvCxnSpPr>
        <p:spPr>
          <a:xfrm>
            <a:off x="3784734" y="4448090"/>
            <a:ext cx="305603" cy="0"/>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TextBox 16">
            <a:extLst>
              <a:ext uri="{FF2B5EF4-FFF2-40B4-BE49-F238E27FC236}">
                <a16:creationId xmlns:a16="http://schemas.microsoft.com/office/drawing/2014/main" id="{7FA67798-656F-7C3E-1B08-5FACEACD5580}"/>
              </a:ext>
            </a:extLst>
          </p:cNvPr>
          <p:cNvSpPr txBox="1"/>
          <p:nvPr/>
        </p:nvSpPr>
        <p:spPr>
          <a:xfrm>
            <a:off x="4090337" y="4217257"/>
            <a:ext cx="870858"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defPPr>
              <a:defRPr lang="en-US"/>
            </a:defPPr>
            <a:lvl1pPr marL="0" algn="l" defTabSz="1097280" rtl="0" eaLnBrk="1" latinLnBrk="0" hangingPunct="1">
              <a:defRPr sz="2160" kern="1200">
                <a:solidFill>
                  <a:schemeClr val="lt1"/>
                </a:solidFill>
                <a:latin typeface="+mn-lt"/>
                <a:ea typeface="+mn-ea"/>
                <a:cs typeface="+mn-cs"/>
              </a:defRPr>
            </a:lvl1pPr>
            <a:lvl2pPr marL="548640" algn="l" defTabSz="1097280" rtl="0" eaLnBrk="1" latinLnBrk="0" hangingPunct="1">
              <a:defRPr sz="2160" kern="1200">
                <a:solidFill>
                  <a:schemeClr val="lt1"/>
                </a:solidFill>
                <a:latin typeface="+mn-lt"/>
                <a:ea typeface="+mn-ea"/>
                <a:cs typeface="+mn-cs"/>
              </a:defRPr>
            </a:lvl2pPr>
            <a:lvl3pPr marL="1097280" algn="l" defTabSz="1097280" rtl="0" eaLnBrk="1" latinLnBrk="0" hangingPunct="1">
              <a:defRPr sz="2160" kern="1200">
                <a:solidFill>
                  <a:schemeClr val="lt1"/>
                </a:solidFill>
                <a:latin typeface="+mn-lt"/>
                <a:ea typeface="+mn-ea"/>
                <a:cs typeface="+mn-cs"/>
              </a:defRPr>
            </a:lvl3pPr>
            <a:lvl4pPr marL="1645920" algn="l" defTabSz="1097280" rtl="0" eaLnBrk="1" latinLnBrk="0" hangingPunct="1">
              <a:defRPr sz="2160" kern="1200">
                <a:solidFill>
                  <a:schemeClr val="lt1"/>
                </a:solidFill>
                <a:latin typeface="+mn-lt"/>
                <a:ea typeface="+mn-ea"/>
                <a:cs typeface="+mn-cs"/>
              </a:defRPr>
            </a:lvl4pPr>
            <a:lvl5pPr marL="2194560" algn="l" defTabSz="1097280" rtl="0" eaLnBrk="1" latinLnBrk="0" hangingPunct="1">
              <a:defRPr sz="2160" kern="1200">
                <a:solidFill>
                  <a:schemeClr val="lt1"/>
                </a:solidFill>
                <a:latin typeface="+mn-lt"/>
                <a:ea typeface="+mn-ea"/>
                <a:cs typeface="+mn-cs"/>
              </a:defRPr>
            </a:lvl5pPr>
            <a:lvl6pPr marL="2743200" algn="l" defTabSz="1097280" rtl="0" eaLnBrk="1" latinLnBrk="0" hangingPunct="1">
              <a:defRPr sz="2160" kern="1200">
                <a:solidFill>
                  <a:schemeClr val="lt1"/>
                </a:solidFill>
                <a:latin typeface="+mn-lt"/>
                <a:ea typeface="+mn-ea"/>
                <a:cs typeface="+mn-cs"/>
              </a:defRPr>
            </a:lvl6pPr>
            <a:lvl7pPr marL="3291840" algn="l" defTabSz="1097280" rtl="0" eaLnBrk="1" latinLnBrk="0" hangingPunct="1">
              <a:defRPr sz="2160" kern="1200">
                <a:solidFill>
                  <a:schemeClr val="lt1"/>
                </a:solidFill>
                <a:latin typeface="+mn-lt"/>
                <a:ea typeface="+mn-ea"/>
                <a:cs typeface="+mn-cs"/>
              </a:defRPr>
            </a:lvl7pPr>
            <a:lvl8pPr marL="3840480" algn="l" defTabSz="1097280" rtl="0" eaLnBrk="1" latinLnBrk="0" hangingPunct="1">
              <a:defRPr sz="2160" kern="1200">
                <a:solidFill>
                  <a:schemeClr val="lt1"/>
                </a:solidFill>
                <a:latin typeface="+mn-lt"/>
                <a:ea typeface="+mn-ea"/>
                <a:cs typeface="+mn-cs"/>
              </a:defRPr>
            </a:lvl8pPr>
            <a:lvl9pPr marL="4389120" algn="l" defTabSz="1097280" rtl="0" eaLnBrk="1" latinLnBrk="0" hangingPunct="1">
              <a:defRPr sz="2160" kern="1200">
                <a:solidFill>
                  <a:schemeClr val="lt1"/>
                </a:solidFill>
                <a:latin typeface="+mn-lt"/>
                <a:ea typeface="+mn-ea"/>
                <a:cs typeface="+mn-cs"/>
              </a:defRPr>
            </a:lvl9pPr>
          </a:lstStyle>
          <a:p>
            <a:pPr algn="ctr"/>
            <a:r>
              <a:rPr lang="en-US" sz="1200" dirty="0"/>
              <a:t>Anomaly Score</a:t>
            </a:r>
          </a:p>
        </p:txBody>
      </p:sp>
      <p:cxnSp>
        <p:nvCxnSpPr>
          <p:cNvPr id="17" name="Straight Arrow Connector 16">
            <a:extLst>
              <a:ext uri="{FF2B5EF4-FFF2-40B4-BE49-F238E27FC236}">
                <a16:creationId xmlns:a16="http://schemas.microsoft.com/office/drawing/2014/main" id="{433DA7AB-1720-8268-0DE6-9ED5CA1B6FC6}"/>
              </a:ext>
            </a:extLst>
          </p:cNvPr>
          <p:cNvCxnSpPr/>
          <p:nvPr/>
        </p:nvCxnSpPr>
        <p:spPr>
          <a:xfrm>
            <a:off x="947764" y="3831712"/>
            <a:ext cx="1025680" cy="0"/>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8D624D28-8C32-F506-389C-3BB7BD76E59B}"/>
              </a:ext>
            </a:extLst>
          </p:cNvPr>
          <p:cNvSpPr/>
          <p:nvPr/>
        </p:nvSpPr>
        <p:spPr>
          <a:xfrm>
            <a:off x="1437087" y="4344587"/>
            <a:ext cx="45719" cy="4571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1097280" rtl="0" eaLnBrk="1" latinLnBrk="0" hangingPunct="1">
              <a:defRPr sz="2160" kern="1200">
                <a:solidFill>
                  <a:schemeClr val="lt1"/>
                </a:solidFill>
                <a:latin typeface="+mn-lt"/>
                <a:ea typeface="+mn-ea"/>
                <a:cs typeface="+mn-cs"/>
              </a:defRPr>
            </a:lvl1pPr>
            <a:lvl2pPr marL="548640" algn="l" defTabSz="1097280" rtl="0" eaLnBrk="1" latinLnBrk="0" hangingPunct="1">
              <a:defRPr sz="2160" kern="1200">
                <a:solidFill>
                  <a:schemeClr val="lt1"/>
                </a:solidFill>
                <a:latin typeface="+mn-lt"/>
                <a:ea typeface="+mn-ea"/>
                <a:cs typeface="+mn-cs"/>
              </a:defRPr>
            </a:lvl2pPr>
            <a:lvl3pPr marL="1097280" algn="l" defTabSz="1097280" rtl="0" eaLnBrk="1" latinLnBrk="0" hangingPunct="1">
              <a:defRPr sz="2160" kern="1200">
                <a:solidFill>
                  <a:schemeClr val="lt1"/>
                </a:solidFill>
                <a:latin typeface="+mn-lt"/>
                <a:ea typeface="+mn-ea"/>
                <a:cs typeface="+mn-cs"/>
              </a:defRPr>
            </a:lvl3pPr>
            <a:lvl4pPr marL="1645920" algn="l" defTabSz="1097280" rtl="0" eaLnBrk="1" latinLnBrk="0" hangingPunct="1">
              <a:defRPr sz="2160" kern="1200">
                <a:solidFill>
                  <a:schemeClr val="lt1"/>
                </a:solidFill>
                <a:latin typeface="+mn-lt"/>
                <a:ea typeface="+mn-ea"/>
                <a:cs typeface="+mn-cs"/>
              </a:defRPr>
            </a:lvl4pPr>
            <a:lvl5pPr marL="2194560" algn="l" defTabSz="1097280" rtl="0" eaLnBrk="1" latinLnBrk="0" hangingPunct="1">
              <a:defRPr sz="2160" kern="1200">
                <a:solidFill>
                  <a:schemeClr val="lt1"/>
                </a:solidFill>
                <a:latin typeface="+mn-lt"/>
                <a:ea typeface="+mn-ea"/>
                <a:cs typeface="+mn-cs"/>
              </a:defRPr>
            </a:lvl5pPr>
            <a:lvl6pPr marL="2743200" algn="l" defTabSz="1097280" rtl="0" eaLnBrk="1" latinLnBrk="0" hangingPunct="1">
              <a:defRPr sz="2160" kern="1200">
                <a:solidFill>
                  <a:schemeClr val="lt1"/>
                </a:solidFill>
                <a:latin typeface="+mn-lt"/>
                <a:ea typeface="+mn-ea"/>
                <a:cs typeface="+mn-cs"/>
              </a:defRPr>
            </a:lvl6pPr>
            <a:lvl7pPr marL="3291840" algn="l" defTabSz="1097280" rtl="0" eaLnBrk="1" latinLnBrk="0" hangingPunct="1">
              <a:defRPr sz="2160" kern="1200">
                <a:solidFill>
                  <a:schemeClr val="lt1"/>
                </a:solidFill>
                <a:latin typeface="+mn-lt"/>
                <a:ea typeface="+mn-ea"/>
                <a:cs typeface="+mn-cs"/>
              </a:defRPr>
            </a:lvl7pPr>
            <a:lvl8pPr marL="3840480" algn="l" defTabSz="1097280" rtl="0" eaLnBrk="1" latinLnBrk="0" hangingPunct="1">
              <a:defRPr sz="2160" kern="1200">
                <a:solidFill>
                  <a:schemeClr val="lt1"/>
                </a:solidFill>
                <a:latin typeface="+mn-lt"/>
                <a:ea typeface="+mn-ea"/>
                <a:cs typeface="+mn-cs"/>
              </a:defRPr>
            </a:lvl8pPr>
            <a:lvl9pPr marL="4389120" algn="l" defTabSz="1097280" rtl="0" eaLnBrk="1" latinLnBrk="0" hangingPunct="1">
              <a:defRPr sz="2160" kern="1200">
                <a:solidFill>
                  <a:schemeClr val="lt1"/>
                </a:solidFill>
                <a:latin typeface="+mn-lt"/>
                <a:ea typeface="+mn-ea"/>
                <a:cs typeface="+mn-cs"/>
              </a:defRPr>
            </a:lvl9pPr>
          </a:lstStyle>
          <a:p>
            <a:pPr algn="ctr"/>
            <a:endParaRPr lang="en-US"/>
          </a:p>
        </p:txBody>
      </p:sp>
      <p:sp>
        <p:nvSpPr>
          <p:cNvPr id="19" name="Oval 18">
            <a:extLst>
              <a:ext uri="{FF2B5EF4-FFF2-40B4-BE49-F238E27FC236}">
                <a16:creationId xmlns:a16="http://schemas.microsoft.com/office/drawing/2014/main" id="{FF899588-F88A-9FE5-8A4D-EF6F6D3CC284}"/>
              </a:ext>
            </a:extLst>
          </p:cNvPr>
          <p:cNvSpPr/>
          <p:nvPr/>
        </p:nvSpPr>
        <p:spPr>
          <a:xfrm>
            <a:off x="1442518" y="4449158"/>
            <a:ext cx="45719" cy="4571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1097280" rtl="0" eaLnBrk="1" latinLnBrk="0" hangingPunct="1">
              <a:defRPr sz="2160" kern="1200">
                <a:solidFill>
                  <a:schemeClr val="lt1"/>
                </a:solidFill>
                <a:latin typeface="+mn-lt"/>
                <a:ea typeface="+mn-ea"/>
                <a:cs typeface="+mn-cs"/>
              </a:defRPr>
            </a:lvl1pPr>
            <a:lvl2pPr marL="548640" algn="l" defTabSz="1097280" rtl="0" eaLnBrk="1" latinLnBrk="0" hangingPunct="1">
              <a:defRPr sz="2160" kern="1200">
                <a:solidFill>
                  <a:schemeClr val="lt1"/>
                </a:solidFill>
                <a:latin typeface="+mn-lt"/>
                <a:ea typeface="+mn-ea"/>
                <a:cs typeface="+mn-cs"/>
              </a:defRPr>
            </a:lvl2pPr>
            <a:lvl3pPr marL="1097280" algn="l" defTabSz="1097280" rtl="0" eaLnBrk="1" latinLnBrk="0" hangingPunct="1">
              <a:defRPr sz="2160" kern="1200">
                <a:solidFill>
                  <a:schemeClr val="lt1"/>
                </a:solidFill>
                <a:latin typeface="+mn-lt"/>
                <a:ea typeface="+mn-ea"/>
                <a:cs typeface="+mn-cs"/>
              </a:defRPr>
            </a:lvl3pPr>
            <a:lvl4pPr marL="1645920" algn="l" defTabSz="1097280" rtl="0" eaLnBrk="1" latinLnBrk="0" hangingPunct="1">
              <a:defRPr sz="2160" kern="1200">
                <a:solidFill>
                  <a:schemeClr val="lt1"/>
                </a:solidFill>
                <a:latin typeface="+mn-lt"/>
                <a:ea typeface="+mn-ea"/>
                <a:cs typeface="+mn-cs"/>
              </a:defRPr>
            </a:lvl4pPr>
            <a:lvl5pPr marL="2194560" algn="l" defTabSz="1097280" rtl="0" eaLnBrk="1" latinLnBrk="0" hangingPunct="1">
              <a:defRPr sz="2160" kern="1200">
                <a:solidFill>
                  <a:schemeClr val="lt1"/>
                </a:solidFill>
                <a:latin typeface="+mn-lt"/>
                <a:ea typeface="+mn-ea"/>
                <a:cs typeface="+mn-cs"/>
              </a:defRPr>
            </a:lvl5pPr>
            <a:lvl6pPr marL="2743200" algn="l" defTabSz="1097280" rtl="0" eaLnBrk="1" latinLnBrk="0" hangingPunct="1">
              <a:defRPr sz="2160" kern="1200">
                <a:solidFill>
                  <a:schemeClr val="lt1"/>
                </a:solidFill>
                <a:latin typeface="+mn-lt"/>
                <a:ea typeface="+mn-ea"/>
                <a:cs typeface="+mn-cs"/>
              </a:defRPr>
            </a:lvl6pPr>
            <a:lvl7pPr marL="3291840" algn="l" defTabSz="1097280" rtl="0" eaLnBrk="1" latinLnBrk="0" hangingPunct="1">
              <a:defRPr sz="2160" kern="1200">
                <a:solidFill>
                  <a:schemeClr val="lt1"/>
                </a:solidFill>
                <a:latin typeface="+mn-lt"/>
                <a:ea typeface="+mn-ea"/>
                <a:cs typeface="+mn-cs"/>
              </a:defRPr>
            </a:lvl7pPr>
            <a:lvl8pPr marL="3840480" algn="l" defTabSz="1097280" rtl="0" eaLnBrk="1" latinLnBrk="0" hangingPunct="1">
              <a:defRPr sz="2160" kern="1200">
                <a:solidFill>
                  <a:schemeClr val="lt1"/>
                </a:solidFill>
                <a:latin typeface="+mn-lt"/>
                <a:ea typeface="+mn-ea"/>
                <a:cs typeface="+mn-cs"/>
              </a:defRPr>
            </a:lvl8pPr>
            <a:lvl9pPr marL="4389120" algn="l" defTabSz="1097280" rtl="0" eaLnBrk="1" latinLnBrk="0" hangingPunct="1">
              <a:defRPr sz="2160" kern="1200">
                <a:solidFill>
                  <a:schemeClr val="lt1"/>
                </a:solidFill>
                <a:latin typeface="+mn-lt"/>
                <a:ea typeface="+mn-ea"/>
                <a:cs typeface="+mn-cs"/>
              </a:defRPr>
            </a:lvl9pPr>
          </a:lstStyle>
          <a:p>
            <a:pPr algn="ctr"/>
            <a:endParaRPr lang="en-US"/>
          </a:p>
        </p:txBody>
      </p:sp>
      <p:sp>
        <p:nvSpPr>
          <p:cNvPr id="20" name="Oval 19">
            <a:extLst>
              <a:ext uri="{FF2B5EF4-FFF2-40B4-BE49-F238E27FC236}">
                <a16:creationId xmlns:a16="http://schemas.microsoft.com/office/drawing/2014/main" id="{4B7F6C80-5C20-7720-C07B-EA1F25A603BD}"/>
              </a:ext>
            </a:extLst>
          </p:cNvPr>
          <p:cNvSpPr/>
          <p:nvPr/>
        </p:nvSpPr>
        <p:spPr>
          <a:xfrm>
            <a:off x="1442518" y="4559023"/>
            <a:ext cx="45719" cy="4571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1097280" rtl="0" eaLnBrk="1" latinLnBrk="0" hangingPunct="1">
              <a:defRPr sz="2160" kern="1200">
                <a:solidFill>
                  <a:schemeClr val="lt1"/>
                </a:solidFill>
                <a:latin typeface="+mn-lt"/>
                <a:ea typeface="+mn-ea"/>
                <a:cs typeface="+mn-cs"/>
              </a:defRPr>
            </a:lvl1pPr>
            <a:lvl2pPr marL="548640" algn="l" defTabSz="1097280" rtl="0" eaLnBrk="1" latinLnBrk="0" hangingPunct="1">
              <a:defRPr sz="2160" kern="1200">
                <a:solidFill>
                  <a:schemeClr val="lt1"/>
                </a:solidFill>
                <a:latin typeface="+mn-lt"/>
                <a:ea typeface="+mn-ea"/>
                <a:cs typeface="+mn-cs"/>
              </a:defRPr>
            </a:lvl2pPr>
            <a:lvl3pPr marL="1097280" algn="l" defTabSz="1097280" rtl="0" eaLnBrk="1" latinLnBrk="0" hangingPunct="1">
              <a:defRPr sz="2160" kern="1200">
                <a:solidFill>
                  <a:schemeClr val="lt1"/>
                </a:solidFill>
                <a:latin typeface="+mn-lt"/>
                <a:ea typeface="+mn-ea"/>
                <a:cs typeface="+mn-cs"/>
              </a:defRPr>
            </a:lvl3pPr>
            <a:lvl4pPr marL="1645920" algn="l" defTabSz="1097280" rtl="0" eaLnBrk="1" latinLnBrk="0" hangingPunct="1">
              <a:defRPr sz="2160" kern="1200">
                <a:solidFill>
                  <a:schemeClr val="lt1"/>
                </a:solidFill>
                <a:latin typeface="+mn-lt"/>
                <a:ea typeface="+mn-ea"/>
                <a:cs typeface="+mn-cs"/>
              </a:defRPr>
            </a:lvl4pPr>
            <a:lvl5pPr marL="2194560" algn="l" defTabSz="1097280" rtl="0" eaLnBrk="1" latinLnBrk="0" hangingPunct="1">
              <a:defRPr sz="2160" kern="1200">
                <a:solidFill>
                  <a:schemeClr val="lt1"/>
                </a:solidFill>
                <a:latin typeface="+mn-lt"/>
                <a:ea typeface="+mn-ea"/>
                <a:cs typeface="+mn-cs"/>
              </a:defRPr>
            </a:lvl5pPr>
            <a:lvl6pPr marL="2743200" algn="l" defTabSz="1097280" rtl="0" eaLnBrk="1" latinLnBrk="0" hangingPunct="1">
              <a:defRPr sz="2160" kern="1200">
                <a:solidFill>
                  <a:schemeClr val="lt1"/>
                </a:solidFill>
                <a:latin typeface="+mn-lt"/>
                <a:ea typeface="+mn-ea"/>
                <a:cs typeface="+mn-cs"/>
              </a:defRPr>
            </a:lvl6pPr>
            <a:lvl7pPr marL="3291840" algn="l" defTabSz="1097280" rtl="0" eaLnBrk="1" latinLnBrk="0" hangingPunct="1">
              <a:defRPr sz="2160" kern="1200">
                <a:solidFill>
                  <a:schemeClr val="lt1"/>
                </a:solidFill>
                <a:latin typeface="+mn-lt"/>
                <a:ea typeface="+mn-ea"/>
                <a:cs typeface="+mn-cs"/>
              </a:defRPr>
            </a:lvl7pPr>
            <a:lvl8pPr marL="3840480" algn="l" defTabSz="1097280" rtl="0" eaLnBrk="1" latinLnBrk="0" hangingPunct="1">
              <a:defRPr sz="2160" kern="1200">
                <a:solidFill>
                  <a:schemeClr val="lt1"/>
                </a:solidFill>
                <a:latin typeface="+mn-lt"/>
                <a:ea typeface="+mn-ea"/>
                <a:cs typeface="+mn-cs"/>
              </a:defRPr>
            </a:lvl8pPr>
            <a:lvl9pPr marL="4389120" algn="l" defTabSz="1097280" rtl="0" eaLnBrk="1" latinLnBrk="0" hangingPunct="1">
              <a:defRPr sz="2160" kern="1200">
                <a:solidFill>
                  <a:schemeClr val="lt1"/>
                </a:solidFill>
                <a:latin typeface="+mn-lt"/>
                <a:ea typeface="+mn-ea"/>
                <a:cs typeface="+mn-cs"/>
              </a:defRPr>
            </a:lvl9pPr>
          </a:lstStyle>
          <a:p>
            <a:pPr algn="ctr"/>
            <a:endParaRPr lang="en-US"/>
          </a:p>
        </p:txBody>
      </p:sp>
      <p:sp>
        <p:nvSpPr>
          <p:cNvPr id="21" name="TextBox 68">
            <a:extLst>
              <a:ext uri="{FF2B5EF4-FFF2-40B4-BE49-F238E27FC236}">
                <a16:creationId xmlns:a16="http://schemas.microsoft.com/office/drawing/2014/main" id="{3CA3C6A4-317B-F7CC-E116-4CABF63D294D}"/>
              </a:ext>
            </a:extLst>
          </p:cNvPr>
          <p:cNvSpPr txBox="1"/>
          <p:nvPr/>
        </p:nvSpPr>
        <p:spPr>
          <a:xfrm>
            <a:off x="920178" y="4967766"/>
            <a:ext cx="1187601" cy="307777"/>
          </a:xfrm>
          <a:prstGeom prst="rect">
            <a:avLst/>
          </a:prstGeom>
          <a:noFill/>
        </p:spPr>
        <p:txBody>
          <a:bodyPr wrap="square"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1400" dirty="0"/>
              <a:t>all devices</a:t>
            </a:r>
          </a:p>
        </p:txBody>
      </p:sp>
      <p:pic>
        <p:nvPicPr>
          <p:cNvPr id="22" name="Picture 21">
            <a:extLst>
              <a:ext uri="{FF2B5EF4-FFF2-40B4-BE49-F238E27FC236}">
                <a16:creationId xmlns:a16="http://schemas.microsoft.com/office/drawing/2014/main" id="{FB0DA2EA-A171-BB2F-0C2D-034DCDC32FE0}"/>
              </a:ext>
            </a:extLst>
          </p:cNvPr>
          <p:cNvPicPr>
            <a:picLocks noChangeAspect="1"/>
          </p:cNvPicPr>
          <p:nvPr/>
        </p:nvPicPr>
        <p:blipFill>
          <a:blip r:embed="rId6"/>
          <a:stretch>
            <a:fillRect/>
          </a:stretch>
        </p:blipFill>
        <p:spPr>
          <a:xfrm>
            <a:off x="5400308" y="3196124"/>
            <a:ext cx="2854551" cy="2597505"/>
          </a:xfrm>
          <a:prstGeom prst="rect">
            <a:avLst/>
          </a:prstGeom>
        </p:spPr>
      </p:pic>
      <p:sp>
        <p:nvSpPr>
          <p:cNvPr id="25" name="TextBox 24">
            <a:extLst>
              <a:ext uri="{FF2B5EF4-FFF2-40B4-BE49-F238E27FC236}">
                <a16:creationId xmlns:a16="http://schemas.microsoft.com/office/drawing/2014/main" id="{CDF37EEF-FB86-2283-17B5-819918B19375}"/>
              </a:ext>
            </a:extLst>
          </p:cNvPr>
          <p:cNvSpPr txBox="1"/>
          <p:nvPr/>
        </p:nvSpPr>
        <p:spPr>
          <a:xfrm>
            <a:off x="233060" y="6058932"/>
            <a:ext cx="1146779" cy="246221"/>
          </a:xfrm>
          <a:prstGeom prst="rect">
            <a:avLst/>
          </a:prstGeom>
          <a:noFill/>
        </p:spPr>
        <p:txBody>
          <a:bodyPr wrap="square" rtlCol="0">
            <a:spAutoFit/>
          </a:bodyPr>
          <a:lstStyle/>
          <a:p>
            <a:r>
              <a:rPr lang="en-US" sz="1000" dirty="0"/>
              <a:t>Figures: Milan Jain</a:t>
            </a:r>
          </a:p>
        </p:txBody>
      </p:sp>
    </p:spTree>
    <p:extLst>
      <p:ext uri="{BB962C8B-B14F-4D97-AF65-F5344CB8AC3E}">
        <p14:creationId xmlns:p14="http://schemas.microsoft.com/office/powerpoint/2010/main" val="1569672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FBD65-99F8-435C-5B5F-89B24339091C}"/>
              </a:ext>
            </a:extLst>
          </p:cNvPr>
          <p:cNvSpPr>
            <a:spLocks noGrp="1"/>
          </p:cNvSpPr>
          <p:nvPr>
            <p:ph type="title"/>
          </p:nvPr>
        </p:nvSpPr>
        <p:spPr/>
        <p:txBody>
          <a:bodyPr/>
          <a:lstStyle/>
          <a:p>
            <a:r>
              <a:rPr lang="en-US" dirty="0" err="1"/>
              <a:t>TadGAN</a:t>
            </a:r>
            <a:r>
              <a:rPr lang="en-US" dirty="0"/>
              <a:t>: </a:t>
            </a:r>
            <a:r>
              <a:rPr lang="en-US" sz="1600" dirty="0"/>
              <a:t>Timeseries Anomaly Detection using Generative Adversarial Network</a:t>
            </a:r>
          </a:p>
        </p:txBody>
      </p:sp>
      <p:sp>
        <p:nvSpPr>
          <p:cNvPr id="3" name="Content Placeholder 2">
            <a:extLst>
              <a:ext uri="{FF2B5EF4-FFF2-40B4-BE49-F238E27FC236}">
                <a16:creationId xmlns:a16="http://schemas.microsoft.com/office/drawing/2014/main" id="{945AE26C-7A71-D3D9-C75C-7437B7CE43E3}"/>
              </a:ext>
            </a:extLst>
          </p:cNvPr>
          <p:cNvSpPr>
            <a:spLocks noGrp="1"/>
          </p:cNvSpPr>
          <p:nvPr>
            <p:ph idx="1"/>
          </p:nvPr>
        </p:nvSpPr>
        <p:spPr>
          <a:xfrm>
            <a:off x="228600" y="1043047"/>
            <a:ext cx="8672513" cy="950198"/>
          </a:xfrm>
        </p:spPr>
        <p:txBody>
          <a:bodyPr/>
          <a:lstStyle/>
          <a:p>
            <a:r>
              <a:rPr lang="en-US" sz="1600" dirty="0"/>
              <a:t>E maps time seqs into latent space while G reconstructs those same time seqs</a:t>
            </a:r>
          </a:p>
          <a:p>
            <a:r>
              <a:rPr lang="en-US" sz="1600" dirty="0"/>
              <a:t>C measures the quality of the latent mapping from which an anomaly score is derived</a:t>
            </a:r>
          </a:p>
          <a:p>
            <a:r>
              <a:rPr lang="en-US" sz="1600" dirty="0"/>
              <a:t>a threshold is applied to the aggregate system-level anomaly score</a:t>
            </a:r>
          </a:p>
        </p:txBody>
      </p:sp>
      <p:sp>
        <p:nvSpPr>
          <p:cNvPr id="4" name="Date Placeholder 3">
            <a:extLst>
              <a:ext uri="{FF2B5EF4-FFF2-40B4-BE49-F238E27FC236}">
                <a16:creationId xmlns:a16="http://schemas.microsoft.com/office/drawing/2014/main" id="{D5FF8401-416D-032F-0015-0F5679D82823}"/>
              </a:ext>
            </a:extLst>
          </p:cNvPr>
          <p:cNvSpPr>
            <a:spLocks noGrp="1"/>
          </p:cNvSpPr>
          <p:nvPr>
            <p:ph type="dt" sz="half" idx="10"/>
          </p:nvPr>
        </p:nvSpPr>
        <p:spPr/>
        <p:txBody>
          <a:bodyPr/>
          <a:lstStyle/>
          <a:p>
            <a:fld id="{50889BEA-2B91-403F-ADA4-053DEE04721E}" type="datetime1">
              <a:rPr lang="en-US" altLang="en-US" smtClean="0"/>
              <a:pPr/>
              <a:t>3/6/2024</a:t>
            </a:fld>
            <a:endParaRPr lang="en-US" altLang="en-US"/>
          </a:p>
        </p:txBody>
      </p:sp>
      <p:sp>
        <p:nvSpPr>
          <p:cNvPr id="5" name="Footer Placeholder 4">
            <a:extLst>
              <a:ext uri="{FF2B5EF4-FFF2-40B4-BE49-F238E27FC236}">
                <a16:creationId xmlns:a16="http://schemas.microsoft.com/office/drawing/2014/main" id="{41C6B156-A8AB-5672-123A-6B0A943C980D}"/>
              </a:ext>
            </a:extLst>
          </p:cNvPr>
          <p:cNvSpPr>
            <a:spLocks noGrp="1"/>
          </p:cNvSpPr>
          <p:nvPr>
            <p:ph type="ftr" sz="quarter" idx="11"/>
          </p:nvPr>
        </p:nvSpPr>
        <p:spPr/>
        <p:txBody>
          <a:bodyPr/>
          <a:lstStyle/>
          <a:p>
            <a:pPr>
              <a:defRPr/>
            </a:pPr>
            <a:r>
              <a:rPr lang="en-US" altLang="en-US" sz="1200" dirty="0">
                <a:solidFill>
                  <a:srgbClr val="004C97"/>
                </a:solidFill>
                <a:latin typeface="Helvetica" panose="020B0604020202020204" pitchFamily="34" charset="0"/>
                <a:ea typeface="MS PGothic" panose="020B0600070205080204" pitchFamily="34" charset="-128"/>
              </a:rPr>
              <a:t>B.Schupbach | ICFA MLAPA 2024</a:t>
            </a:r>
            <a:endParaRPr lang="en-US" b="1" dirty="0"/>
          </a:p>
        </p:txBody>
      </p:sp>
      <p:sp>
        <p:nvSpPr>
          <p:cNvPr id="6" name="Slide Number Placeholder 5">
            <a:extLst>
              <a:ext uri="{FF2B5EF4-FFF2-40B4-BE49-F238E27FC236}">
                <a16:creationId xmlns:a16="http://schemas.microsoft.com/office/drawing/2014/main" id="{2651E71D-EBCB-53F9-04FA-1A1D62BF7C96}"/>
              </a:ext>
            </a:extLst>
          </p:cNvPr>
          <p:cNvSpPr>
            <a:spLocks noGrp="1"/>
          </p:cNvSpPr>
          <p:nvPr>
            <p:ph type="sldNum" sz="quarter" idx="12"/>
          </p:nvPr>
        </p:nvSpPr>
        <p:spPr/>
        <p:txBody>
          <a:bodyPr/>
          <a:lstStyle/>
          <a:p>
            <a:fld id="{52E9C158-AEF1-41A2-A6CE-6F0BAB305EFD}" type="slidenum">
              <a:rPr lang="en-US" altLang="en-US" smtClean="0"/>
              <a:pPr/>
              <a:t>17</a:t>
            </a:fld>
            <a:endParaRPr lang="en-US" altLang="en-US"/>
          </a:p>
        </p:txBody>
      </p:sp>
      <p:pic>
        <p:nvPicPr>
          <p:cNvPr id="64" name="Picture 63">
            <a:extLst>
              <a:ext uri="{FF2B5EF4-FFF2-40B4-BE49-F238E27FC236}">
                <a16:creationId xmlns:a16="http://schemas.microsoft.com/office/drawing/2014/main" id="{639AE42F-0D5C-90B4-ACCB-B660E5626942}"/>
              </a:ext>
            </a:extLst>
          </p:cNvPr>
          <p:cNvPicPr>
            <a:picLocks noChangeAspect="1"/>
          </p:cNvPicPr>
          <p:nvPr/>
        </p:nvPicPr>
        <p:blipFill>
          <a:blip r:embed="rId3"/>
          <a:stretch>
            <a:fillRect/>
          </a:stretch>
        </p:blipFill>
        <p:spPr>
          <a:xfrm>
            <a:off x="5200855" y="2930237"/>
            <a:ext cx="3747587" cy="2788697"/>
          </a:xfrm>
          <a:prstGeom prst="rect">
            <a:avLst/>
          </a:prstGeom>
        </p:spPr>
      </p:pic>
      <p:pic>
        <p:nvPicPr>
          <p:cNvPr id="65" name="table">
            <a:extLst>
              <a:ext uri="{FF2B5EF4-FFF2-40B4-BE49-F238E27FC236}">
                <a16:creationId xmlns:a16="http://schemas.microsoft.com/office/drawing/2014/main" id="{6A8C5110-AC4C-AAE7-0DB0-83999CB3624F}"/>
              </a:ext>
            </a:extLst>
          </p:cNvPr>
          <p:cNvPicPr>
            <a:picLocks noChangeAspect="1"/>
          </p:cNvPicPr>
          <p:nvPr/>
        </p:nvPicPr>
        <p:blipFill>
          <a:blip r:embed="rId4"/>
          <a:stretch>
            <a:fillRect/>
          </a:stretch>
        </p:blipFill>
        <p:spPr>
          <a:xfrm>
            <a:off x="377029" y="3458391"/>
            <a:ext cx="1249680" cy="487680"/>
          </a:xfrm>
          <a:prstGeom prst="rect">
            <a:avLst/>
          </a:prstGeom>
        </p:spPr>
      </p:pic>
      <p:sp>
        <p:nvSpPr>
          <p:cNvPr id="66" name="TextBox 18">
            <a:extLst>
              <a:ext uri="{FF2B5EF4-FFF2-40B4-BE49-F238E27FC236}">
                <a16:creationId xmlns:a16="http://schemas.microsoft.com/office/drawing/2014/main" id="{7CB7344A-3DFD-93F8-1802-2A8FC5F63301}"/>
              </a:ext>
            </a:extLst>
          </p:cNvPr>
          <p:cNvSpPr txBox="1"/>
          <p:nvPr/>
        </p:nvSpPr>
        <p:spPr>
          <a:xfrm>
            <a:off x="1697053" y="3686966"/>
            <a:ext cx="1025680" cy="2769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defPPr>
              <a:defRPr lang="en-US"/>
            </a:defPPr>
            <a:lvl1pPr marL="0" algn="l" defTabSz="1097280" rtl="0" eaLnBrk="1" latinLnBrk="0" hangingPunct="1">
              <a:defRPr sz="2160" kern="1200">
                <a:solidFill>
                  <a:schemeClr val="lt1"/>
                </a:solidFill>
                <a:latin typeface="+mn-lt"/>
                <a:ea typeface="+mn-ea"/>
                <a:cs typeface="+mn-cs"/>
              </a:defRPr>
            </a:lvl1pPr>
            <a:lvl2pPr marL="548640" algn="l" defTabSz="1097280" rtl="0" eaLnBrk="1" latinLnBrk="0" hangingPunct="1">
              <a:defRPr sz="2160" kern="1200">
                <a:solidFill>
                  <a:schemeClr val="lt1"/>
                </a:solidFill>
                <a:latin typeface="+mn-lt"/>
                <a:ea typeface="+mn-ea"/>
                <a:cs typeface="+mn-cs"/>
              </a:defRPr>
            </a:lvl2pPr>
            <a:lvl3pPr marL="1097280" algn="l" defTabSz="1097280" rtl="0" eaLnBrk="1" latinLnBrk="0" hangingPunct="1">
              <a:defRPr sz="2160" kern="1200">
                <a:solidFill>
                  <a:schemeClr val="lt1"/>
                </a:solidFill>
                <a:latin typeface="+mn-lt"/>
                <a:ea typeface="+mn-ea"/>
                <a:cs typeface="+mn-cs"/>
              </a:defRPr>
            </a:lvl3pPr>
            <a:lvl4pPr marL="1645920" algn="l" defTabSz="1097280" rtl="0" eaLnBrk="1" latinLnBrk="0" hangingPunct="1">
              <a:defRPr sz="2160" kern="1200">
                <a:solidFill>
                  <a:schemeClr val="lt1"/>
                </a:solidFill>
                <a:latin typeface="+mn-lt"/>
                <a:ea typeface="+mn-ea"/>
                <a:cs typeface="+mn-cs"/>
              </a:defRPr>
            </a:lvl4pPr>
            <a:lvl5pPr marL="2194560" algn="l" defTabSz="1097280" rtl="0" eaLnBrk="1" latinLnBrk="0" hangingPunct="1">
              <a:defRPr sz="2160" kern="1200">
                <a:solidFill>
                  <a:schemeClr val="lt1"/>
                </a:solidFill>
                <a:latin typeface="+mn-lt"/>
                <a:ea typeface="+mn-ea"/>
                <a:cs typeface="+mn-cs"/>
              </a:defRPr>
            </a:lvl5pPr>
            <a:lvl6pPr marL="2743200" algn="l" defTabSz="1097280" rtl="0" eaLnBrk="1" latinLnBrk="0" hangingPunct="1">
              <a:defRPr sz="2160" kern="1200">
                <a:solidFill>
                  <a:schemeClr val="lt1"/>
                </a:solidFill>
                <a:latin typeface="+mn-lt"/>
                <a:ea typeface="+mn-ea"/>
                <a:cs typeface="+mn-cs"/>
              </a:defRPr>
            </a:lvl6pPr>
            <a:lvl7pPr marL="3291840" algn="l" defTabSz="1097280" rtl="0" eaLnBrk="1" latinLnBrk="0" hangingPunct="1">
              <a:defRPr sz="2160" kern="1200">
                <a:solidFill>
                  <a:schemeClr val="lt1"/>
                </a:solidFill>
                <a:latin typeface="+mn-lt"/>
                <a:ea typeface="+mn-ea"/>
                <a:cs typeface="+mn-cs"/>
              </a:defRPr>
            </a:lvl7pPr>
            <a:lvl8pPr marL="3840480" algn="l" defTabSz="1097280" rtl="0" eaLnBrk="1" latinLnBrk="0" hangingPunct="1">
              <a:defRPr sz="2160" kern="1200">
                <a:solidFill>
                  <a:schemeClr val="lt1"/>
                </a:solidFill>
                <a:latin typeface="+mn-lt"/>
                <a:ea typeface="+mn-ea"/>
                <a:cs typeface="+mn-cs"/>
              </a:defRPr>
            </a:lvl8pPr>
            <a:lvl9pPr marL="4389120" algn="l" defTabSz="1097280" rtl="0" eaLnBrk="1" latinLnBrk="0" hangingPunct="1">
              <a:defRPr sz="2160" kern="1200">
                <a:solidFill>
                  <a:schemeClr val="lt1"/>
                </a:solidFill>
                <a:latin typeface="+mn-lt"/>
                <a:ea typeface="+mn-ea"/>
                <a:cs typeface="+mn-cs"/>
              </a:defRPr>
            </a:lvl9pPr>
          </a:lstStyle>
          <a:p>
            <a:pPr algn="ctr"/>
            <a:r>
              <a:rPr lang="en-US" sz="1200" dirty="0"/>
              <a:t>TADGAN</a:t>
            </a:r>
          </a:p>
        </p:txBody>
      </p:sp>
      <p:sp>
        <p:nvSpPr>
          <p:cNvPr id="67" name="TextBox 19">
            <a:extLst>
              <a:ext uri="{FF2B5EF4-FFF2-40B4-BE49-F238E27FC236}">
                <a16:creationId xmlns:a16="http://schemas.microsoft.com/office/drawing/2014/main" id="{A536AB57-32A5-524D-CDC5-B866CA4DABC1}"/>
              </a:ext>
            </a:extLst>
          </p:cNvPr>
          <p:cNvSpPr txBox="1"/>
          <p:nvPr/>
        </p:nvSpPr>
        <p:spPr>
          <a:xfrm>
            <a:off x="1697053" y="4853974"/>
            <a:ext cx="1025680" cy="2769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defPPr>
              <a:defRPr lang="en-US"/>
            </a:defPPr>
            <a:lvl1pPr marL="0" algn="l" defTabSz="1097280" rtl="0" eaLnBrk="1" latinLnBrk="0" hangingPunct="1">
              <a:defRPr sz="2160" kern="1200">
                <a:solidFill>
                  <a:schemeClr val="lt1"/>
                </a:solidFill>
                <a:latin typeface="+mn-lt"/>
                <a:ea typeface="+mn-ea"/>
                <a:cs typeface="+mn-cs"/>
              </a:defRPr>
            </a:lvl1pPr>
            <a:lvl2pPr marL="548640" algn="l" defTabSz="1097280" rtl="0" eaLnBrk="1" latinLnBrk="0" hangingPunct="1">
              <a:defRPr sz="2160" kern="1200">
                <a:solidFill>
                  <a:schemeClr val="lt1"/>
                </a:solidFill>
                <a:latin typeface="+mn-lt"/>
                <a:ea typeface="+mn-ea"/>
                <a:cs typeface="+mn-cs"/>
              </a:defRPr>
            </a:lvl2pPr>
            <a:lvl3pPr marL="1097280" algn="l" defTabSz="1097280" rtl="0" eaLnBrk="1" latinLnBrk="0" hangingPunct="1">
              <a:defRPr sz="2160" kern="1200">
                <a:solidFill>
                  <a:schemeClr val="lt1"/>
                </a:solidFill>
                <a:latin typeface="+mn-lt"/>
                <a:ea typeface="+mn-ea"/>
                <a:cs typeface="+mn-cs"/>
              </a:defRPr>
            </a:lvl3pPr>
            <a:lvl4pPr marL="1645920" algn="l" defTabSz="1097280" rtl="0" eaLnBrk="1" latinLnBrk="0" hangingPunct="1">
              <a:defRPr sz="2160" kern="1200">
                <a:solidFill>
                  <a:schemeClr val="lt1"/>
                </a:solidFill>
                <a:latin typeface="+mn-lt"/>
                <a:ea typeface="+mn-ea"/>
                <a:cs typeface="+mn-cs"/>
              </a:defRPr>
            </a:lvl4pPr>
            <a:lvl5pPr marL="2194560" algn="l" defTabSz="1097280" rtl="0" eaLnBrk="1" latinLnBrk="0" hangingPunct="1">
              <a:defRPr sz="2160" kern="1200">
                <a:solidFill>
                  <a:schemeClr val="lt1"/>
                </a:solidFill>
                <a:latin typeface="+mn-lt"/>
                <a:ea typeface="+mn-ea"/>
                <a:cs typeface="+mn-cs"/>
              </a:defRPr>
            </a:lvl5pPr>
            <a:lvl6pPr marL="2743200" algn="l" defTabSz="1097280" rtl="0" eaLnBrk="1" latinLnBrk="0" hangingPunct="1">
              <a:defRPr sz="2160" kern="1200">
                <a:solidFill>
                  <a:schemeClr val="lt1"/>
                </a:solidFill>
                <a:latin typeface="+mn-lt"/>
                <a:ea typeface="+mn-ea"/>
                <a:cs typeface="+mn-cs"/>
              </a:defRPr>
            </a:lvl6pPr>
            <a:lvl7pPr marL="3291840" algn="l" defTabSz="1097280" rtl="0" eaLnBrk="1" latinLnBrk="0" hangingPunct="1">
              <a:defRPr sz="2160" kern="1200">
                <a:solidFill>
                  <a:schemeClr val="lt1"/>
                </a:solidFill>
                <a:latin typeface="+mn-lt"/>
                <a:ea typeface="+mn-ea"/>
                <a:cs typeface="+mn-cs"/>
              </a:defRPr>
            </a:lvl7pPr>
            <a:lvl8pPr marL="3840480" algn="l" defTabSz="1097280" rtl="0" eaLnBrk="1" latinLnBrk="0" hangingPunct="1">
              <a:defRPr sz="2160" kern="1200">
                <a:solidFill>
                  <a:schemeClr val="lt1"/>
                </a:solidFill>
                <a:latin typeface="+mn-lt"/>
                <a:ea typeface="+mn-ea"/>
                <a:cs typeface="+mn-cs"/>
              </a:defRPr>
            </a:lvl8pPr>
            <a:lvl9pPr marL="4389120" algn="l" defTabSz="1097280" rtl="0" eaLnBrk="1" latinLnBrk="0" hangingPunct="1">
              <a:defRPr sz="2160" kern="1200">
                <a:solidFill>
                  <a:schemeClr val="lt1"/>
                </a:solidFill>
                <a:latin typeface="+mn-lt"/>
                <a:ea typeface="+mn-ea"/>
                <a:cs typeface="+mn-cs"/>
              </a:defRPr>
            </a:lvl9pPr>
          </a:lstStyle>
          <a:p>
            <a:pPr algn="ctr"/>
            <a:r>
              <a:rPr lang="en-US" sz="1200" dirty="0"/>
              <a:t>TADGAN</a:t>
            </a:r>
          </a:p>
        </p:txBody>
      </p:sp>
      <mc:AlternateContent xmlns:mc="http://schemas.openxmlformats.org/markup-compatibility/2006" xmlns:a14="http://schemas.microsoft.com/office/drawing/2010/main">
        <mc:Choice Requires="a14">
          <p:sp>
            <p:nvSpPr>
              <p:cNvPr id="68" name="Oval 67">
                <a:extLst>
                  <a:ext uri="{FF2B5EF4-FFF2-40B4-BE49-F238E27FC236}">
                    <a16:creationId xmlns:a16="http://schemas.microsoft.com/office/drawing/2014/main" id="{3B34D7D3-DA95-A4DD-04CA-4A40BD290891}"/>
                  </a:ext>
                </a:extLst>
              </p:cNvPr>
              <p:cNvSpPr/>
              <p:nvPr/>
            </p:nvSpPr>
            <p:spPr>
              <a:xfrm>
                <a:off x="3133714" y="4098171"/>
                <a:ext cx="482598" cy="503162"/>
              </a:xfrm>
              <a:prstGeom prst="ellipse">
                <a:avLst/>
              </a:prstGeom>
              <a:ln w="38100"/>
            </p:spPr>
            <p:style>
              <a:lnRef idx="2">
                <a:schemeClr val="accent4"/>
              </a:lnRef>
              <a:fillRef idx="1">
                <a:schemeClr val="lt1"/>
              </a:fillRef>
              <a:effectRef idx="0">
                <a:schemeClr val="accent4"/>
              </a:effectRef>
              <a:fontRef idx="minor">
                <a:schemeClr val="dk1"/>
              </a:fontRef>
            </p:style>
            <p:txBody>
              <a:bodyPr rtlCol="0" anchor="b"/>
              <a:lstStyle>
                <a:defPPr>
                  <a:defRPr lang="en-US"/>
                </a:defPPr>
                <a:lvl1pPr marL="0" algn="l" defTabSz="1097280" rtl="0" eaLnBrk="1" latinLnBrk="0" hangingPunct="1">
                  <a:defRPr sz="2160" kern="1200">
                    <a:solidFill>
                      <a:schemeClr val="dk1"/>
                    </a:solidFill>
                    <a:latin typeface="+mn-lt"/>
                    <a:ea typeface="+mn-ea"/>
                    <a:cs typeface="+mn-cs"/>
                  </a:defRPr>
                </a:lvl1pPr>
                <a:lvl2pPr marL="548640" algn="l" defTabSz="1097280" rtl="0" eaLnBrk="1" latinLnBrk="0" hangingPunct="1">
                  <a:defRPr sz="2160" kern="1200">
                    <a:solidFill>
                      <a:schemeClr val="dk1"/>
                    </a:solidFill>
                    <a:latin typeface="+mn-lt"/>
                    <a:ea typeface="+mn-ea"/>
                    <a:cs typeface="+mn-cs"/>
                  </a:defRPr>
                </a:lvl2pPr>
                <a:lvl3pPr marL="1097280" algn="l" defTabSz="1097280" rtl="0" eaLnBrk="1" latinLnBrk="0" hangingPunct="1">
                  <a:defRPr sz="2160" kern="1200">
                    <a:solidFill>
                      <a:schemeClr val="dk1"/>
                    </a:solidFill>
                    <a:latin typeface="+mn-lt"/>
                    <a:ea typeface="+mn-ea"/>
                    <a:cs typeface="+mn-cs"/>
                  </a:defRPr>
                </a:lvl3pPr>
                <a:lvl4pPr marL="1645920" algn="l" defTabSz="1097280" rtl="0" eaLnBrk="1" latinLnBrk="0" hangingPunct="1">
                  <a:defRPr sz="2160" kern="1200">
                    <a:solidFill>
                      <a:schemeClr val="dk1"/>
                    </a:solidFill>
                    <a:latin typeface="+mn-lt"/>
                    <a:ea typeface="+mn-ea"/>
                    <a:cs typeface="+mn-cs"/>
                  </a:defRPr>
                </a:lvl4pPr>
                <a:lvl5pPr marL="2194560" algn="l" defTabSz="1097280" rtl="0" eaLnBrk="1" latinLnBrk="0" hangingPunct="1">
                  <a:defRPr sz="2160" kern="1200">
                    <a:solidFill>
                      <a:schemeClr val="dk1"/>
                    </a:solidFill>
                    <a:latin typeface="+mn-lt"/>
                    <a:ea typeface="+mn-ea"/>
                    <a:cs typeface="+mn-cs"/>
                  </a:defRPr>
                </a:lvl5pPr>
                <a:lvl6pPr marL="2743200" algn="l" defTabSz="1097280" rtl="0" eaLnBrk="1" latinLnBrk="0" hangingPunct="1">
                  <a:defRPr sz="2160" kern="1200">
                    <a:solidFill>
                      <a:schemeClr val="dk1"/>
                    </a:solidFill>
                    <a:latin typeface="+mn-lt"/>
                    <a:ea typeface="+mn-ea"/>
                    <a:cs typeface="+mn-cs"/>
                  </a:defRPr>
                </a:lvl6pPr>
                <a:lvl7pPr marL="3291840" algn="l" defTabSz="1097280" rtl="0" eaLnBrk="1" latinLnBrk="0" hangingPunct="1">
                  <a:defRPr sz="2160" kern="1200">
                    <a:solidFill>
                      <a:schemeClr val="dk1"/>
                    </a:solidFill>
                    <a:latin typeface="+mn-lt"/>
                    <a:ea typeface="+mn-ea"/>
                    <a:cs typeface="+mn-cs"/>
                  </a:defRPr>
                </a:lvl7pPr>
                <a:lvl8pPr marL="3840480" algn="l" defTabSz="1097280" rtl="0" eaLnBrk="1" latinLnBrk="0" hangingPunct="1">
                  <a:defRPr sz="2160" kern="1200">
                    <a:solidFill>
                      <a:schemeClr val="dk1"/>
                    </a:solidFill>
                    <a:latin typeface="+mn-lt"/>
                    <a:ea typeface="+mn-ea"/>
                    <a:cs typeface="+mn-cs"/>
                  </a:defRPr>
                </a:lvl8pPr>
                <a:lvl9pPr marL="4389120" algn="l" defTabSz="1097280" rtl="0" eaLnBrk="1" latinLnBrk="0" hangingPunct="1">
                  <a:defRPr sz="2160" kern="1200">
                    <a:solidFill>
                      <a:schemeClr val="dk1"/>
                    </a:solidFill>
                    <a:latin typeface="+mn-lt"/>
                    <a:ea typeface="+mn-ea"/>
                    <a:cs typeface="+mn-cs"/>
                  </a:defRPr>
                </a:lvl9pPr>
              </a:lstStyle>
              <a:p>
                <a:pPr algn="ctr"/>
                <a14:m>
                  <m:oMathPara xmlns:m="http://schemas.openxmlformats.org/officeDocument/2006/math">
                    <m:oMathParaPr>
                      <m:jc m:val="right"/>
                    </m:oMathParaPr>
                    <m:oMath xmlns:m="http://schemas.openxmlformats.org/officeDocument/2006/math">
                      <m:r>
                        <a:rPr lang="en-US" i="1" smtClean="0">
                          <a:latin typeface="Cambria Math" panose="02040503050406030204" pitchFamily="18" charset="0"/>
                        </a:rPr>
                        <m:t>∑</m:t>
                      </m:r>
                    </m:oMath>
                  </m:oMathPara>
                </a14:m>
                <a:endParaRPr lang="en-US" dirty="0"/>
              </a:p>
            </p:txBody>
          </p:sp>
        </mc:Choice>
        <mc:Fallback xmlns="">
          <p:sp>
            <p:nvSpPr>
              <p:cNvPr id="68" name="Oval 67">
                <a:extLst>
                  <a:ext uri="{FF2B5EF4-FFF2-40B4-BE49-F238E27FC236}">
                    <a16:creationId xmlns:a16="http://schemas.microsoft.com/office/drawing/2014/main" id="{3B34D7D3-DA95-A4DD-04CA-4A40BD290891}"/>
                  </a:ext>
                </a:extLst>
              </p:cNvPr>
              <p:cNvSpPr>
                <a:spLocks noRot="1" noChangeAspect="1" noMove="1" noResize="1" noEditPoints="1" noAdjustHandles="1" noChangeArrowheads="1" noChangeShapeType="1" noTextEdit="1"/>
              </p:cNvSpPr>
              <p:nvPr/>
            </p:nvSpPr>
            <p:spPr>
              <a:xfrm>
                <a:off x="3133714" y="4098171"/>
                <a:ext cx="482598" cy="503162"/>
              </a:xfrm>
              <a:prstGeom prst="ellipse">
                <a:avLst/>
              </a:prstGeom>
              <a:blipFill>
                <a:blip r:embed="rId5"/>
                <a:stretch>
                  <a:fillRect/>
                </a:stretch>
              </a:blipFill>
              <a:ln w="38100"/>
            </p:spPr>
            <p:txBody>
              <a:bodyPr/>
              <a:lstStyle/>
              <a:p>
                <a:r>
                  <a:rPr lang="en-US">
                    <a:noFill/>
                  </a:rPr>
                  <a:t> </a:t>
                </a:r>
              </a:p>
            </p:txBody>
          </p:sp>
        </mc:Fallback>
      </mc:AlternateContent>
      <p:cxnSp>
        <p:nvCxnSpPr>
          <p:cNvPr id="69" name="Straight Arrow Connector 68">
            <a:extLst>
              <a:ext uri="{FF2B5EF4-FFF2-40B4-BE49-F238E27FC236}">
                <a16:creationId xmlns:a16="http://schemas.microsoft.com/office/drawing/2014/main" id="{96A464BF-76DE-C124-6F54-AD1F56F16D0E}"/>
              </a:ext>
            </a:extLst>
          </p:cNvPr>
          <p:cNvCxnSpPr>
            <a:cxnSpLocks/>
            <a:stCxn id="66" idx="3"/>
            <a:endCxn id="68" idx="2"/>
          </p:cNvCxnSpPr>
          <p:nvPr/>
        </p:nvCxnSpPr>
        <p:spPr>
          <a:xfrm>
            <a:off x="2722733" y="3825466"/>
            <a:ext cx="410981" cy="524286"/>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9C774A59-F4AE-7EEF-9544-7EAD4C8507E1}"/>
              </a:ext>
            </a:extLst>
          </p:cNvPr>
          <p:cNvCxnSpPr>
            <a:cxnSpLocks/>
            <a:stCxn id="67" idx="3"/>
            <a:endCxn id="68" idx="2"/>
          </p:cNvCxnSpPr>
          <p:nvPr/>
        </p:nvCxnSpPr>
        <p:spPr>
          <a:xfrm flipV="1">
            <a:off x="2722733" y="4349752"/>
            <a:ext cx="410981" cy="642722"/>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9A7463E4-29F3-CE97-B076-F689DEC25A96}"/>
              </a:ext>
            </a:extLst>
          </p:cNvPr>
          <p:cNvCxnSpPr>
            <a:cxnSpLocks/>
            <a:stCxn id="68" idx="6"/>
            <a:endCxn id="72" idx="1"/>
          </p:cNvCxnSpPr>
          <p:nvPr/>
        </p:nvCxnSpPr>
        <p:spPr>
          <a:xfrm>
            <a:off x="3616312" y="4349752"/>
            <a:ext cx="259735" cy="0"/>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2" name="TextBox 24">
            <a:extLst>
              <a:ext uri="{FF2B5EF4-FFF2-40B4-BE49-F238E27FC236}">
                <a16:creationId xmlns:a16="http://schemas.microsoft.com/office/drawing/2014/main" id="{C9F0B51C-6684-956B-B3FE-60229759FA4C}"/>
              </a:ext>
            </a:extLst>
          </p:cNvPr>
          <p:cNvSpPr txBox="1"/>
          <p:nvPr/>
        </p:nvSpPr>
        <p:spPr>
          <a:xfrm>
            <a:off x="3876047" y="4118919"/>
            <a:ext cx="870858"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defPPr>
              <a:defRPr lang="en-US"/>
            </a:defPPr>
            <a:lvl1pPr marL="0" algn="l" defTabSz="1097280" rtl="0" eaLnBrk="1" latinLnBrk="0" hangingPunct="1">
              <a:defRPr sz="2160" kern="1200">
                <a:solidFill>
                  <a:schemeClr val="lt1"/>
                </a:solidFill>
                <a:latin typeface="+mn-lt"/>
                <a:ea typeface="+mn-ea"/>
                <a:cs typeface="+mn-cs"/>
              </a:defRPr>
            </a:lvl1pPr>
            <a:lvl2pPr marL="548640" algn="l" defTabSz="1097280" rtl="0" eaLnBrk="1" latinLnBrk="0" hangingPunct="1">
              <a:defRPr sz="2160" kern="1200">
                <a:solidFill>
                  <a:schemeClr val="lt1"/>
                </a:solidFill>
                <a:latin typeface="+mn-lt"/>
                <a:ea typeface="+mn-ea"/>
                <a:cs typeface="+mn-cs"/>
              </a:defRPr>
            </a:lvl2pPr>
            <a:lvl3pPr marL="1097280" algn="l" defTabSz="1097280" rtl="0" eaLnBrk="1" latinLnBrk="0" hangingPunct="1">
              <a:defRPr sz="2160" kern="1200">
                <a:solidFill>
                  <a:schemeClr val="lt1"/>
                </a:solidFill>
                <a:latin typeface="+mn-lt"/>
                <a:ea typeface="+mn-ea"/>
                <a:cs typeface="+mn-cs"/>
              </a:defRPr>
            </a:lvl3pPr>
            <a:lvl4pPr marL="1645920" algn="l" defTabSz="1097280" rtl="0" eaLnBrk="1" latinLnBrk="0" hangingPunct="1">
              <a:defRPr sz="2160" kern="1200">
                <a:solidFill>
                  <a:schemeClr val="lt1"/>
                </a:solidFill>
                <a:latin typeface="+mn-lt"/>
                <a:ea typeface="+mn-ea"/>
                <a:cs typeface="+mn-cs"/>
              </a:defRPr>
            </a:lvl4pPr>
            <a:lvl5pPr marL="2194560" algn="l" defTabSz="1097280" rtl="0" eaLnBrk="1" latinLnBrk="0" hangingPunct="1">
              <a:defRPr sz="2160" kern="1200">
                <a:solidFill>
                  <a:schemeClr val="lt1"/>
                </a:solidFill>
                <a:latin typeface="+mn-lt"/>
                <a:ea typeface="+mn-ea"/>
                <a:cs typeface="+mn-cs"/>
              </a:defRPr>
            </a:lvl5pPr>
            <a:lvl6pPr marL="2743200" algn="l" defTabSz="1097280" rtl="0" eaLnBrk="1" latinLnBrk="0" hangingPunct="1">
              <a:defRPr sz="2160" kern="1200">
                <a:solidFill>
                  <a:schemeClr val="lt1"/>
                </a:solidFill>
                <a:latin typeface="+mn-lt"/>
                <a:ea typeface="+mn-ea"/>
                <a:cs typeface="+mn-cs"/>
              </a:defRPr>
            </a:lvl6pPr>
            <a:lvl7pPr marL="3291840" algn="l" defTabSz="1097280" rtl="0" eaLnBrk="1" latinLnBrk="0" hangingPunct="1">
              <a:defRPr sz="2160" kern="1200">
                <a:solidFill>
                  <a:schemeClr val="lt1"/>
                </a:solidFill>
                <a:latin typeface="+mn-lt"/>
                <a:ea typeface="+mn-ea"/>
                <a:cs typeface="+mn-cs"/>
              </a:defRPr>
            </a:lvl7pPr>
            <a:lvl8pPr marL="3840480" algn="l" defTabSz="1097280" rtl="0" eaLnBrk="1" latinLnBrk="0" hangingPunct="1">
              <a:defRPr sz="2160" kern="1200">
                <a:solidFill>
                  <a:schemeClr val="lt1"/>
                </a:solidFill>
                <a:latin typeface="+mn-lt"/>
                <a:ea typeface="+mn-ea"/>
                <a:cs typeface="+mn-cs"/>
              </a:defRPr>
            </a:lvl8pPr>
            <a:lvl9pPr marL="4389120" algn="l" defTabSz="1097280" rtl="0" eaLnBrk="1" latinLnBrk="0" hangingPunct="1">
              <a:defRPr sz="2160" kern="1200">
                <a:solidFill>
                  <a:schemeClr val="lt1"/>
                </a:solidFill>
                <a:latin typeface="+mn-lt"/>
                <a:ea typeface="+mn-ea"/>
                <a:cs typeface="+mn-cs"/>
              </a:defRPr>
            </a:lvl9pPr>
          </a:lstStyle>
          <a:p>
            <a:pPr algn="ctr"/>
            <a:r>
              <a:rPr lang="en-US" sz="1200" dirty="0"/>
              <a:t>Anomaly Score</a:t>
            </a:r>
          </a:p>
        </p:txBody>
      </p:sp>
      <p:pic>
        <p:nvPicPr>
          <p:cNvPr id="73" name="table">
            <a:extLst>
              <a:ext uri="{FF2B5EF4-FFF2-40B4-BE49-F238E27FC236}">
                <a16:creationId xmlns:a16="http://schemas.microsoft.com/office/drawing/2014/main" id="{B172445E-0F94-E833-1C92-C164C8D43714}"/>
              </a:ext>
            </a:extLst>
          </p:cNvPr>
          <p:cNvPicPr>
            <a:picLocks noChangeAspect="1"/>
          </p:cNvPicPr>
          <p:nvPr/>
        </p:nvPicPr>
        <p:blipFill>
          <a:blip r:embed="rId6"/>
          <a:stretch>
            <a:fillRect/>
          </a:stretch>
        </p:blipFill>
        <p:spPr>
          <a:xfrm>
            <a:off x="377029" y="4630769"/>
            <a:ext cx="1249680" cy="487680"/>
          </a:xfrm>
          <a:prstGeom prst="rect">
            <a:avLst/>
          </a:prstGeom>
        </p:spPr>
      </p:pic>
      <p:sp>
        <p:nvSpPr>
          <p:cNvPr id="74" name="TextBox 31">
            <a:extLst>
              <a:ext uri="{FF2B5EF4-FFF2-40B4-BE49-F238E27FC236}">
                <a16:creationId xmlns:a16="http://schemas.microsoft.com/office/drawing/2014/main" id="{9D213D72-C15C-10B1-F9FB-FA2FD968F6F5}"/>
              </a:ext>
            </a:extLst>
          </p:cNvPr>
          <p:cNvSpPr txBox="1"/>
          <p:nvPr/>
        </p:nvSpPr>
        <p:spPr>
          <a:xfrm>
            <a:off x="493000" y="3078299"/>
            <a:ext cx="1025680" cy="307777"/>
          </a:xfrm>
          <a:prstGeom prst="rect">
            <a:avLst/>
          </a:prstGeom>
          <a:noFill/>
        </p:spPr>
        <p:txBody>
          <a:bodyPr wrap="square"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1400" dirty="0"/>
              <a:t>time</a:t>
            </a:r>
          </a:p>
        </p:txBody>
      </p:sp>
      <p:cxnSp>
        <p:nvCxnSpPr>
          <p:cNvPr id="75" name="Straight Arrow Connector 74">
            <a:extLst>
              <a:ext uri="{FF2B5EF4-FFF2-40B4-BE49-F238E27FC236}">
                <a16:creationId xmlns:a16="http://schemas.microsoft.com/office/drawing/2014/main" id="{4162A5A2-68C5-0DBA-7DE5-0A7E5BDEED95}"/>
              </a:ext>
            </a:extLst>
          </p:cNvPr>
          <p:cNvCxnSpPr/>
          <p:nvPr/>
        </p:nvCxnSpPr>
        <p:spPr>
          <a:xfrm>
            <a:off x="493000" y="3379496"/>
            <a:ext cx="1025680" cy="0"/>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6" name="TextBox 34">
            <a:extLst>
              <a:ext uri="{FF2B5EF4-FFF2-40B4-BE49-F238E27FC236}">
                <a16:creationId xmlns:a16="http://schemas.microsoft.com/office/drawing/2014/main" id="{11587BDA-D9A7-8FC6-A5CE-94F15843E346}"/>
              </a:ext>
            </a:extLst>
          </p:cNvPr>
          <p:cNvSpPr txBox="1"/>
          <p:nvPr/>
        </p:nvSpPr>
        <p:spPr>
          <a:xfrm>
            <a:off x="408068" y="3938145"/>
            <a:ext cx="1187601" cy="307777"/>
          </a:xfrm>
          <a:prstGeom prst="rect">
            <a:avLst/>
          </a:prstGeom>
          <a:noFill/>
        </p:spPr>
        <p:txBody>
          <a:bodyPr wrap="square"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1400" dirty="0"/>
              <a:t>Frequency-1</a:t>
            </a:r>
          </a:p>
        </p:txBody>
      </p:sp>
      <p:sp>
        <p:nvSpPr>
          <p:cNvPr id="77" name="TextBox 53">
            <a:extLst>
              <a:ext uri="{FF2B5EF4-FFF2-40B4-BE49-F238E27FC236}">
                <a16:creationId xmlns:a16="http://schemas.microsoft.com/office/drawing/2014/main" id="{632AD09A-6EE3-8EAF-7876-2B1826B85D7D}"/>
              </a:ext>
            </a:extLst>
          </p:cNvPr>
          <p:cNvSpPr txBox="1"/>
          <p:nvPr/>
        </p:nvSpPr>
        <p:spPr>
          <a:xfrm>
            <a:off x="395812" y="5127866"/>
            <a:ext cx="1187601" cy="307777"/>
          </a:xfrm>
          <a:prstGeom prst="rect">
            <a:avLst/>
          </a:prstGeom>
          <a:noFill/>
        </p:spPr>
        <p:txBody>
          <a:bodyPr wrap="square"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1400" dirty="0"/>
              <a:t>Frequency-n</a:t>
            </a:r>
          </a:p>
        </p:txBody>
      </p:sp>
      <p:sp>
        <p:nvSpPr>
          <p:cNvPr id="78" name="Oval 77">
            <a:extLst>
              <a:ext uri="{FF2B5EF4-FFF2-40B4-BE49-F238E27FC236}">
                <a16:creationId xmlns:a16="http://schemas.microsoft.com/office/drawing/2014/main" id="{089936E2-0421-881F-841E-B05D94D8D890}"/>
              </a:ext>
            </a:extLst>
          </p:cNvPr>
          <p:cNvSpPr/>
          <p:nvPr/>
        </p:nvSpPr>
        <p:spPr>
          <a:xfrm>
            <a:off x="904028" y="4285980"/>
            <a:ext cx="45719" cy="4571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1097280" rtl="0" eaLnBrk="1" latinLnBrk="0" hangingPunct="1">
              <a:defRPr sz="2160" kern="1200">
                <a:solidFill>
                  <a:schemeClr val="lt1"/>
                </a:solidFill>
                <a:latin typeface="+mn-lt"/>
                <a:ea typeface="+mn-ea"/>
                <a:cs typeface="+mn-cs"/>
              </a:defRPr>
            </a:lvl1pPr>
            <a:lvl2pPr marL="548640" algn="l" defTabSz="1097280" rtl="0" eaLnBrk="1" latinLnBrk="0" hangingPunct="1">
              <a:defRPr sz="2160" kern="1200">
                <a:solidFill>
                  <a:schemeClr val="lt1"/>
                </a:solidFill>
                <a:latin typeface="+mn-lt"/>
                <a:ea typeface="+mn-ea"/>
                <a:cs typeface="+mn-cs"/>
              </a:defRPr>
            </a:lvl2pPr>
            <a:lvl3pPr marL="1097280" algn="l" defTabSz="1097280" rtl="0" eaLnBrk="1" latinLnBrk="0" hangingPunct="1">
              <a:defRPr sz="2160" kern="1200">
                <a:solidFill>
                  <a:schemeClr val="lt1"/>
                </a:solidFill>
                <a:latin typeface="+mn-lt"/>
                <a:ea typeface="+mn-ea"/>
                <a:cs typeface="+mn-cs"/>
              </a:defRPr>
            </a:lvl3pPr>
            <a:lvl4pPr marL="1645920" algn="l" defTabSz="1097280" rtl="0" eaLnBrk="1" latinLnBrk="0" hangingPunct="1">
              <a:defRPr sz="2160" kern="1200">
                <a:solidFill>
                  <a:schemeClr val="lt1"/>
                </a:solidFill>
                <a:latin typeface="+mn-lt"/>
                <a:ea typeface="+mn-ea"/>
                <a:cs typeface="+mn-cs"/>
              </a:defRPr>
            </a:lvl4pPr>
            <a:lvl5pPr marL="2194560" algn="l" defTabSz="1097280" rtl="0" eaLnBrk="1" latinLnBrk="0" hangingPunct="1">
              <a:defRPr sz="2160" kern="1200">
                <a:solidFill>
                  <a:schemeClr val="lt1"/>
                </a:solidFill>
                <a:latin typeface="+mn-lt"/>
                <a:ea typeface="+mn-ea"/>
                <a:cs typeface="+mn-cs"/>
              </a:defRPr>
            </a:lvl5pPr>
            <a:lvl6pPr marL="2743200" algn="l" defTabSz="1097280" rtl="0" eaLnBrk="1" latinLnBrk="0" hangingPunct="1">
              <a:defRPr sz="2160" kern="1200">
                <a:solidFill>
                  <a:schemeClr val="lt1"/>
                </a:solidFill>
                <a:latin typeface="+mn-lt"/>
                <a:ea typeface="+mn-ea"/>
                <a:cs typeface="+mn-cs"/>
              </a:defRPr>
            </a:lvl6pPr>
            <a:lvl7pPr marL="3291840" algn="l" defTabSz="1097280" rtl="0" eaLnBrk="1" latinLnBrk="0" hangingPunct="1">
              <a:defRPr sz="2160" kern="1200">
                <a:solidFill>
                  <a:schemeClr val="lt1"/>
                </a:solidFill>
                <a:latin typeface="+mn-lt"/>
                <a:ea typeface="+mn-ea"/>
                <a:cs typeface="+mn-cs"/>
              </a:defRPr>
            </a:lvl7pPr>
            <a:lvl8pPr marL="3840480" algn="l" defTabSz="1097280" rtl="0" eaLnBrk="1" latinLnBrk="0" hangingPunct="1">
              <a:defRPr sz="2160" kern="1200">
                <a:solidFill>
                  <a:schemeClr val="lt1"/>
                </a:solidFill>
                <a:latin typeface="+mn-lt"/>
                <a:ea typeface="+mn-ea"/>
                <a:cs typeface="+mn-cs"/>
              </a:defRPr>
            </a:lvl8pPr>
            <a:lvl9pPr marL="4389120" algn="l" defTabSz="1097280" rtl="0" eaLnBrk="1" latinLnBrk="0" hangingPunct="1">
              <a:defRPr sz="2160" kern="1200">
                <a:solidFill>
                  <a:schemeClr val="lt1"/>
                </a:solidFill>
                <a:latin typeface="+mn-lt"/>
                <a:ea typeface="+mn-ea"/>
                <a:cs typeface="+mn-cs"/>
              </a:defRPr>
            </a:lvl9pPr>
          </a:lstStyle>
          <a:p>
            <a:pPr algn="ctr"/>
            <a:endParaRPr lang="en-US"/>
          </a:p>
        </p:txBody>
      </p:sp>
      <p:sp>
        <p:nvSpPr>
          <p:cNvPr id="79" name="Oval 78">
            <a:extLst>
              <a:ext uri="{FF2B5EF4-FFF2-40B4-BE49-F238E27FC236}">
                <a16:creationId xmlns:a16="http://schemas.microsoft.com/office/drawing/2014/main" id="{A4092BBA-0E36-7712-381A-25807C854DF8}"/>
              </a:ext>
            </a:extLst>
          </p:cNvPr>
          <p:cNvSpPr/>
          <p:nvPr/>
        </p:nvSpPr>
        <p:spPr>
          <a:xfrm>
            <a:off x="909459" y="4390551"/>
            <a:ext cx="45719" cy="4571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1097280" rtl="0" eaLnBrk="1" latinLnBrk="0" hangingPunct="1">
              <a:defRPr sz="2160" kern="1200">
                <a:solidFill>
                  <a:schemeClr val="lt1"/>
                </a:solidFill>
                <a:latin typeface="+mn-lt"/>
                <a:ea typeface="+mn-ea"/>
                <a:cs typeface="+mn-cs"/>
              </a:defRPr>
            </a:lvl1pPr>
            <a:lvl2pPr marL="548640" algn="l" defTabSz="1097280" rtl="0" eaLnBrk="1" latinLnBrk="0" hangingPunct="1">
              <a:defRPr sz="2160" kern="1200">
                <a:solidFill>
                  <a:schemeClr val="lt1"/>
                </a:solidFill>
                <a:latin typeface="+mn-lt"/>
                <a:ea typeface="+mn-ea"/>
                <a:cs typeface="+mn-cs"/>
              </a:defRPr>
            </a:lvl2pPr>
            <a:lvl3pPr marL="1097280" algn="l" defTabSz="1097280" rtl="0" eaLnBrk="1" latinLnBrk="0" hangingPunct="1">
              <a:defRPr sz="2160" kern="1200">
                <a:solidFill>
                  <a:schemeClr val="lt1"/>
                </a:solidFill>
                <a:latin typeface="+mn-lt"/>
                <a:ea typeface="+mn-ea"/>
                <a:cs typeface="+mn-cs"/>
              </a:defRPr>
            </a:lvl3pPr>
            <a:lvl4pPr marL="1645920" algn="l" defTabSz="1097280" rtl="0" eaLnBrk="1" latinLnBrk="0" hangingPunct="1">
              <a:defRPr sz="2160" kern="1200">
                <a:solidFill>
                  <a:schemeClr val="lt1"/>
                </a:solidFill>
                <a:latin typeface="+mn-lt"/>
                <a:ea typeface="+mn-ea"/>
                <a:cs typeface="+mn-cs"/>
              </a:defRPr>
            </a:lvl4pPr>
            <a:lvl5pPr marL="2194560" algn="l" defTabSz="1097280" rtl="0" eaLnBrk="1" latinLnBrk="0" hangingPunct="1">
              <a:defRPr sz="2160" kern="1200">
                <a:solidFill>
                  <a:schemeClr val="lt1"/>
                </a:solidFill>
                <a:latin typeface="+mn-lt"/>
                <a:ea typeface="+mn-ea"/>
                <a:cs typeface="+mn-cs"/>
              </a:defRPr>
            </a:lvl5pPr>
            <a:lvl6pPr marL="2743200" algn="l" defTabSz="1097280" rtl="0" eaLnBrk="1" latinLnBrk="0" hangingPunct="1">
              <a:defRPr sz="2160" kern="1200">
                <a:solidFill>
                  <a:schemeClr val="lt1"/>
                </a:solidFill>
                <a:latin typeface="+mn-lt"/>
                <a:ea typeface="+mn-ea"/>
                <a:cs typeface="+mn-cs"/>
              </a:defRPr>
            </a:lvl6pPr>
            <a:lvl7pPr marL="3291840" algn="l" defTabSz="1097280" rtl="0" eaLnBrk="1" latinLnBrk="0" hangingPunct="1">
              <a:defRPr sz="2160" kern="1200">
                <a:solidFill>
                  <a:schemeClr val="lt1"/>
                </a:solidFill>
                <a:latin typeface="+mn-lt"/>
                <a:ea typeface="+mn-ea"/>
                <a:cs typeface="+mn-cs"/>
              </a:defRPr>
            </a:lvl7pPr>
            <a:lvl8pPr marL="3840480" algn="l" defTabSz="1097280" rtl="0" eaLnBrk="1" latinLnBrk="0" hangingPunct="1">
              <a:defRPr sz="2160" kern="1200">
                <a:solidFill>
                  <a:schemeClr val="lt1"/>
                </a:solidFill>
                <a:latin typeface="+mn-lt"/>
                <a:ea typeface="+mn-ea"/>
                <a:cs typeface="+mn-cs"/>
              </a:defRPr>
            </a:lvl8pPr>
            <a:lvl9pPr marL="4389120" algn="l" defTabSz="1097280" rtl="0" eaLnBrk="1" latinLnBrk="0" hangingPunct="1">
              <a:defRPr sz="2160" kern="1200">
                <a:solidFill>
                  <a:schemeClr val="lt1"/>
                </a:solidFill>
                <a:latin typeface="+mn-lt"/>
                <a:ea typeface="+mn-ea"/>
                <a:cs typeface="+mn-cs"/>
              </a:defRPr>
            </a:lvl9pPr>
          </a:lstStyle>
          <a:p>
            <a:pPr algn="ctr"/>
            <a:endParaRPr lang="en-US"/>
          </a:p>
        </p:txBody>
      </p:sp>
      <p:sp>
        <p:nvSpPr>
          <p:cNvPr id="80" name="Oval 79">
            <a:extLst>
              <a:ext uri="{FF2B5EF4-FFF2-40B4-BE49-F238E27FC236}">
                <a16:creationId xmlns:a16="http://schemas.microsoft.com/office/drawing/2014/main" id="{77866A22-0D35-3033-5305-4C478323DDBA}"/>
              </a:ext>
            </a:extLst>
          </p:cNvPr>
          <p:cNvSpPr/>
          <p:nvPr/>
        </p:nvSpPr>
        <p:spPr>
          <a:xfrm>
            <a:off x="909459" y="4500416"/>
            <a:ext cx="45719" cy="4571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1097280" rtl="0" eaLnBrk="1" latinLnBrk="0" hangingPunct="1">
              <a:defRPr sz="2160" kern="1200">
                <a:solidFill>
                  <a:schemeClr val="lt1"/>
                </a:solidFill>
                <a:latin typeface="+mn-lt"/>
                <a:ea typeface="+mn-ea"/>
                <a:cs typeface="+mn-cs"/>
              </a:defRPr>
            </a:lvl1pPr>
            <a:lvl2pPr marL="548640" algn="l" defTabSz="1097280" rtl="0" eaLnBrk="1" latinLnBrk="0" hangingPunct="1">
              <a:defRPr sz="2160" kern="1200">
                <a:solidFill>
                  <a:schemeClr val="lt1"/>
                </a:solidFill>
                <a:latin typeface="+mn-lt"/>
                <a:ea typeface="+mn-ea"/>
                <a:cs typeface="+mn-cs"/>
              </a:defRPr>
            </a:lvl2pPr>
            <a:lvl3pPr marL="1097280" algn="l" defTabSz="1097280" rtl="0" eaLnBrk="1" latinLnBrk="0" hangingPunct="1">
              <a:defRPr sz="2160" kern="1200">
                <a:solidFill>
                  <a:schemeClr val="lt1"/>
                </a:solidFill>
                <a:latin typeface="+mn-lt"/>
                <a:ea typeface="+mn-ea"/>
                <a:cs typeface="+mn-cs"/>
              </a:defRPr>
            </a:lvl3pPr>
            <a:lvl4pPr marL="1645920" algn="l" defTabSz="1097280" rtl="0" eaLnBrk="1" latinLnBrk="0" hangingPunct="1">
              <a:defRPr sz="2160" kern="1200">
                <a:solidFill>
                  <a:schemeClr val="lt1"/>
                </a:solidFill>
                <a:latin typeface="+mn-lt"/>
                <a:ea typeface="+mn-ea"/>
                <a:cs typeface="+mn-cs"/>
              </a:defRPr>
            </a:lvl4pPr>
            <a:lvl5pPr marL="2194560" algn="l" defTabSz="1097280" rtl="0" eaLnBrk="1" latinLnBrk="0" hangingPunct="1">
              <a:defRPr sz="2160" kern="1200">
                <a:solidFill>
                  <a:schemeClr val="lt1"/>
                </a:solidFill>
                <a:latin typeface="+mn-lt"/>
                <a:ea typeface="+mn-ea"/>
                <a:cs typeface="+mn-cs"/>
              </a:defRPr>
            </a:lvl5pPr>
            <a:lvl6pPr marL="2743200" algn="l" defTabSz="1097280" rtl="0" eaLnBrk="1" latinLnBrk="0" hangingPunct="1">
              <a:defRPr sz="2160" kern="1200">
                <a:solidFill>
                  <a:schemeClr val="lt1"/>
                </a:solidFill>
                <a:latin typeface="+mn-lt"/>
                <a:ea typeface="+mn-ea"/>
                <a:cs typeface="+mn-cs"/>
              </a:defRPr>
            </a:lvl6pPr>
            <a:lvl7pPr marL="3291840" algn="l" defTabSz="1097280" rtl="0" eaLnBrk="1" latinLnBrk="0" hangingPunct="1">
              <a:defRPr sz="2160" kern="1200">
                <a:solidFill>
                  <a:schemeClr val="lt1"/>
                </a:solidFill>
                <a:latin typeface="+mn-lt"/>
                <a:ea typeface="+mn-ea"/>
                <a:cs typeface="+mn-cs"/>
              </a:defRPr>
            </a:lvl7pPr>
            <a:lvl8pPr marL="3840480" algn="l" defTabSz="1097280" rtl="0" eaLnBrk="1" latinLnBrk="0" hangingPunct="1">
              <a:defRPr sz="2160" kern="1200">
                <a:solidFill>
                  <a:schemeClr val="lt1"/>
                </a:solidFill>
                <a:latin typeface="+mn-lt"/>
                <a:ea typeface="+mn-ea"/>
                <a:cs typeface="+mn-cs"/>
              </a:defRPr>
            </a:lvl8pPr>
            <a:lvl9pPr marL="4389120" algn="l" defTabSz="1097280" rtl="0" eaLnBrk="1" latinLnBrk="0" hangingPunct="1">
              <a:defRPr sz="2160" kern="1200">
                <a:solidFill>
                  <a:schemeClr val="lt1"/>
                </a:solidFill>
                <a:latin typeface="+mn-lt"/>
                <a:ea typeface="+mn-ea"/>
                <a:cs typeface="+mn-cs"/>
              </a:defRPr>
            </a:lvl9pPr>
          </a:lstStyle>
          <a:p>
            <a:pPr algn="ctr"/>
            <a:endParaRPr lang="en-US"/>
          </a:p>
        </p:txBody>
      </p:sp>
      <p:sp>
        <p:nvSpPr>
          <p:cNvPr id="83" name="TextBox 82">
            <a:extLst>
              <a:ext uri="{FF2B5EF4-FFF2-40B4-BE49-F238E27FC236}">
                <a16:creationId xmlns:a16="http://schemas.microsoft.com/office/drawing/2014/main" id="{69194DF5-C531-CE0A-C45C-03C26B4CF6F6}"/>
              </a:ext>
            </a:extLst>
          </p:cNvPr>
          <p:cNvSpPr txBox="1"/>
          <p:nvPr/>
        </p:nvSpPr>
        <p:spPr>
          <a:xfrm>
            <a:off x="233060" y="6061644"/>
            <a:ext cx="1146779" cy="246221"/>
          </a:xfrm>
          <a:prstGeom prst="rect">
            <a:avLst/>
          </a:prstGeom>
          <a:noFill/>
        </p:spPr>
        <p:txBody>
          <a:bodyPr wrap="square" rtlCol="0">
            <a:spAutoFit/>
          </a:bodyPr>
          <a:lstStyle/>
          <a:p>
            <a:r>
              <a:rPr lang="en-US" sz="1000" dirty="0"/>
              <a:t>Figures: Milan Jain</a:t>
            </a:r>
          </a:p>
        </p:txBody>
      </p:sp>
    </p:spTree>
    <p:extLst>
      <p:ext uri="{BB962C8B-B14F-4D97-AF65-F5344CB8AC3E}">
        <p14:creationId xmlns:p14="http://schemas.microsoft.com/office/powerpoint/2010/main" val="59460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E3B05-E964-5408-4B73-60A216DEDD07}"/>
              </a:ext>
            </a:extLst>
          </p:cNvPr>
          <p:cNvSpPr>
            <a:spLocks noGrp="1"/>
          </p:cNvSpPr>
          <p:nvPr>
            <p:ph type="title"/>
          </p:nvPr>
        </p:nvSpPr>
        <p:spPr/>
        <p:txBody>
          <a:bodyPr/>
          <a:lstStyle/>
          <a:p>
            <a:r>
              <a:rPr lang="en-US" dirty="0"/>
              <a:t>TFT: Temporal Fusion Transformer</a:t>
            </a:r>
          </a:p>
        </p:txBody>
      </p:sp>
      <p:sp>
        <p:nvSpPr>
          <p:cNvPr id="3" name="Content Placeholder 2">
            <a:extLst>
              <a:ext uri="{FF2B5EF4-FFF2-40B4-BE49-F238E27FC236}">
                <a16:creationId xmlns:a16="http://schemas.microsoft.com/office/drawing/2014/main" id="{E80587C6-4875-C789-6913-2E224862BA73}"/>
              </a:ext>
            </a:extLst>
          </p:cNvPr>
          <p:cNvSpPr>
            <a:spLocks noGrp="1"/>
          </p:cNvSpPr>
          <p:nvPr>
            <p:ph idx="1"/>
          </p:nvPr>
        </p:nvSpPr>
        <p:spPr>
          <a:xfrm>
            <a:off x="228601" y="1043047"/>
            <a:ext cx="4940420" cy="1707710"/>
          </a:xfrm>
        </p:spPr>
        <p:txBody>
          <a:bodyPr/>
          <a:lstStyle/>
          <a:p>
            <a:r>
              <a:rPr lang="en-US" sz="1600" dirty="0"/>
              <a:t>supervised anomaly detection to predict beam permits</a:t>
            </a:r>
          </a:p>
          <a:p>
            <a:r>
              <a:rPr lang="en-US" sz="1600" dirty="0"/>
              <a:t>self-attention used to detect the presence of significant events and sequence dependencies</a:t>
            </a:r>
          </a:p>
          <a:p>
            <a:r>
              <a:rPr lang="en-US" sz="1600" dirty="0"/>
              <a:t>computationally expensive to train</a:t>
            </a:r>
          </a:p>
        </p:txBody>
      </p:sp>
      <p:sp>
        <p:nvSpPr>
          <p:cNvPr id="4" name="Date Placeholder 3">
            <a:extLst>
              <a:ext uri="{FF2B5EF4-FFF2-40B4-BE49-F238E27FC236}">
                <a16:creationId xmlns:a16="http://schemas.microsoft.com/office/drawing/2014/main" id="{4E0A5478-09E9-9BB6-495D-8E706BD3D5CD}"/>
              </a:ext>
            </a:extLst>
          </p:cNvPr>
          <p:cNvSpPr>
            <a:spLocks noGrp="1"/>
          </p:cNvSpPr>
          <p:nvPr>
            <p:ph type="dt" sz="half" idx="10"/>
          </p:nvPr>
        </p:nvSpPr>
        <p:spPr/>
        <p:txBody>
          <a:bodyPr/>
          <a:lstStyle/>
          <a:p>
            <a:fld id="{50889BEA-2B91-403F-ADA4-053DEE04721E}" type="datetime1">
              <a:rPr lang="en-US" altLang="en-US" smtClean="0"/>
              <a:pPr/>
              <a:t>3/6/2024</a:t>
            </a:fld>
            <a:endParaRPr lang="en-US" altLang="en-US"/>
          </a:p>
        </p:txBody>
      </p:sp>
      <p:sp>
        <p:nvSpPr>
          <p:cNvPr id="5" name="Footer Placeholder 4">
            <a:extLst>
              <a:ext uri="{FF2B5EF4-FFF2-40B4-BE49-F238E27FC236}">
                <a16:creationId xmlns:a16="http://schemas.microsoft.com/office/drawing/2014/main" id="{C9CA7BD7-B3FA-F732-606C-597423AB3347}"/>
              </a:ext>
            </a:extLst>
          </p:cNvPr>
          <p:cNvSpPr>
            <a:spLocks noGrp="1"/>
          </p:cNvSpPr>
          <p:nvPr>
            <p:ph type="ftr" sz="quarter" idx="11"/>
          </p:nvPr>
        </p:nvSpPr>
        <p:spPr/>
        <p:txBody>
          <a:bodyPr/>
          <a:lstStyle/>
          <a:p>
            <a:pPr>
              <a:defRPr/>
            </a:pPr>
            <a:r>
              <a:rPr lang="en-US" altLang="en-US" sz="1200" dirty="0">
                <a:solidFill>
                  <a:srgbClr val="004C97"/>
                </a:solidFill>
                <a:latin typeface="Helvetica" panose="020B0604020202020204" pitchFamily="34" charset="0"/>
                <a:ea typeface="MS PGothic" panose="020B0600070205080204" pitchFamily="34" charset="-128"/>
              </a:rPr>
              <a:t>B.Schupbach | ICFA MLAPA 2024</a:t>
            </a:r>
            <a:endParaRPr lang="en-US" b="1" dirty="0"/>
          </a:p>
        </p:txBody>
      </p:sp>
      <p:sp>
        <p:nvSpPr>
          <p:cNvPr id="6" name="Slide Number Placeholder 5">
            <a:extLst>
              <a:ext uri="{FF2B5EF4-FFF2-40B4-BE49-F238E27FC236}">
                <a16:creationId xmlns:a16="http://schemas.microsoft.com/office/drawing/2014/main" id="{6C12D3D8-513E-3E6D-E53E-20388600FD19}"/>
              </a:ext>
            </a:extLst>
          </p:cNvPr>
          <p:cNvSpPr>
            <a:spLocks noGrp="1"/>
          </p:cNvSpPr>
          <p:nvPr>
            <p:ph type="sldNum" sz="quarter" idx="12"/>
          </p:nvPr>
        </p:nvSpPr>
        <p:spPr/>
        <p:txBody>
          <a:bodyPr/>
          <a:lstStyle/>
          <a:p>
            <a:fld id="{52E9C158-AEF1-41A2-A6CE-6F0BAB305EFD}" type="slidenum">
              <a:rPr lang="en-US" altLang="en-US" smtClean="0"/>
              <a:pPr/>
              <a:t>18</a:t>
            </a:fld>
            <a:endParaRPr lang="en-US" altLang="en-US"/>
          </a:p>
        </p:txBody>
      </p:sp>
      <p:sp>
        <p:nvSpPr>
          <p:cNvPr id="8" name="TextBox 7">
            <a:extLst>
              <a:ext uri="{FF2B5EF4-FFF2-40B4-BE49-F238E27FC236}">
                <a16:creationId xmlns:a16="http://schemas.microsoft.com/office/drawing/2014/main" id="{BF260929-69D7-932C-755D-E05307E252FF}"/>
              </a:ext>
            </a:extLst>
          </p:cNvPr>
          <p:cNvSpPr txBox="1"/>
          <p:nvPr/>
        </p:nvSpPr>
        <p:spPr>
          <a:xfrm>
            <a:off x="228600" y="6069171"/>
            <a:ext cx="1146779" cy="246221"/>
          </a:xfrm>
          <a:prstGeom prst="rect">
            <a:avLst/>
          </a:prstGeom>
          <a:noFill/>
        </p:spPr>
        <p:txBody>
          <a:bodyPr wrap="square" rtlCol="0">
            <a:spAutoFit/>
          </a:bodyPr>
          <a:lstStyle/>
          <a:p>
            <a:r>
              <a:rPr lang="en-US" sz="1000" dirty="0"/>
              <a:t>Figures: Milan Jain</a:t>
            </a:r>
          </a:p>
        </p:txBody>
      </p:sp>
      <p:sp>
        <p:nvSpPr>
          <p:cNvPr id="9" name="TextBox 40">
            <a:extLst>
              <a:ext uri="{FF2B5EF4-FFF2-40B4-BE49-F238E27FC236}">
                <a16:creationId xmlns:a16="http://schemas.microsoft.com/office/drawing/2014/main" id="{62BFF89D-3E1F-3C7B-1194-8A7EC84CF0E4}"/>
              </a:ext>
            </a:extLst>
          </p:cNvPr>
          <p:cNvSpPr txBox="1"/>
          <p:nvPr/>
        </p:nvSpPr>
        <p:spPr>
          <a:xfrm>
            <a:off x="6646034" y="1543310"/>
            <a:ext cx="1025680" cy="2769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defPPr>
              <a:defRPr lang="en-US"/>
            </a:defPPr>
            <a:lvl1pPr marL="0" algn="l" defTabSz="1097280" rtl="0" eaLnBrk="1" latinLnBrk="0" hangingPunct="1">
              <a:defRPr sz="2160" kern="1200">
                <a:solidFill>
                  <a:schemeClr val="lt1"/>
                </a:solidFill>
                <a:latin typeface="+mn-lt"/>
                <a:ea typeface="+mn-ea"/>
                <a:cs typeface="+mn-cs"/>
              </a:defRPr>
            </a:lvl1pPr>
            <a:lvl2pPr marL="548640" algn="l" defTabSz="1097280" rtl="0" eaLnBrk="1" latinLnBrk="0" hangingPunct="1">
              <a:defRPr sz="2160" kern="1200">
                <a:solidFill>
                  <a:schemeClr val="lt1"/>
                </a:solidFill>
                <a:latin typeface="+mn-lt"/>
                <a:ea typeface="+mn-ea"/>
                <a:cs typeface="+mn-cs"/>
              </a:defRPr>
            </a:lvl2pPr>
            <a:lvl3pPr marL="1097280" algn="l" defTabSz="1097280" rtl="0" eaLnBrk="1" latinLnBrk="0" hangingPunct="1">
              <a:defRPr sz="2160" kern="1200">
                <a:solidFill>
                  <a:schemeClr val="lt1"/>
                </a:solidFill>
                <a:latin typeface="+mn-lt"/>
                <a:ea typeface="+mn-ea"/>
                <a:cs typeface="+mn-cs"/>
              </a:defRPr>
            </a:lvl3pPr>
            <a:lvl4pPr marL="1645920" algn="l" defTabSz="1097280" rtl="0" eaLnBrk="1" latinLnBrk="0" hangingPunct="1">
              <a:defRPr sz="2160" kern="1200">
                <a:solidFill>
                  <a:schemeClr val="lt1"/>
                </a:solidFill>
                <a:latin typeface="+mn-lt"/>
                <a:ea typeface="+mn-ea"/>
                <a:cs typeface="+mn-cs"/>
              </a:defRPr>
            </a:lvl4pPr>
            <a:lvl5pPr marL="2194560" algn="l" defTabSz="1097280" rtl="0" eaLnBrk="1" latinLnBrk="0" hangingPunct="1">
              <a:defRPr sz="2160" kern="1200">
                <a:solidFill>
                  <a:schemeClr val="lt1"/>
                </a:solidFill>
                <a:latin typeface="+mn-lt"/>
                <a:ea typeface="+mn-ea"/>
                <a:cs typeface="+mn-cs"/>
              </a:defRPr>
            </a:lvl5pPr>
            <a:lvl6pPr marL="2743200" algn="l" defTabSz="1097280" rtl="0" eaLnBrk="1" latinLnBrk="0" hangingPunct="1">
              <a:defRPr sz="2160" kern="1200">
                <a:solidFill>
                  <a:schemeClr val="lt1"/>
                </a:solidFill>
                <a:latin typeface="+mn-lt"/>
                <a:ea typeface="+mn-ea"/>
                <a:cs typeface="+mn-cs"/>
              </a:defRPr>
            </a:lvl6pPr>
            <a:lvl7pPr marL="3291840" algn="l" defTabSz="1097280" rtl="0" eaLnBrk="1" latinLnBrk="0" hangingPunct="1">
              <a:defRPr sz="2160" kern="1200">
                <a:solidFill>
                  <a:schemeClr val="lt1"/>
                </a:solidFill>
                <a:latin typeface="+mn-lt"/>
                <a:ea typeface="+mn-ea"/>
                <a:cs typeface="+mn-cs"/>
              </a:defRPr>
            </a:lvl7pPr>
            <a:lvl8pPr marL="3840480" algn="l" defTabSz="1097280" rtl="0" eaLnBrk="1" latinLnBrk="0" hangingPunct="1">
              <a:defRPr sz="2160" kern="1200">
                <a:solidFill>
                  <a:schemeClr val="lt1"/>
                </a:solidFill>
                <a:latin typeface="+mn-lt"/>
                <a:ea typeface="+mn-ea"/>
                <a:cs typeface="+mn-cs"/>
              </a:defRPr>
            </a:lvl8pPr>
            <a:lvl9pPr marL="4389120" algn="l" defTabSz="1097280" rtl="0" eaLnBrk="1" latinLnBrk="0" hangingPunct="1">
              <a:defRPr sz="2160" kern="1200">
                <a:solidFill>
                  <a:schemeClr val="lt1"/>
                </a:solidFill>
                <a:latin typeface="+mn-lt"/>
                <a:ea typeface="+mn-ea"/>
                <a:cs typeface="+mn-cs"/>
              </a:defRPr>
            </a:lvl9pPr>
          </a:lstStyle>
          <a:p>
            <a:pPr algn="ctr"/>
            <a:r>
              <a:rPr lang="en-US" sz="1200" dirty="0"/>
              <a:t>TFT</a:t>
            </a:r>
          </a:p>
        </p:txBody>
      </p:sp>
      <p:sp>
        <p:nvSpPr>
          <p:cNvPr id="10" name="TextBox 41">
            <a:extLst>
              <a:ext uri="{FF2B5EF4-FFF2-40B4-BE49-F238E27FC236}">
                <a16:creationId xmlns:a16="http://schemas.microsoft.com/office/drawing/2014/main" id="{E426A089-B8E0-7DB2-1518-606ABD20891C}"/>
              </a:ext>
            </a:extLst>
          </p:cNvPr>
          <p:cNvSpPr txBox="1"/>
          <p:nvPr/>
        </p:nvSpPr>
        <p:spPr>
          <a:xfrm>
            <a:off x="5493476" y="1033632"/>
            <a:ext cx="1025680" cy="307777"/>
          </a:xfrm>
          <a:prstGeom prst="rect">
            <a:avLst/>
          </a:prstGeom>
          <a:noFill/>
        </p:spPr>
        <p:txBody>
          <a:bodyPr wrap="square"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1400" dirty="0"/>
              <a:t>look back</a:t>
            </a:r>
          </a:p>
        </p:txBody>
      </p:sp>
      <p:cxnSp>
        <p:nvCxnSpPr>
          <p:cNvPr id="11" name="Straight Arrow Connector 10">
            <a:extLst>
              <a:ext uri="{FF2B5EF4-FFF2-40B4-BE49-F238E27FC236}">
                <a16:creationId xmlns:a16="http://schemas.microsoft.com/office/drawing/2014/main" id="{4BE15A0F-85A8-C0FC-477F-8CF87231F509}"/>
              </a:ext>
            </a:extLst>
          </p:cNvPr>
          <p:cNvCxnSpPr/>
          <p:nvPr/>
        </p:nvCxnSpPr>
        <p:spPr>
          <a:xfrm>
            <a:off x="5361980" y="1341409"/>
            <a:ext cx="1025680" cy="0"/>
          </a:xfrm>
          <a:prstGeom prst="straightConnector1">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Box 44">
            <a:extLst>
              <a:ext uri="{FF2B5EF4-FFF2-40B4-BE49-F238E27FC236}">
                <a16:creationId xmlns:a16="http://schemas.microsoft.com/office/drawing/2014/main" id="{19B1B07E-71F6-A06E-D4B0-1105DAE281D9}"/>
              </a:ext>
            </a:extLst>
          </p:cNvPr>
          <p:cNvSpPr txBox="1"/>
          <p:nvPr/>
        </p:nvSpPr>
        <p:spPr>
          <a:xfrm>
            <a:off x="5331555" y="1966218"/>
            <a:ext cx="1187601" cy="307777"/>
          </a:xfrm>
          <a:prstGeom prst="rect">
            <a:avLst/>
          </a:prstGeom>
          <a:noFill/>
        </p:spPr>
        <p:txBody>
          <a:bodyPr wrap="square"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1400" dirty="0"/>
              <a:t>all devices</a:t>
            </a:r>
          </a:p>
        </p:txBody>
      </p:sp>
      <p:pic>
        <p:nvPicPr>
          <p:cNvPr id="13" name="table">
            <a:extLst>
              <a:ext uri="{FF2B5EF4-FFF2-40B4-BE49-F238E27FC236}">
                <a16:creationId xmlns:a16="http://schemas.microsoft.com/office/drawing/2014/main" id="{CA79BA14-EB33-8C58-745D-0D161FAB1D8B}"/>
              </a:ext>
            </a:extLst>
          </p:cNvPr>
          <p:cNvPicPr>
            <a:picLocks noChangeAspect="1"/>
          </p:cNvPicPr>
          <p:nvPr/>
        </p:nvPicPr>
        <p:blipFill>
          <a:blip r:embed="rId3"/>
          <a:stretch>
            <a:fillRect/>
          </a:stretch>
        </p:blipFill>
        <p:spPr>
          <a:xfrm>
            <a:off x="7767554" y="1476046"/>
            <a:ext cx="1041400" cy="487680"/>
          </a:xfrm>
          <a:prstGeom prst="rect">
            <a:avLst/>
          </a:prstGeom>
        </p:spPr>
      </p:pic>
      <p:sp>
        <p:nvSpPr>
          <p:cNvPr id="14" name="TextBox 46">
            <a:extLst>
              <a:ext uri="{FF2B5EF4-FFF2-40B4-BE49-F238E27FC236}">
                <a16:creationId xmlns:a16="http://schemas.microsoft.com/office/drawing/2014/main" id="{1646F7AC-9091-3054-B67B-310C66BE1DCD}"/>
              </a:ext>
            </a:extLst>
          </p:cNvPr>
          <p:cNvSpPr txBox="1"/>
          <p:nvPr/>
        </p:nvSpPr>
        <p:spPr>
          <a:xfrm>
            <a:off x="7733868" y="1033632"/>
            <a:ext cx="1161025" cy="307777"/>
          </a:xfrm>
          <a:prstGeom prst="rect">
            <a:avLst/>
          </a:prstGeom>
          <a:noFill/>
        </p:spPr>
        <p:txBody>
          <a:bodyPr wrap="square"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1400" dirty="0"/>
              <a:t>look forward</a:t>
            </a:r>
          </a:p>
        </p:txBody>
      </p:sp>
      <p:cxnSp>
        <p:nvCxnSpPr>
          <p:cNvPr id="15" name="Straight Arrow Connector 14">
            <a:extLst>
              <a:ext uri="{FF2B5EF4-FFF2-40B4-BE49-F238E27FC236}">
                <a16:creationId xmlns:a16="http://schemas.microsoft.com/office/drawing/2014/main" id="{9206A3F3-067F-61E1-6500-95961EAC9E45}"/>
              </a:ext>
            </a:extLst>
          </p:cNvPr>
          <p:cNvCxnSpPr/>
          <p:nvPr/>
        </p:nvCxnSpPr>
        <p:spPr>
          <a:xfrm>
            <a:off x="7924790" y="1365599"/>
            <a:ext cx="1025680" cy="0"/>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TextBox 48">
            <a:extLst>
              <a:ext uri="{FF2B5EF4-FFF2-40B4-BE49-F238E27FC236}">
                <a16:creationId xmlns:a16="http://schemas.microsoft.com/office/drawing/2014/main" id="{D8E5C8D2-8ACB-0D27-360A-9DE5B44EB94D}"/>
              </a:ext>
            </a:extLst>
          </p:cNvPr>
          <p:cNvSpPr txBox="1"/>
          <p:nvPr/>
        </p:nvSpPr>
        <p:spPr>
          <a:xfrm>
            <a:off x="7713512" y="1970256"/>
            <a:ext cx="1187601" cy="307777"/>
          </a:xfrm>
          <a:prstGeom prst="rect">
            <a:avLst/>
          </a:prstGeom>
          <a:noFill/>
        </p:spPr>
        <p:txBody>
          <a:bodyPr wrap="square"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1400" dirty="0"/>
              <a:t>bit permits</a:t>
            </a:r>
          </a:p>
        </p:txBody>
      </p:sp>
      <p:pic>
        <p:nvPicPr>
          <p:cNvPr id="17" name="table">
            <a:extLst>
              <a:ext uri="{FF2B5EF4-FFF2-40B4-BE49-F238E27FC236}">
                <a16:creationId xmlns:a16="http://schemas.microsoft.com/office/drawing/2014/main" id="{95ADFC08-6B4D-AB50-EAA4-973D2E07BAC1}"/>
              </a:ext>
            </a:extLst>
          </p:cNvPr>
          <p:cNvPicPr>
            <a:picLocks noChangeAspect="1"/>
          </p:cNvPicPr>
          <p:nvPr/>
        </p:nvPicPr>
        <p:blipFill>
          <a:blip r:embed="rId4"/>
          <a:stretch>
            <a:fillRect/>
          </a:stretch>
        </p:blipFill>
        <p:spPr>
          <a:xfrm>
            <a:off x="5300516" y="1432390"/>
            <a:ext cx="1249680" cy="253710"/>
          </a:xfrm>
          <a:prstGeom prst="rect">
            <a:avLst/>
          </a:prstGeom>
        </p:spPr>
      </p:pic>
      <p:pic>
        <p:nvPicPr>
          <p:cNvPr id="18" name="table">
            <a:extLst>
              <a:ext uri="{FF2B5EF4-FFF2-40B4-BE49-F238E27FC236}">
                <a16:creationId xmlns:a16="http://schemas.microsoft.com/office/drawing/2014/main" id="{648AA094-B30C-37AB-D915-690E0A25B90D}"/>
              </a:ext>
            </a:extLst>
          </p:cNvPr>
          <p:cNvPicPr>
            <a:picLocks noChangeAspect="1"/>
          </p:cNvPicPr>
          <p:nvPr/>
        </p:nvPicPr>
        <p:blipFill>
          <a:blip r:embed="rId5"/>
          <a:stretch>
            <a:fillRect/>
          </a:stretch>
        </p:blipFill>
        <p:spPr>
          <a:xfrm>
            <a:off x="5300518" y="1688336"/>
            <a:ext cx="1249680" cy="253710"/>
          </a:xfrm>
          <a:prstGeom prst="rect">
            <a:avLst/>
          </a:prstGeom>
        </p:spPr>
      </p:pic>
      <p:pic>
        <p:nvPicPr>
          <p:cNvPr id="21" name="Picture 20">
            <a:extLst>
              <a:ext uri="{FF2B5EF4-FFF2-40B4-BE49-F238E27FC236}">
                <a16:creationId xmlns:a16="http://schemas.microsoft.com/office/drawing/2014/main" id="{227580E4-E4B8-3343-1113-B88F3297E6D2}"/>
              </a:ext>
            </a:extLst>
          </p:cNvPr>
          <p:cNvPicPr>
            <a:picLocks noChangeAspect="1"/>
          </p:cNvPicPr>
          <p:nvPr/>
        </p:nvPicPr>
        <p:blipFill>
          <a:blip r:embed="rId6"/>
          <a:stretch>
            <a:fillRect/>
          </a:stretch>
        </p:blipFill>
        <p:spPr>
          <a:xfrm>
            <a:off x="5917359" y="3102504"/>
            <a:ext cx="2474703" cy="2429622"/>
          </a:xfrm>
          <a:prstGeom prst="rect">
            <a:avLst/>
          </a:prstGeom>
        </p:spPr>
      </p:pic>
      <p:pic>
        <p:nvPicPr>
          <p:cNvPr id="22" name="Picture 21">
            <a:extLst>
              <a:ext uri="{FF2B5EF4-FFF2-40B4-BE49-F238E27FC236}">
                <a16:creationId xmlns:a16="http://schemas.microsoft.com/office/drawing/2014/main" id="{5E2A0A18-1F56-884D-7A3F-06F3F9E257D0}"/>
              </a:ext>
            </a:extLst>
          </p:cNvPr>
          <p:cNvPicPr>
            <a:picLocks noChangeAspect="1"/>
          </p:cNvPicPr>
          <p:nvPr/>
        </p:nvPicPr>
        <p:blipFill>
          <a:blip r:embed="rId7"/>
          <a:stretch>
            <a:fillRect/>
          </a:stretch>
        </p:blipFill>
        <p:spPr>
          <a:xfrm>
            <a:off x="1122232" y="2819677"/>
            <a:ext cx="3820062" cy="2995276"/>
          </a:xfrm>
          <a:prstGeom prst="rect">
            <a:avLst/>
          </a:prstGeom>
        </p:spPr>
      </p:pic>
    </p:spTree>
    <p:extLst>
      <p:ext uri="{BB962C8B-B14F-4D97-AF65-F5344CB8AC3E}">
        <p14:creationId xmlns:p14="http://schemas.microsoft.com/office/powerpoint/2010/main" val="3229295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675A3-525B-91FF-A71A-5403968426F8}"/>
              </a:ext>
            </a:extLst>
          </p:cNvPr>
          <p:cNvSpPr>
            <a:spLocks noGrp="1"/>
          </p:cNvSpPr>
          <p:nvPr>
            <p:ph type="title"/>
          </p:nvPr>
        </p:nvSpPr>
        <p:spPr/>
        <p:txBody>
          <a:bodyPr/>
          <a:lstStyle/>
          <a:p>
            <a:r>
              <a:rPr lang="en-US" dirty="0"/>
              <a:t>Comparing</a:t>
            </a:r>
          </a:p>
        </p:txBody>
      </p:sp>
      <p:sp>
        <p:nvSpPr>
          <p:cNvPr id="3" name="Content Placeholder 2">
            <a:extLst>
              <a:ext uri="{FF2B5EF4-FFF2-40B4-BE49-F238E27FC236}">
                <a16:creationId xmlns:a16="http://schemas.microsoft.com/office/drawing/2014/main" id="{39DF640A-D2F3-5CDD-7CB3-69E6290C24C6}"/>
              </a:ext>
            </a:extLst>
          </p:cNvPr>
          <p:cNvSpPr>
            <a:spLocks noGrp="1"/>
          </p:cNvSpPr>
          <p:nvPr>
            <p:ph idx="1"/>
          </p:nvPr>
        </p:nvSpPr>
        <p:spPr>
          <a:xfrm>
            <a:off x="228600" y="1043048"/>
            <a:ext cx="8672513" cy="1465884"/>
          </a:xfrm>
        </p:spPr>
        <p:txBody>
          <a:bodyPr/>
          <a:lstStyle/>
          <a:p>
            <a:pPr>
              <a:spcAft>
                <a:spcPts val="600"/>
              </a:spcAft>
            </a:pPr>
            <a:r>
              <a:rPr lang="en-US" sz="1600" dirty="0"/>
              <a:t>Training Setup: NVIDIA A100 GPU (1), FP32, 16 CPU Cores</a:t>
            </a:r>
          </a:p>
          <a:p>
            <a:pPr lvl="1">
              <a:spcAft>
                <a:spcPts val="600"/>
              </a:spcAft>
            </a:pPr>
            <a:r>
              <a:rPr lang="en-US" sz="1400" dirty="0"/>
              <a:t>train on 2 months of data test on 6 months</a:t>
            </a:r>
          </a:p>
          <a:p>
            <a:pPr lvl="1">
              <a:spcAft>
                <a:spcPts val="600"/>
              </a:spcAft>
            </a:pPr>
            <a:r>
              <a:rPr lang="en-US" sz="1400" dirty="0"/>
              <a:t>batch size: 1024 (~15 min); Look Back: 1 min; Look Forward: 30 sec</a:t>
            </a:r>
          </a:p>
          <a:p>
            <a:pPr lvl="1">
              <a:spcAft>
                <a:spcPts val="600"/>
              </a:spcAft>
            </a:pPr>
            <a:r>
              <a:rPr lang="en-US" sz="1400" dirty="0"/>
              <a:t>training time and inference time measured for one batch of data</a:t>
            </a:r>
          </a:p>
        </p:txBody>
      </p:sp>
      <p:sp>
        <p:nvSpPr>
          <p:cNvPr id="4" name="Date Placeholder 3">
            <a:extLst>
              <a:ext uri="{FF2B5EF4-FFF2-40B4-BE49-F238E27FC236}">
                <a16:creationId xmlns:a16="http://schemas.microsoft.com/office/drawing/2014/main" id="{63233357-1C01-F27D-C1B4-852D611E664B}"/>
              </a:ext>
            </a:extLst>
          </p:cNvPr>
          <p:cNvSpPr>
            <a:spLocks noGrp="1"/>
          </p:cNvSpPr>
          <p:nvPr>
            <p:ph type="dt" sz="half" idx="10"/>
          </p:nvPr>
        </p:nvSpPr>
        <p:spPr/>
        <p:txBody>
          <a:bodyPr/>
          <a:lstStyle/>
          <a:p>
            <a:fld id="{50889BEA-2B91-403F-ADA4-053DEE04721E}" type="datetime1">
              <a:rPr lang="en-US" altLang="en-US" smtClean="0"/>
              <a:pPr/>
              <a:t>3/6/2024</a:t>
            </a:fld>
            <a:endParaRPr lang="en-US" altLang="en-US"/>
          </a:p>
        </p:txBody>
      </p:sp>
      <p:sp>
        <p:nvSpPr>
          <p:cNvPr id="5" name="Footer Placeholder 4">
            <a:extLst>
              <a:ext uri="{FF2B5EF4-FFF2-40B4-BE49-F238E27FC236}">
                <a16:creationId xmlns:a16="http://schemas.microsoft.com/office/drawing/2014/main" id="{761AE7C6-1DB3-CD07-682F-B087A19F2D4C}"/>
              </a:ext>
            </a:extLst>
          </p:cNvPr>
          <p:cNvSpPr>
            <a:spLocks noGrp="1"/>
          </p:cNvSpPr>
          <p:nvPr>
            <p:ph type="ftr" sz="quarter" idx="11"/>
          </p:nvPr>
        </p:nvSpPr>
        <p:spPr/>
        <p:txBody>
          <a:bodyPr/>
          <a:lstStyle/>
          <a:p>
            <a:pPr>
              <a:defRPr/>
            </a:pPr>
            <a:r>
              <a:rPr lang="en-US" altLang="en-US" sz="1200" dirty="0">
                <a:solidFill>
                  <a:srgbClr val="004C97"/>
                </a:solidFill>
                <a:latin typeface="Helvetica" panose="020B0604020202020204" pitchFamily="34" charset="0"/>
                <a:ea typeface="MS PGothic" panose="020B0600070205080204" pitchFamily="34" charset="-128"/>
              </a:rPr>
              <a:t>B.Schupbach | ICFA MLAPA 2024</a:t>
            </a:r>
            <a:endParaRPr lang="en-US" b="1" dirty="0"/>
          </a:p>
        </p:txBody>
      </p:sp>
      <p:sp>
        <p:nvSpPr>
          <p:cNvPr id="6" name="Slide Number Placeholder 5">
            <a:extLst>
              <a:ext uri="{FF2B5EF4-FFF2-40B4-BE49-F238E27FC236}">
                <a16:creationId xmlns:a16="http://schemas.microsoft.com/office/drawing/2014/main" id="{844C705E-C4AC-A063-6C0D-C2E7F5694F4B}"/>
              </a:ext>
            </a:extLst>
          </p:cNvPr>
          <p:cNvSpPr>
            <a:spLocks noGrp="1"/>
          </p:cNvSpPr>
          <p:nvPr>
            <p:ph type="sldNum" sz="quarter" idx="12"/>
          </p:nvPr>
        </p:nvSpPr>
        <p:spPr/>
        <p:txBody>
          <a:bodyPr/>
          <a:lstStyle/>
          <a:p>
            <a:fld id="{52E9C158-AEF1-41A2-A6CE-6F0BAB305EFD}" type="slidenum">
              <a:rPr lang="en-US" altLang="en-US" smtClean="0"/>
              <a:pPr/>
              <a:t>19</a:t>
            </a:fld>
            <a:endParaRPr lang="en-US" altLang="en-US"/>
          </a:p>
        </p:txBody>
      </p:sp>
      <p:pic>
        <p:nvPicPr>
          <p:cNvPr id="7" name="table">
            <a:extLst>
              <a:ext uri="{FF2B5EF4-FFF2-40B4-BE49-F238E27FC236}">
                <a16:creationId xmlns:a16="http://schemas.microsoft.com/office/drawing/2014/main" id="{6DFA2EB5-2213-8240-F126-2B8C487BC380}"/>
              </a:ext>
            </a:extLst>
          </p:cNvPr>
          <p:cNvPicPr>
            <a:picLocks noChangeAspect="1"/>
          </p:cNvPicPr>
          <p:nvPr/>
        </p:nvPicPr>
        <p:blipFill>
          <a:blip r:embed="rId3"/>
          <a:stretch>
            <a:fillRect/>
          </a:stretch>
        </p:blipFill>
        <p:spPr>
          <a:xfrm>
            <a:off x="105453" y="2806577"/>
            <a:ext cx="8933093" cy="1818503"/>
          </a:xfrm>
          <a:prstGeom prst="rect">
            <a:avLst/>
          </a:prstGeom>
        </p:spPr>
      </p:pic>
    </p:spTree>
    <p:extLst>
      <p:ext uri="{BB962C8B-B14F-4D97-AF65-F5344CB8AC3E}">
        <p14:creationId xmlns:p14="http://schemas.microsoft.com/office/powerpoint/2010/main" val="2892746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a:latin typeface="Helvetica" panose="020B0604020202020204" pitchFamily="34" charset="0"/>
                <a:ea typeface="Geneva" pitchFamily="121" charset="-128"/>
              </a:rPr>
              <a:t>Agenda</a:t>
            </a:r>
          </a:p>
        </p:txBody>
      </p:sp>
      <p:sp>
        <p:nvSpPr>
          <p:cNvPr id="24578" name="Content Placeholder 29"/>
          <p:cNvSpPr>
            <a:spLocks noGrp="1"/>
          </p:cNvSpPr>
          <p:nvPr>
            <p:ph idx="1"/>
          </p:nvPr>
        </p:nvSpPr>
        <p:spPr bwMode="auto">
          <a:xfrm>
            <a:off x="228600" y="1042988"/>
            <a:ext cx="8672513" cy="4987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a:latin typeface="Helvetica" panose="020B0604020202020204" pitchFamily="34" charset="0"/>
                <a:ea typeface="Geneva" pitchFamily="121" charset="-128"/>
              </a:rPr>
              <a:t>Background</a:t>
            </a:r>
          </a:p>
          <a:p>
            <a:pPr eaLnBrk="1" hangingPunct="1"/>
            <a:r>
              <a:rPr lang="en-US" altLang="en-US" dirty="0">
                <a:latin typeface="Helvetica" panose="020B0604020202020204" pitchFamily="34" charset="0"/>
                <a:ea typeface="Geneva" pitchFamily="121" charset="-128"/>
              </a:rPr>
              <a:t>Methods</a:t>
            </a:r>
          </a:p>
          <a:p>
            <a:pPr eaLnBrk="1" hangingPunct="1"/>
            <a:r>
              <a:rPr lang="en-US" altLang="en-US" dirty="0">
                <a:latin typeface="Helvetica" panose="020B0604020202020204" pitchFamily="34" charset="0"/>
                <a:ea typeface="Geneva" pitchFamily="121" charset="-128"/>
              </a:rPr>
              <a:t>Issues/Constraints</a:t>
            </a:r>
          </a:p>
          <a:p>
            <a:pPr eaLnBrk="1" hangingPunct="1"/>
            <a:r>
              <a:rPr lang="en-US" altLang="en-US" dirty="0">
                <a:latin typeface="Helvetica" panose="020B0604020202020204" pitchFamily="34" charset="0"/>
                <a:ea typeface="Geneva" pitchFamily="121" charset="-128"/>
              </a:rPr>
              <a:t>Conclusion</a:t>
            </a: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4DD9356F-AFC1-46DA-ACC5-77A7E9A7C83A}" type="datetime1">
              <a:rPr lang="en-US" altLang="en-US" sz="1200">
                <a:solidFill>
                  <a:srgbClr val="004C97"/>
                </a:solidFill>
                <a:latin typeface="Helvetica" panose="020B0604020202020204" pitchFamily="34" charset="0"/>
              </a:rPr>
              <a:pPr eaLnBrk="1" hangingPunct="1"/>
              <a:t>3/6/2024</a:t>
            </a:fld>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xfrm>
            <a:off x="790684" y="6515100"/>
            <a:ext cx="5373688"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ea typeface="MS PGothic" panose="020B0600070205080204" pitchFamily="34" charset="-128"/>
              </a:rPr>
              <a:t>B.Schupbach | ICFA MLAPA 2024</a:t>
            </a:r>
            <a:endParaRPr lang="en-US" altLang="en-US" sz="1200" b="1" dirty="0">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2</a:t>
            </a:fld>
            <a:endParaRPr lang="en-US" altLang="en-US" sz="1200">
              <a:solidFill>
                <a:srgbClr val="004C97"/>
              </a:solidFill>
              <a:latin typeface="Helvetica"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24342-6C13-0667-7D91-C5C8ADFE3336}"/>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B69F87D2-F2C5-C592-12EF-26B73DA1F0C6}"/>
              </a:ext>
            </a:extLst>
          </p:cNvPr>
          <p:cNvSpPr>
            <a:spLocks noGrp="1"/>
          </p:cNvSpPr>
          <p:nvPr>
            <p:ph idx="1"/>
          </p:nvPr>
        </p:nvSpPr>
        <p:spPr>
          <a:xfrm>
            <a:off x="228600" y="1043047"/>
            <a:ext cx="8672513" cy="489192"/>
          </a:xfrm>
        </p:spPr>
        <p:txBody>
          <a:bodyPr/>
          <a:lstStyle/>
          <a:p>
            <a:r>
              <a:rPr lang="en-US" dirty="0"/>
              <a:t>All the pieces together</a:t>
            </a:r>
          </a:p>
        </p:txBody>
      </p:sp>
      <p:sp>
        <p:nvSpPr>
          <p:cNvPr id="4" name="Date Placeholder 3">
            <a:extLst>
              <a:ext uri="{FF2B5EF4-FFF2-40B4-BE49-F238E27FC236}">
                <a16:creationId xmlns:a16="http://schemas.microsoft.com/office/drawing/2014/main" id="{1C9AA6C0-BF72-5B67-CA36-3110BD1F1FC7}"/>
              </a:ext>
            </a:extLst>
          </p:cNvPr>
          <p:cNvSpPr>
            <a:spLocks noGrp="1"/>
          </p:cNvSpPr>
          <p:nvPr>
            <p:ph type="dt" sz="half" idx="10"/>
          </p:nvPr>
        </p:nvSpPr>
        <p:spPr/>
        <p:txBody>
          <a:bodyPr/>
          <a:lstStyle/>
          <a:p>
            <a:fld id="{50889BEA-2B91-403F-ADA4-053DEE04721E}" type="datetime1">
              <a:rPr lang="en-US" altLang="en-US" smtClean="0"/>
              <a:pPr/>
              <a:t>3/6/2024</a:t>
            </a:fld>
            <a:endParaRPr lang="en-US" altLang="en-US"/>
          </a:p>
        </p:txBody>
      </p:sp>
      <p:sp>
        <p:nvSpPr>
          <p:cNvPr id="5" name="Footer Placeholder 4">
            <a:extLst>
              <a:ext uri="{FF2B5EF4-FFF2-40B4-BE49-F238E27FC236}">
                <a16:creationId xmlns:a16="http://schemas.microsoft.com/office/drawing/2014/main" id="{5DE166E1-7479-5043-0066-701A4A215AD6}"/>
              </a:ext>
            </a:extLst>
          </p:cNvPr>
          <p:cNvSpPr>
            <a:spLocks noGrp="1"/>
          </p:cNvSpPr>
          <p:nvPr>
            <p:ph type="ftr" sz="quarter" idx="11"/>
          </p:nvPr>
        </p:nvSpPr>
        <p:spPr/>
        <p:txBody>
          <a:bodyPr/>
          <a:lstStyle/>
          <a:p>
            <a:pPr>
              <a:defRPr/>
            </a:pPr>
            <a:r>
              <a:rPr lang="en-US" altLang="en-US" sz="1200" dirty="0">
                <a:solidFill>
                  <a:srgbClr val="004C97"/>
                </a:solidFill>
                <a:latin typeface="Helvetica" panose="020B0604020202020204" pitchFamily="34" charset="0"/>
                <a:ea typeface="MS PGothic" panose="020B0600070205080204" pitchFamily="34" charset="-128"/>
              </a:rPr>
              <a:t>B.Schupbach | ICFA MLAPA 2024</a:t>
            </a:r>
            <a:endParaRPr lang="en-US" b="1" dirty="0"/>
          </a:p>
        </p:txBody>
      </p:sp>
      <p:sp>
        <p:nvSpPr>
          <p:cNvPr id="6" name="Slide Number Placeholder 5">
            <a:extLst>
              <a:ext uri="{FF2B5EF4-FFF2-40B4-BE49-F238E27FC236}">
                <a16:creationId xmlns:a16="http://schemas.microsoft.com/office/drawing/2014/main" id="{40F1DA93-ECF4-A3ED-4BC4-07EED0961EFD}"/>
              </a:ext>
            </a:extLst>
          </p:cNvPr>
          <p:cNvSpPr>
            <a:spLocks noGrp="1"/>
          </p:cNvSpPr>
          <p:nvPr>
            <p:ph type="sldNum" sz="quarter" idx="12"/>
          </p:nvPr>
        </p:nvSpPr>
        <p:spPr/>
        <p:txBody>
          <a:bodyPr/>
          <a:lstStyle/>
          <a:p>
            <a:fld id="{52E9C158-AEF1-41A2-A6CE-6F0BAB305EFD}" type="slidenum">
              <a:rPr lang="en-US" altLang="en-US" smtClean="0"/>
              <a:pPr/>
              <a:t>20</a:t>
            </a:fld>
            <a:endParaRPr lang="en-US" altLang="en-US"/>
          </a:p>
        </p:txBody>
      </p:sp>
      <p:pic>
        <p:nvPicPr>
          <p:cNvPr id="12" name="Picture 11">
            <a:extLst>
              <a:ext uri="{FF2B5EF4-FFF2-40B4-BE49-F238E27FC236}">
                <a16:creationId xmlns:a16="http://schemas.microsoft.com/office/drawing/2014/main" id="{079C64C8-50EB-89DD-3D3D-DB9821E90AB0}"/>
              </a:ext>
            </a:extLst>
          </p:cNvPr>
          <p:cNvPicPr>
            <a:picLocks noChangeAspect="1"/>
          </p:cNvPicPr>
          <p:nvPr/>
        </p:nvPicPr>
        <p:blipFill>
          <a:blip r:embed="rId3"/>
          <a:stretch>
            <a:fillRect/>
          </a:stretch>
        </p:blipFill>
        <p:spPr>
          <a:xfrm>
            <a:off x="1085509" y="1652166"/>
            <a:ext cx="6972982" cy="4459530"/>
          </a:xfrm>
          <a:prstGeom prst="rect">
            <a:avLst/>
          </a:prstGeom>
        </p:spPr>
      </p:pic>
    </p:spTree>
    <p:extLst>
      <p:ext uri="{BB962C8B-B14F-4D97-AF65-F5344CB8AC3E}">
        <p14:creationId xmlns:p14="http://schemas.microsoft.com/office/powerpoint/2010/main" val="1164953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AB649-EEBB-C6A6-1695-2B3BA6C68931}"/>
              </a:ext>
            </a:extLst>
          </p:cNvPr>
          <p:cNvSpPr>
            <a:spLocks noGrp="1"/>
          </p:cNvSpPr>
          <p:nvPr>
            <p:ph type="title"/>
          </p:nvPr>
        </p:nvSpPr>
        <p:spPr/>
        <p:txBody>
          <a:bodyPr/>
          <a:lstStyle/>
          <a:p>
            <a:r>
              <a:rPr lang="en-US" dirty="0"/>
              <a:t>Dashboard UI</a:t>
            </a:r>
          </a:p>
        </p:txBody>
      </p:sp>
      <p:sp>
        <p:nvSpPr>
          <p:cNvPr id="4" name="Date Placeholder 3">
            <a:extLst>
              <a:ext uri="{FF2B5EF4-FFF2-40B4-BE49-F238E27FC236}">
                <a16:creationId xmlns:a16="http://schemas.microsoft.com/office/drawing/2014/main" id="{F61AD5D9-0EAB-7016-0D7B-672B98734539}"/>
              </a:ext>
            </a:extLst>
          </p:cNvPr>
          <p:cNvSpPr>
            <a:spLocks noGrp="1"/>
          </p:cNvSpPr>
          <p:nvPr>
            <p:ph type="dt" sz="half" idx="10"/>
          </p:nvPr>
        </p:nvSpPr>
        <p:spPr/>
        <p:txBody>
          <a:bodyPr/>
          <a:lstStyle/>
          <a:p>
            <a:fld id="{50889BEA-2B91-403F-ADA4-053DEE04721E}" type="datetime1">
              <a:rPr lang="en-US" altLang="en-US" smtClean="0"/>
              <a:pPr/>
              <a:t>3/6/2024</a:t>
            </a:fld>
            <a:endParaRPr lang="en-US" altLang="en-US"/>
          </a:p>
        </p:txBody>
      </p:sp>
      <p:sp>
        <p:nvSpPr>
          <p:cNvPr id="5" name="Footer Placeholder 4">
            <a:extLst>
              <a:ext uri="{FF2B5EF4-FFF2-40B4-BE49-F238E27FC236}">
                <a16:creationId xmlns:a16="http://schemas.microsoft.com/office/drawing/2014/main" id="{D617833D-E87F-47BC-7FC4-829E38BDD08C}"/>
              </a:ext>
            </a:extLst>
          </p:cNvPr>
          <p:cNvSpPr>
            <a:spLocks noGrp="1"/>
          </p:cNvSpPr>
          <p:nvPr>
            <p:ph type="ftr" sz="quarter" idx="11"/>
          </p:nvPr>
        </p:nvSpPr>
        <p:spPr/>
        <p:txBody>
          <a:bodyPr/>
          <a:lstStyle/>
          <a:p>
            <a:pPr>
              <a:defRPr/>
            </a:pPr>
            <a:r>
              <a:rPr lang="en-US" altLang="en-US" sz="1200" dirty="0">
                <a:solidFill>
                  <a:srgbClr val="004C97"/>
                </a:solidFill>
                <a:latin typeface="Helvetica" panose="020B0604020202020204" pitchFamily="34" charset="0"/>
                <a:ea typeface="MS PGothic" panose="020B0600070205080204" pitchFamily="34" charset="-128"/>
              </a:rPr>
              <a:t>B.Schupbach | ICFA MLAPA 2024</a:t>
            </a:r>
            <a:endParaRPr lang="en-US" b="1" dirty="0"/>
          </a:p>
        </p:txBody>
      </p:sp>
      <p:sp>
        <p:nvSpPr>
          <p:cNvPr id="6" name="Slide Number Placeholder 5">
            <a:extLst>
              <a:ext uri="{FF2B5EF4-FFF2-40B4-BE49-F238E27FC236}">
                <a16:creationId xmlns:a16="http://schemas.microsoft.com/office/drawing/2014/main" id="{ED5436F2-68A8-BB90-7C14-7960BB31E733}"/>
              </a:ext>
            </a:extLst>
          </p:cNvPr>
          <p:cNvSpPr>
            <a:spLocks noGrp="1"/>
          </p:cNvSpPr>
          <p:nvPr>
            <p:ph type="sldNum" sz="quarter" idx="12"/>
          </p:nvPr>
        </p:nvSpPr>
        <p:spPr/>
        <p:txBody>
          <a:bodyPr/>
          <a:lstStyle/>
          <a:p>
            <a:fld id="{52E9C158-AEF1-41A2-A6CE-6F0BAB305EFD}" type="slidenum">
              <a:rPr lang="en-US" altLang="en-US" smtClean="0"/>
              <a:pPr/>
              <a:t>21</a:t>
            </a:fld>
            <a:endParaRPr lang="en-US" altLang="en-US"/>
          </a:p>
        </p:txBody>
      </p:sp>
      <p:pic>
        <p:nvPicPr>
          <p:cNvPr id="8" name="Picture 7">
            <a:extLst>
              <a:ext uri="{FF2B5EF4-FFF2-40B4-BE49-F238E27FC236}">
                <a16:creationId xmlns:a16="http://schemas.microsoft.com/office/drawing/2014/main" id="{27F1F4A2-08A7-6747-1421-C6B730C498EA}"/>
              </a:ext>
            </a:extLst>
          </p:cNvPr>
          <p:cNvPicPr>
            <a:picLocks noChangeAspect="1"/>
          </p:cNvPicPr>
          <p:nvPr/>
        </p:nvPicPr>
        <p:blipFill>
          <a:blip r:embed="rId3"/>
          <a:stretch>
            <a:fillRect/>
          </a:stretch>
        </p:blipFill>
        <p:spPr>
          <a:xfrm>
            <a:off x="1375718" y="900250"/>
            <a:ext cx="6392564" cy="5266566"/>
          </a:xfrm>
          <a:prstGeom prst="rect">
            <a:avLst/>
          </a:prstGeom>
        </p:spPr>
      </p:pic>
    </p:spTree>
    <p:extLst>
      <p:ext uri="{BB962C8B-B14F-4D97-AF65-F5344CB8AC3E}">
        <p14:creationId xmlns:p14="http://schemas.microsoft.com/office/powerpoint/2010/main" val="1858811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34458-C881-8AF8-E456-31E299765D7A}"/>
              </a:ext>
            </a:extLst>
          </p:cNvPr>
          <p:cNvSpPr>
            <a:spLocks noGrp="1"/>
          </p:cNvSpPr>
          <p:nvPr>
            <p:ph type="title"/>
          </p:nvPr>
        </p:nvSpPr>
        <p:spPr/>
        <p:txBody>
          <a:bodyPr/>
          <a:lstStyle/>
          <a:p>
            <a:r>
              <a:rPr lang="en-US" dirty="0"/>
              <a:t>UI cont.</a:t>
            </a:r>
          </a:p>
        </p:txBody>
      </p:sp>
      <p:sp>
        <p:nvSpPr>
          <p:cNvPr id="4" name="Date Placeholder 3">
            <a:extLst>
              <a:ext uri="{FF2B5EF4-FFF2-40B4-BE49-F238E27FC236}">
                <a16:creationId xmlns:a16="http://schemas.microsoft.com/office/drawing/2014/main" id="{212E3732-FEE3-78FF-AB23-10EA6AE2FAA6}"/>
              </a:ext>
            </a:extLst>
          </p:cNvPr>
          <p:cNvSpPr>
            <a:spLocks noGrp="1"/>
          </p:cNvSpPr>
          <p:nvPr>
            <p:ph type="dt" sz="half" idx="10"/>
          </p:nvPr>
        </p:nvSpPr>
        <p:spPr/>
        <p:txBody>
          <a:bodyPr/>
          <a:lstStyle/>
          <a:p>
            <a:fld id="{50889BEA-2B91-403F-ADA4-053DEE04721E}" type="datetime1">
              <a:rPr lang="en-US" altLang="en-US" smtClean="0"/>
              <a:pPr/>
              <a:t>3/6/2024</a:t>
            </a:fld>
            <a:endParaRPr lang="en-US" altLang="en-US"/>
          </a:p>
        </p:txBody>
      </p:sp>
      <p:sp>
        <p:nvSpPr>
          <p:cNvPr id="5" name="Footer Placeholder 4">
            <a:extLst>
              <a:ext uri="{FF2B5EF4-FFF2-40B4-BE49-F238E27FC236}">
                <a16:creationId xmlns:a16="http://schemas.microsoft.com/office/drawing/2014/main" id="{BA27DB53-AA79-3155-BD6E-957F6E8B61A2}"/>
              </a:ext>
            </a:extLst>
          </p:cNvPr>
          <p:cNvSpPr>
            <a:spLocks noGrp="1"/>
          </p:cNvSpPr>
          <p:nvPr>
            <p:ph type="ftr" sz="quarter" idx="11"/>
          </p:nvPr>
        </p:nvSpPr>
        <p:spPr/>
        <p:txBody>
          <a:bodyPr/>
          <a:lstStyle/>
          <a:p>
            <a:pPr>
              <a:defRPr/>
            </a:pPr>
            <a:r>
              <a:rPr lang="en-US" altLang="en-US" sz="1200" dirty="0">
                <a:solidFill>
                  <a:srgbClr val="004C97"/>
                </a:solidFill>
                <a:latin typeface="Helvetica" panose="020B0604020202020204" pitchFamily="34" charset="0"/>
                <a:ea typeface="MS PGothic" panose="020B0600070205080204" pitchFamily="34" charset="-128"/>
              </a:rPr>
              <a:t>B.Schupbach | ICFA MLAPA 2024</a:t>
            </a:r>
            <a:endParaRPr lang="en-US" b="1" dirty="0"/>
          </a:p>
        </p:txBody>
      </p:sp>
      <p:sp>
        <p:nvSpPr>
          <p:cNvPr id="6" name="Slide Number Placeholder 5">
            <a:extLst>
              <a:ext uri="{FF2B5EF4-FFF2-40B4-BE49-F238E27FC236}">
                <a16:creationId xmlns:a16="http://schemas.microsoft.com/office/drawing/2014/main" id="{23EFA51D-CB60-D0F2-2A00-48FCB4EACEFB}"/>
              </a:ext>
            </a:extLst>
          </p:cNvPr>
          <p:cNvSpPr>
            <a:spLocks noGrp="1"/>
          </p:cNvSpPr>
          <p:nvPr>
            <p:ph type="sldNum" sz="quarter" idx="12"/>
          </p:nvPr>
        </p:nvSpPr>
        <p:spPr/>
        <p:txBody>
          <a:bodyPr/>
          <a:lstStyle/>
          <a:p>
            <a:fld id="{52E9C158-AEF1-41A2-A6CE-6F0BAB305EFD}" type="slidenum">
              <a:rPr lang="en-US" altLang="en-US" smtClean="0"/>
              <a:pPr/>
              <a:t>22</a:t>
            </a:fld>
            <a:endParaRPr lang="en-US" altLang="en-US"/>
          </a:p>
        </p:txBody>
      </p:sp>
      <p:pic>
        <p:nvPicPr>
          <p:cNvPr id="8" name="Picture 7">
            <a:extLst>
              <a:ext uri="{FF2B5EF4-FFF2-40B4-BE49-F238E27FC236}">
                <a16:creationId xmlns:a16="http://schemas.microsoft.com/office/drawing/2014/main" id="{C5F5E008-E5FF-ECC7-E6D5-4BAA18E303E9}"/>
              </a:ext>
            </a:extLst>
          </p:cNvPr>
          <p:cNvPicPr>
            <a:picLocks noChangeAspect="1"/>
          </p:cNvPicPr>
          <p:nvPr/>
        </p:nvPicPr>
        <p:blipFill>
          <a:blip r:embed="rId2"/>
          <a:stretch>
            <a:fillRect/>
          </a:stretch>
        </p:blipFill>
        <p:spPr>
          <a:xfrm>
            <a:off x="736810" y="899764"/>
            <a:ext cx="7670380" cy="5213738"/>
          </a:xfrm>
          <a:prstGeom prst="rect">
            <a:avLst/>
          </a:prstGeom>
        </p:spPr>
      </p:pic>
    </p:spTree>
    <p:extLst>
      <p:ext uri="{BB962C8B-B14F-4D97-AF65-F5344CB8AC3E}">
        <p14:creationId xmlns:p14="http://schemas.microsoft.com/office/powerpoint/2010/main" val="1656712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2DE09-5A70-9DB4-E514-A8463D032E5C}"/>
              </a:ext>
            </a:extLst>
          </p:cNvPr>
          <p:cNvSpPr>
            <a:spLocks noGrp="1"/>
          </p:cNvSpPr>
          <p:nvPr>
            <p:ph type="title"/>
          </p:nvPr>
        </p:nvSpPr>
        <p:spPr/>
        <p:txBody>
          <a:bodyPr/>
          <a:lstStyle/>
          <a:p>
            <a:r>
              <a:rPr lang="en-US" dirty="0"/>
              <a:t>UI cont.</a:t>
            </a:r>
          </a:p>
        </p:txBody>
      </p:sp>
      <p:sp>
        <p:nvSpPr>
          <p:cNvPr id="4" name="Date Placeholder 3">
            <a:extLst>
              <a:ext uri="{FF2B5EF4-FFF2-40B4-BE49-F238E27FC236}">
                <a16:creationId xmlns:a16="http://schemas.microsoft.com/office/drawing/2014/main" id="{AAD34180-740D-0C86-0E85-D0FDB93C6A62}"/>
              </a:ext>
            </a:extLst>
          </p:cNvPr>
          <p:cNvSpPr>
            <a:spLocks noGrp="1"/>
          </p:cNvSpPr>
          <p:nvPr>
            <p:ph type="dt" sz="half" idx="10"/>
          </p:nvPr>
        </p:nvSpPr>
        <p:spPr/>
        <p:txBody>
          <a:bodyPr/>
          <a:lstStyle/>
          <a:p>
            <a:fld id="{50889BEA-2B91-403F-ADA4-053DEE04721E}" type="datetime1">
              <a:rPr lang="en-US" altLang="en-US" smtClean="0"/>
              <a:pPr/>
              <a:t>3/6/2024</a:t>
            </a:fld>
            <a:endParaRPr lang="en-US" altLang="en-US"/>
          </a:p>
        </p:txBody>
      </p:sp>
      <p:sp>
        <p:nvSpPr>
          <p:cNvPr id="5" name="Footer Placeholder 4">
            <a:extLst>
              <a:ext uri="{FF2B5EF4-FFF2-40B4-BE49-F238E27FC236}">
                <a16:creationId xmlns:a16="http://schemas.microsoft.com/office/drawing/2014/main" id="{05656DE5-0FE7-C457-E7CA-7B5DDDB3955B}"/>
              </a:ext>
            </a:extLst>
          </p:cNvPr>
          <p:cNvSpPr>
            <a:spLocks noGrp="1"/>
          </p:cNvSpPr>
          <p:nvPr>
            <p:ph type="ftr" sz="quarter" idx="11"/>
          </p:nvPr>
        </p:nvSpPr>
        <p:spPr/>
        <p:txBody>
          <a:bodyPr/>
          <a:lstStyle/>
          <a:p>
            <a:pPr>
              <a:defRPr/>
            </a:pPr>
            <a:r>
              <a:rPr lang="en-US" altLang="en-US" sz="1200" dirty="0">
                <a:solidFill>
                  <a:srgbClr val="004C97"/>
                </a:solidFill>
                <a:latin typeface="Helvetica" panose="020B0604020202020204" pitchFamily="34" charset="0"/>
                <a:ea typeface="MS PGothic" panose="020B0600070205080204" pitchFamily="34" charset="-128"/>
              </a:rPr>
              <a:t>B.Schupbach | ICFA MLAPA 2024</a:t>
            </a:r>
            <a:endParaRPr lang="en-US" b="1" dirty="0"/>
          </a:p>
        </p:txBody>
      </p:sp>
      <p:sp>
        <p:nvSpPr>
          <p:cNvPr id="6" name="Slide Number Placeholder 5">
            <a:extLst>
              <a:ext uri="{FF2B5EF4-FFF2-40B4-BE49-F238E27FC236}">
                <a16:creationId xmlns:a16="http://schemas.microsoft.com/office/drawing/2014/main" id="{60D9BED8-3A6C-63C8-25F4-3B4E9A78F0CD}"/>
              </a:ext>
            </a:extLst>
          </p:cNvPr>
          <p:cNvSpPr>
            <a:spLocks noGrp="1"/>
          </p:cNvSpPr>
          <p:nvPr>
            <p:ph type="sldNum" sz="quarter" idx="12"/>
          </p:nvPr>
        </p:nvSpPr>
        <p:spPr/>
        <p:txBody>
          <a:bodyPr/>
          <a:lstStyle/>
          <a:p>
            <a:fld id="{52E9C158-AEF1-41A2-A6CE-6F0BAB305EFD}" type="slidenum">
              <a:rPr lang="en-US" altLang="en-US" smtClean="0"/>
              <a:pPr/>
              <a:t>23</a:t>
            </a:fld>
            <a:endParaRPr lang="en-US" altLang="en-US"/>
          </a:p>
        </p:txBody>
      </p:sp>
      <p:pic>
        <p:nvPicPr>
          <p:cNvPr id="8" name="Picture 7">
            <a:extLst>
              <a:ext uri="{FF2B5EF4-FFF2-40B4-BE49-F238E27FC236}">
                <a16:creationId xmlns:a16="http://schemas.microsoft.com/office/drawing/2014/main" id="{2CADD65A-69C4-2629-4D3F-DFFB42FB78D6}"/>
              </a:ext>
            </a:extLst>
          </p:cNvPr>
          <p:cNvPicPr>
            <a:picLocks noChangeAspect="1"/>
          </p:cNvPicPr>
          <p:nvPr/>
        </p:nvPicPr>
        <p:blipFill>
          <a:blip r:embed="rId3"/>
          <a:stretch>
            <a:fillRect/>
          </a:stretch>
        </p:blipFill>
        <p:spPr>
          <a:xfrm>
            <a:off x="685173" y="923279"/>
            <a:ext cx="7773653" cy="5228139"/>
          </a:xfrm>
          <a:prstGeom prst="rect">
            <a:avLst/>
          </a:prstGeom>
        </p:spPr>
      </p:pic>
    </p:spTree>
    <p:extLst>
      <p:ext uri="{BB962C8B-B14F-4D97-AF65-F5344CB8AC3E}">
        <p14:creationId xmlns:p14="http://schemas.microsoft.com/office/powerpoint/2010/main" val="1662944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2CA2E-0D09-36ED-A213-BA820577C6BD}"/>
              </a:ext>
            </a:extLst>
          </p:cNvPr>
          <p:cNvSpPr>
            <a:spLocks noGrp="1"/>
          </p:cNvSpPr>
          <p:nvPr>
            <p:ph type="title"/>
          </p:nvPr>
        </p:nvSpPr>
        <p:spPr/>
        <p:txBody>
          <a:bodyPr/>
          <a:lstStyle/>
          <a:p>
            <a:r>
              <a:rPr lang="en-US" dirty="0"/>
              <a:t>Issues</a:t>
            </a:r>
          </a:p>
        </p:txBody>
      </p:sp>
      <p:sp>
        <p:nvSpPr>
          <p:cNvPr id="3" name="Content Placeholder 2">
            <a:extLst>
              <a:ext uri="{FF2B5EF4-FFF2-40B4-BE49-F238E27FC236}">
                <a16:creationId xmlns:a16="http://schemas.microsoft.com/office/drawing/2014/main" id="{99F308D9-E107-CF1E-FDC9-C0D59C46ECB9}"/>
              </a:ext>
            </a:extLst>
          </p:cNvPr>
          <p:cNvSpPr>
            <a:spLocks noGrp="1"/>
          </p:cNvSpPr>
          <p:nvPr>
            <p:ph idx="1"/>
          </p:nvPr>
        </p:nvSpPr>
        <p:spPr/>
        <p:txBody>
          <a:bodyPr/>
          <a:lstStyle/>
          <a:p>
            <a:r>
              <a:rPr lang="en-US" sz="1800" dirty="0"/>
              <a:t>FE issues</a:t>
            </a:r>
          </a:p>
          <a:p>
            <a:pPr lvl="1"/>
            <a:r>
              <a:rPr lang="en-US" sz="1800" dirty="0"/>
              <a:t>PLC too busy to service requests, just can’t keep up</a:t>
            </a:r>
          </a:p>
          <a:p>
            <a:pPr lvl="1"/>
            <a:r>
              <a:rPr lang="en-US" sz="1800" dirty="0"/>
              <a:t>LLRF memory leaks, requires reboot, impacts operations</a:t>
            </a:r>
          </a:p>
          <a:p>
            <a:pPr lvl="1"/>
            <a:r>
              <a:rPr lang="en-US" sz="1800" dirty="0"/>
              <a:t>inconsistent generation of timestamps, suboptimal, 10’s us to 1 s</a:t>
            </a:r>
          </a:p>
          <a:p>
            <a:pPr lvl="1"/>
            <a:r>
              <a:rPr lang="en-US" sz="1800" dirty="0"/>
              <a:t>network delays</a:t>
            </a:r>
          </a:p>
          <a:p>
            <a:r>
              <a:rPr lang="en-US" sz="1800" dirty="0"/>
              <a:t>Big Saves</a:t>
            </a:r>
          </a:p>
          <a:p>
            <a:pPr lvl="1"/>
            <a:r>
              <a:rPr lang="en-US" sz="1800" dirty="0"/>
              <a:t>saves machine wide readings/settings and dumps them to DB</a:t>
            </a:r>
          </a:p>
          <a:p>
            <a:pPr lvl="1"/>
            <a:r>
              <a:rPr lang="en-US" sz="1800" dirty="0"/>
              <a:t>initiated by Ops 0100-0400 </a:t>
            </a:r>
            <a:r>
              <a:rPr lang="en-US" sz="1800" dirty="0" err="1"/>
              <a:t>hrs</a:t>
            </a:r>
            <a:endParaRPr lang="en-US" sz="1800" dirty="0"/>
          </a:p>
          <a:p>
            <a:pPr lvl="1"/>
            <a:r>
              <a:rPr lang="en-US" sz="1800" dirty="0"/>
              <a:t>no way to prioritize our requests, so we lose</a:t>
            </a:r>
          </a:p>
        </p:txBody>
      </p:sp>
      <p:sp>
        <p:nvSpPr>
          <p:cNvPr id="4" name="Date Placeholder 3">
            <a:extLst>
              <a:ext uri="{FF2B5EF4-FFF2-40B4-BE49-F238E27FC236}">
                <a16:creationId xmlns:a16="http://schemas.microsoft.com/office/drawing/2014/main" id="{BD8AB887-A8DA-97AE-3856-3BEBD47F3F93}"/>
              </a:ext>
            </a:extLst>
          </p:cNvPr>
          <p:cNvSpPr>
            <a:spLocks noGrp="1"/>
          </p:cNvSpPr>
          <p:nvPr>
            <p:ph type="dt" sz="half" idx="10"/>
          </p:nvPr>
        </p:nvSpPr>
        <p:spPr/>
        <p:txBody>
          <a:bodyPr/>
          <a:lstStyle/>
          <a:p>
            <a:fld id="{50889BEA-2B91-403F-ADA4-053DEE04721E}" type="datetime1">
              <a:rPr lang="en-US" altLang="en-US" smtClean="0"/>
              <a:pPr/>
              <a:t>3/6/2024</a:t>
            </a:fld>
            <a:endParaRPr lang="en-US" altLang="en-US"/>
          </a:p>
        </p:txBody>
      </p:sp>
      <p:sp>
        <p:nvSpPr>
          <p:cNvPr id="5" name="Footer Placeholder 4">
            <a:extLst>
              <a:ext uri="{FF2B5EF4-FFF2-40B4-BE49-F238E27FC236}">
                <a16:creationId xmlns:a16="http://schemas.microsoft.com/office/drawing/2014/main" id="{D3AA1BF4-F845-E3E4-8F02-52DFCB7E9146}"/>
              </a:ext>
            </a:extLst>
          </p:cNvPr>
          <p:cNvSpPr>
            <a:spLocks noGrp="1"/>
          </p:cNvSpPr>
          <p:nvPr>
            <p:ph type="ftr" sz="quarter" idx="11"/>
          </p:nvPr>
        </p:nvSpPr>
        <p:spPr/>
        <p:txBody>
          <a:bodyPr/>
          <a:lstStyle/>
          <a:p>
            <a:pPr>
              <a:defRPr/>
            </a:pPr>
            <a:r>
              <a:rPr lang="en-US" altLang="en-US" sz="1200" dirty="0">
                <a:solidFill>
                  <a:srgbClr val="004C97"/>
                </a:solidFill>
                <a:latin typeface="Helvetica" panose="020B0604020202020204" pitchFamily="34" charset="0"/>
                <a:ea typeface="MS PGothic" panose="020B0600070205080204" pitchFamily="34" charset="-128"/>
              </a:rPr>
              <a:t>B.Schupbach | ICFA MLAPA 2024</a:t>
            </a:r>
            <a:endParaRPr lang="en-US" b="1" dirty="0"/>
          </a:p>
        </p:txBody>
      </p:sp>
      <p:sp>
        <p:nvSpPr>
          <p:cNvPr id="6" name="Slide Number Placeholder 5">
            <a:extLst>
              <a:ext uri="{FF2B5EF4-FFF2-40B4-BE49-F238E27FC236}">
                <a16:creationId xmlns:a16="http://schemas.microsoft.com/office/drawing/2014/main" id="{73AD90C8-2BA8-0EA4-E5F3-79FA7211B9DB}"/>
              </a:ext>
            </a:extLst>
          </p:cNvPr>
          <p:cNvSpPr>
            <a:spLocks noGrp="1"/>
          </p:cNvSpPr>
          <p:nvPr>
            <p:ph type="sldNum" sz="quarter" idx="12"/>
          </p:nvPr>
        </p:nvSpPr>
        <p:spPr/>
        <p:txBody>
          <a:bodyPr/>
          <a:lstStyle/>
          <a:p>
            <a:fld id="{52E9C158-AEF1-41A2-A6CE-6F0BAB305EFD}" type="slidenum">
              <a:rPr lang="en-US" altLang="en-US" smtClean="0"/>
              <a:pPr/>
              <a:t>24</a:t>
            </a:fld>
            <a:endParaRPr lang="en-US" altLang="en-US"/>
          </a:p>
        </p:txBody>
      </p:sp>
    </p:spTree>
    <p:extLst>
      <p:ext uri="{BB962C8B-B14F-4D97-AF65-F5344CB8AC3E}">
        <p14:creationId xmlns:p14="http://schemas.microsoft.com/office/powerpoint/2010/main" val="2273085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8DC3B-077D-17A3-9659-9347670198B2}"/>
              </a:ext>
            </a:extLst>
          </p:cNvPr>
          <p:cNvSpPr>
            <a:spLocks noGrp="1"/>
          </p:cNvSpPr>
          <p:nvPr>
            <p:ph type="title"/>
          </p:nvPr>
        </p:nvSpPr>
        <p:spPr/>
        <p:txBody>
          <a:bodyPr/>
          <a:lstStyle/>
          <a:p>
            <a:r>
              <a:rPr lang="en-US" dirty="0"/>
              <a:t>Moving Forward</a:t>
            </a:r>
          </a:p>
        </p:txBody>
      </p:sp>
      <p:sp>
        <p:nvSpPr>
          <p:cNvPr id="3" name="Content Placeholder 2">
            <a:extLst>
              <a:ext uri="{FF2B5EF4-FFF2-40B4-BE49-F238E27FC236}">
                <a16:creationId xmlns:a16="http://schemas.microsoft.com/office/drawing/2014/main" id="{8FDE81E8-BA68-8E82-ED3B-67EDB8DED352}"/>
              </a:ext>
            </a:extLst>
          </p:cNvPr>
          <p:cNvSpPr>
            <a:spLocks noGrp="1"/>
          </p:cNvSpPr>
          <p:nvPr>
            <p:ph idx="1"/>
          </p:nvPr>
        </p:nvSpPr>
        <p:spPr/>
        <p:txBody>
          <a:bodyPr/>
          <a:lstStyle/>
          <a:p>
            <a:r>
              <a:rPr lang="en-US" dirty="0"/>
              <a:t>collect training data with real-time Java client</a:t>
            </a:r>
          </a:p>
          <a:p>
            <a:pPr lvl="1"/>
            <a:r>
              <a:rPr lang="en-US" dirty="0"/>
              <a:t>save data stream to </a:t>
            </a:r>
            <a:r>
              <a:rPr lang="en-US" dirty="0" err="1"/>
              <a:t>DataFrames</a:t>
            </a:r>
            <a:r>
              <a:rPr lang="en-US" dirty="0"/>
              <a:t> and write to Snappy file</a:t>
            </a:r>
          </a:p>
          <a:p>
            <a:pPr lvl="2"/>
            <a:r>
              <a:rPr lang="en-US" dirty="0"/>
              <a:t>as compared to the </a:t>
            </a:r>
            <a:r>
              <a:rPr lang="en-US" dirty="0" err="1"/>
              <a:t>acnet</a:t>
            </a:r>
            <a:r>
              <a:rPr lang="en-US" dirty="0"/>
              <a:t> dataloggers</a:t>
            </a:r>
          </a:p>
          <a:p>
            <a:pPr lvl="2"/>
            <a:r>
              <a:rPr lang="en-US" dirty="0"/>
              <a:t>sequential consistency difficult (data locality)</a:t>
            </a:r>
          </a:p>
          <a:p>
            <a:pPr lvl="1"/>
            <a:r>
              <a:rPr lang="en-US" dirty="0"/>
              <a:t>add device settings as inputs</a:t>
            </a:r>
          </a:p>
          <a:p>
            <a:pPr lvl="2"/>
            <a:r>
              <a:rPr lang="en-US" dirty="0"/>
              <a:t>compare Operator settings to anomaly scores</a:t>
            </a:r>
          </a:p>
          <a:p>
            <a:pPr lvl="2"/>
            <a:r>
              <a:rPr lang="en-US" dirty="0"/>
              <a:t>informed thresholding?</a:t>
            </a:r>
          </a:p>
          <a:p>
            <a:pPr lvl="1"/>
            <a:r>
              <a:rPr lang="en-US" dirty="0"/>
              <a:t>beam returned in late January</a:t>
            </a:r>
          </a:p>
          <a:p>
            <a:r>
              <a:rPr lang="en-US" dirty="0"/>
              <a:t>continue development on applying labels to detected faults</a:t>
            </a:r>
          </a:p>
          <a:p>
            <a:pPr lvl="1"/>
            <a:r>
              <a:rPr lang="en-US" dirty="0"/>
              <a:t>has been some work on using UMAP to help categorize labels</a:t>
            </a:r>
          </a:p>
        </p:txBody>
      </p:sp>
      <p:sp>
        <p:nvSpPr>
          <p:cNvPr id="4" name="Date Placeholder 3">
            <a:extLst>
              <a:ext uri="{FF2B5EF4-FFF2-40B4-BE49-F238E27FC236}">
                <a16:creationId xmlns:a16="http://schemas.microsoft.com/office/drawing/2014/main" id="{F14E4480-F2AA-31FE-90CF-17FC5D33AA9F}"/>
              </a:ext>
            </a:extLst>
          </p:cNvPr>
          <p:cNvSpPr>
            <a:spLocks noGrp="1"/>
          </p:cNvSpPr>
          <p:nvPr>
            <p:ph type="dt" sz="half" idx="10"/>
          </p:nvPr>
        </p:nvSpPr>
        <p:spPr/>
        <p:txBody>
          <a:bodyPr/>
          <a:lstStyle/>
          <a:p>
            <a:fld id="{50889BEA-2B91-403F-ADA4-053DEE04721E}" type="datetime1">
              <a:rPr lang="en-US" altLang="en-US" smtClean="0"/>
              <a:pPr/>
              <a:t>3/6/2024</a:t>
            </a:fld>
            <a:endParaRPr lang="en-US" altLang="en-US"/>
          </a:p>
        </p:txBody>
      </p:sp>
      <p:sp>
        <p:nvSpPr>
          <p:cNvPr id="5" name="Footer Placeholder 4">
            <a:extLst>
              <a:ext uri="{FF2B5EF4-FFF2-40B4-BE49-F238E27FC236}">
                <a16:creationId xmlns:a16="http://schemas.microsoft.com/office/drawing/2014/main" id="{06E9BB3A-DA7D-C57C-7368-266457EFA139}"/>
              </a:ext>
            </a:extLst>
          </p:cNvPr>
          <p:cNvSpPr>
            <a:spLocks noGrp="1"/>
          </p:cNvSpPr>
          <p:nvPr>
            <p:ph type="ftr" sz="quarter" idx="11"/>
          </p:nvPr>
        </p:nvSpPr>
        <p:spPr/>
        <p:txBody>
          <a:bodyPr/>
          <a:lstStyle/>
          <a:p>
            <a:pPr>
              <a:defRPr/>
            </a:pPr>
            <a:r>
              <a:rPr lang="en-US" altLang="en-US" sz="1200" dirty="0">
                <a:solidFill>
                  <a:srgbClr val="004C97"/>
                </a:solidFill>
                <a:latin typeface="Helvetica" panose="020B0604020202020204" pitchFamily="34" charset="0"/>
                <a:ea typeface="MS PGothic" panose="020B0600070205080204" pitchFamily="34" charset="-128"/>
              </a:rPr>
              <a:t>B.Schupbach | ICFA MLAPA 2024</a:t>
            </a:r>
            <a:endParaRPr lang="en-US" b="1" dirty="0"/>
          </a:p>
        </p:txBody>
      </p:sp>
      <p:sp>
        <p:nvSpPr>
          <p:cNvPr id="6" name="Slide Number Placeholder 5">
            <a:extLst>
              <a:ext uri="{FF2B5EF4-FFF2-40B4-BE49-F238E27FC236}">
                <a16:creationId xmlns:a16="http://schemas.microsoft.com/office/drawing/2014/main" id="{C96FFA4A-C711-512B-3520-A93711D2F63C}"/>
              </a:ext>
            </a:extLst>
          </p:cNvPr>
          <p:cNvSpPr>
            <a:spLocks noGrp="1"/>
          </p:cNvSpPr>
          <p:nvPr>
            <p:ph type="sldNum" sz="quarter" idx="12"/>
          </p:nvPr>
        </p:nvSpPr>
        <p:spPr/>
        <p:txBody>
          <a:bodyPr/>
          <a:lstStyle/>
          <a:p>
            <a:fld id="{52E9C158-AEF1-41A2-A6CE-6F0BAB305EFD}" type="slidenum">
              <a:rPr lang="en-US" altLang="en-US" smtClean="0"/>
              <a:pPr/>
              <a:t>25</a:t>
            </a:fld>
            <a:endParaRPr lang="en-US" altLang="en-US"/>
          </a:p>
        </p:txBody>
      </p:sp>
    </p:spTree>
    <p:extLst>
      <p:ext uri="{BB962C8B-B14F-4D97-AF65-F5344CB8AC3E}">
        <p14:creationId xmlns:p14="http://schemas.microsoft.com/office/powerpoint/2010/main" val="3071050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0FF7-FEE6-38C4-C5D2-50F2FD837098}"/>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49FD16F1-7DC4-C468-2CC6-EF7D075A88B4}"/>
              </a:ext>
            </a:extLst>
          </p:cNvPr>
          <p:cNvSpPr>
            <a:spLocks noGrp="1"/>
          </p:cNvSpPr>
          <p:nvPr>
            <p:ph idx="1"/>
          </p:nvPr>
        </p:nvSpPr>
        <p:spPr/>
        <p:txBody>
          <a:bodyPr/>
          <a:lstStyle/>
          <a:p>
            <a:r>
              <a:rPr lang="en-US" sz="2000" dirty="0">
                <a:hlinkClick r:id="rId2"/>
              </a:rPr>
              <a:t>https://inspirehep.net/files/f49576cf957d0d032273cf92aaa0061f</a:t>
            </a:r>
            <a:r>
              <a:rPr lang="en-US" sz="2000" dirty="0"/>
              <a:t> </a:t>
            </a:r>
            <a:r>
              <a:rPr lang="en-US" sz="1800" dirty="0"/>
              <a:t>NAPAC22</a:t>
            </a:r>
          </a:p>
          <a:p>
            <a:r>
              <a:rPr lang="en-US" sz="2000" dirty="0">
                <a:hlinkClick r:id="rId3"/>
              </a:rPr>
              <a:t>https://arxiv.org/pdf/2009.07769.pdf</a:t>
            </a:r>
            <a:r>
              <a:rPr lang="en-US" sz="2000" dirty="0"/>
              <a:t> </a:t>
            </a:r>
            <a:r>
              <a:rPr lang="en-US" sz="2000" dirty="0" err="1"/>
              <a:t>TadGAN</a:t>
            </a:r>
            <a:endParaRPr lang="en-US" sz="2000" dirty="0"/>
          </a:p>
          <a:p>
            <a:r>
              <a:rPr lang="en-US" sz="2000" dirty="0">
                <a:hlinkClick r:id="rId4"/>
              </a:rPr>
              <a:t>https://arxiv.org/pdf/2001.08317.pdf</a:t>
            </a:r>
            <a:r>
              <a:rPr lang="en-US" sz="2000" dirty="0"/>
              <a:t> Deep </a:t>
            </a:r>
            <a:r>
              <a:rPr lang="en-US" sz="2000" dirty="0" err="1"/>
              <a:t>Xfmr</a:t>
            </a:r>
            <a:endParaRPr lang="en-US" sz="2000" dirty="0"/>
          </a:p>
          <a:p>
            <a:r>
              <a:rPr lang="en-US" sz="2000" dirty="0">
                <a:hlinkClick r:id="rId5"/>
              </a:rPr>
              <a:t>https://arxiv.org/pdf/1912.09363.pdf</a:t>
            </a:r>
            <a:r>
              <a:rPr lang="en-US" sz="2000" dirty="0"/>
              <a:t> TFT</a:t>
            </a:r>
          </a:p>
          <a:p>
            <a:r>
              <a:rPr lang="en-US" sz="2000" dirty="0">
                <a:hlinkClick r:id="rId6"/>
              </a:rPr>
              <a:t>https://www-bd.fnal.gov/controls/micro_p/mooc_front_ends.html</a:t>
            </a:r>
            <a:endParaRPr lang="en-US" sz="2000" dirty="0"/>
          </a:p>
          <a:p>
            <a:r>
              <a:rPr lang="en-US" sz="2000" dirty="0">
                <a:hlinkClick r:id="rId7"/>
              </a:rPr>
              <a:t>https://www-bd.fnal.gov/controls/java</a:t>
            </a:r>
            <a:endParaRPr lang="en-US" sz="2000" dirty="0"/>
          </a:p>
          <a:p>
            <a:r>
              <a:rPr lang="en-US" sz="2000" dirty="0">
                <a:hlinkClick r:id="rId8"/>
              </a:rPr>
              <a:t>https://beamdocs.fnal.gov/AD/DocDB/0038/003860/001/dmq.pdf</a:t>
            </a:r>
            <a:endParaRPr lang="en-US" sz="2000" dirty="0"/>
          </a:p>
          <a:p>
            <a:r>
              <a:rPr lang="en-US" sz="1800" dirty="0">
                <a:hlinkClick r:id="rId9"/>
              </a:rPr>
              <a:t>https://science.osti.gov/-/media/grants/pdf/foas/2021/SC_FOA_0002490.pdf</a:t>
            </a:r>
            <a:r>
              <a:rPr lang="en-US" sz="1800" dirty="0"/>
              <a:t> FOA</a:t>
            </a:r>
          </a:p>
          <a:p>
            <a:pPr marL="0" indent="0">
              <a:buNone/>
            </a:pPr>
            <a:endParaRPr lang="en-US" sz="2000" dirty="0"/>
          </a:p>
        </p:txBody>
      </p:sp>
      <p:sp>
        <p:nvSpPr>
          <p:cNvPr id="4" name="Date Placeholder 3">
            <a:extLst>
              <a:ext uri="{FF2B5EF4-FFF2-40B4-BE49-F238E27FC236}">
                <a16:creationId xmlns:a16="http://schemas.microsoft.com/office/drawing/2014/main" id="{4F0EAEF1-B574-3627-B8B0-FEBB4B5EE275}"/>
              </a:ext>
            </a:extLst>
          </p:cNvPr>
          <p:cNvSpPr>
            <a:spLocks noGrp="1"/>
          </p:cNvSpPr>
          <p:nvPr>
            <p:ph type="dt" sz="half" idx="10"/>
          </p:nvPr>
        </p:nvSpPr>
        <p:spPr/>
        <p:txBody>
          <a:bodyPr/>
          <a:lstStyle/>
          <a:p>
            <a:fld id="{50889BEA-2B91-403F-ADA4-053DEE04721E}" type="datetime1">
              <a:rPr lang="en-US" altLang="en-US" smtClean="0"/>
              <a:pPr/>
              <a:t>3/6/2024</a:t>
            </a:fld>
            <a:endParaRPr lang="en-US" altLang="en-US" dirty="0"/>
          </a:p>
        </p:txBody>
      </p:sp>
      <p:sp>
        <p:nvSpPr>
          <p:cNvPr id="5" name="Footer Placeholder 4">
            <a:extLst>
              <a:ext uri="{FF2B5EF4-FFF2-40B4-BE49-F238E27FC236}">
                <a16:creationId xmlns:a16="http://schemas.microsoft.com/office/drawing/2014/main" id="{A5887560-5F99-DA16-9781-BB8E514E5750}"/>
              </a:ext>
            </a:extLst>
          </p:cNvPr>
          <p:cNvSpPr>
            <a:spLocks noGrp="1"/>
          </p:cNvSpPr>
          <p:nvPr>
            <p:ph type="ftr" sz="quarter" idx="11"/>
          </p:nvPr>
        </p:nvSpPr>
        <p:spPr/>
        <p:txBody>
          <a:bodyPr/>
          <a:lstStyle/>
          <a:p>
            <a:pPr>
              <a:defRPr/>
            </a:pPr>
            <a:r>
              <a:rPr lang="en-US" altLang="en-US" sz="1200" dirty="0">
                <a:solidFill>
                  <a:srgbClr val="004C97"/>
                </a:solidFill>
                <a:latin typeface="Helvetica" panose="020B0604020202020204" pitchFamily="34" charset="0"/>
                <a:ea typeface="MS PGothic" panose="020B0600070205080204" pitchFamily="34" charset="-128"/>
              </a:rPr>
              <a:t>B.Schupbach | ICFA MLAPA 2024</a:t>
            </a:r>
            <a:endParaRPr lang="en-US" b="1" dirty="0"/>
          </a:p>
        </p:txBody>
      </p:sp>
      <p:sp>
        <p:nvSpPr>
          <p:cNvPr id="6" name="Slide Number Placeholder 5">
            <a:extLst>
              <a:ext uri="{FF2B5EF4-FFF2-40B4-BE49-F238E27FC236}">
                <a16:creationId xmlns:a16="http://schemas.microsoft.com/office/drawing/2014/main" id="{CD48E68C-E775-61AC-846E-0BD7D032B65A}"/>
              </a:ext>
            </a:extLst>
          </p:cNvPr>
          <p:cNvSpPr>
            <a:spLocks noGrp="1"/>
          </p:cNvSpPr>
          <p:nvPr>
            <p:ph type="sldNum" sz="quarter" idx="12"/>
          </p:nvPr>
        </p:nvSpPr>
        <p:spPr/>
        <p:txBody>
          <a:bodyPr/>
          <a:lstStyle/>
          <a:p>
            <a:fld id="{52E9C158-AEF1-41A2-A6CE-6F0BAB305EFD}" type="slidenum">
              <a:rPr lang="en-US" altLang="en-US" smtClean="0"/>
              <a:pPr/>
              <a:t>26</a:t>
            </a:fld>
            <a:endParaRPr lang="en-US" altLang="en-US"/>
          </a:p>
        </p:txBody>
      </p:sp>
    </p:spTree>
    <p:extLst>
      <p:ext uri="{BB962C8B-B14F-4D97-AF65-F5344CB8AC3E}">
        <p14:creationId xmlns:p14="http://schemas.microsoft.com/office/powerpoint/2010/main" val="559562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04A24-192A-C876-0044-C4E6C88CCA7C}"/>
              </a:ext>
            </a:extLst>
          </p:cNvPr>
          <p:cNvSpPr>
            <a:spLocks noGrp="1"/>
          </p:cNvSpPr>
          <p:nvPr>
            <p:ph type="title"/>
          </p:nvPr>
        </p:nvSpPr>
        <p:spPr/>
        <p:txBody>
          <a:bodyPr/>
          <a:lstStyle/>
          <a:p>
            <a:r>
              <a:rPr lang="en-US" dirty="0"/>
              <a:t>Acknowledgements and Special Thanks</a:t>
            </a:r>
          </a:p>
        </p:txBody>
      </p:sp>
      <p:sp>
        <p:nvSpPr>
          <p:cNvPr id="3" name="Content Placeholder 2">
            <a:extLst>
              <a:ext uri="{FF2B5EF4-FFF2-40B4-BE49-F238E27FC236}">
                <a16:creationId xmlns:a16="http://schemas.microsoft.com/office/drawing/2014/main" id="{86768A1D-D453-9ACD-7079-C034A137FB44}"/>
              </a:ext>
            </a:extLst>
          </p:cNvPr>
          <p:cNvSpPr>
            <a:spLocks noGrp="1"/>
          </p:cNvSpPr>
          <p:nvPr>
            <p:ph idx="1"/>
          </p:nvPr>
        </p:nvSpPr>
        <p:spPr/>
        <p:txBody>
          <a:bodyPr/>
          <a:lstStyle/>
          <a:p>
            <a:r>
              <a:rPr lang="en-US" sz="1600" b="1" dirty="0"/>
              <a:t>P</a:t>
            </a:r>
            <a:r>
              <a:rPr lang="en-US" sz="1600" dirty="0"/>
              <a:t>acific </a:t>
            </a:r>
            <a:r>
              <a:rPr lang="en-US" sz="1600" b="1" dirty="0"/>
              <a:t>N</a:t>
            </a:r>
            <a:r>
              <a:rPr lang="en-US" sz="1600" dirty="0"/>
              <a:t>orthwest </a:t>
            </a:r>
            <a:r>
              <a:rPr lang="en-US" sz="1600" b="1" dirty="0"/>
              <a:t>N</a:t>
            </a:r>
            <a:r>
              <a:rPr lang="en-US" sz="1600" dirty="0"/>
              <a:t>ational </a:t>
            </a:r>
            <a:r>
              <a:rPr lang="en-US" sz="1600" b="1" dirty="0"/>
              <a:t>L</a:t>
            </a:r>
            <a:r>
              <a:rPr lang="en-US" sz="1600" dirty="0"/>
              <a:t>aboratory</a:t>
            </a:r>
          </a:p>
          <a:p>
            <a:pPr lvl="1"/>
            <a:r>
              <a:rPr lang="en-US" sz="1400" dirty="0"/>
              <a:t>Jan </a:t>
            </a:r>
            <a:r>
              <a:rPr lang="en-US" sz="1400" dirty="0" err="1"/>
              <a:t>Strube</a:t>
            </a:r>
            <a:endParaRPr lang="en-US" sz="1400" dirty="0"/>
          </a:p>
          <a:p>
            <a:pPr lvl="1"/>
            <a:r>
              <a:rPr lang="en-US" sz="1400" dirty="0"/>
              <a:t>Milan Jain</a:t>
            </a:r>
          </a:p>
          <a:p>
            <a:r>
              <a:rPr lang="en-US" sz="1600" b="1" dirty="0"/>
              <a:t>F</a:t>
            </a:r>
            <a:r>
              <a:rPr lang="en-US" sz="1600" dirty="0"/>
              <a:t>ermi </a:t>
            </a:r>
            <a:r>
              <a:rPr lang="en-US" sz="1600" b="1" dirty="0"/>
              <a:t>N</a:t>
            </a:r>
            <a:r>
              <a:rPr lang="en-US" sz="1600" dirty="0"/>
              <a:t>ational </a:t>
            </a:r>
            <a:r>
              <a:rPr lang="en-US" sz="1600" b="1" dirty="0"/>
              <a:t>A</a:t>
            </a:r>
            <a:r>
              <a:rPr lang="en-US" sz="1600" dirty="0"/>
              <a:t>ccelerator </a:t>
            </a:r>
            <a:r>
              <a:rPr lang="en-US" sz="1600" b="1" dirty="0"/>
              <a:t>L</a:t>
            </a:r>
            <a:r>
              <a:rPr lang="en-US" sz="1600" dirty="0"/>
              <a:t>aboratory</a:t>
            </a:r>
          </a:p>
          <a:p>
            <a:pPr lvl="1"/>
            <a:r>
              <a:rPr lang="en-US" sz="1400" dirty="0"/>
              <a:t>William </a:t>
            </a:r>
            <a:r>
              <a:rPr lang="en-US" sz="1400" dirty="0" err="1"/>
              <a:t>Pellico</a:t>
            </a:r>
            <a:endParaRPr lang="en-US" sz="1400" dirty="0"/>
          </a:p>
          <a:p>
            <a:pPr lvl="1"/>
            <a:r>
              <a:rPr lang="en-US" sz="1400" dirty="0"/>
              <a:t>Kiyomi Seya</a:t>
            </a:r>
          </a:p>
          <a:p>
            <a:pPr lvl="1"/>
            <a:r>
              <a:rPr lang="en-US" sz="1400" dirty="0"/>
              <a:t>Jason St. John</a:t>
            </a:r>
          </a:p>
          <a:p>
            <a:pPr lvl="1"/>
            <a:r>
              <a:rPr lang="en-US" sz="1400" dirty="0"/>
              <a:t>Kyle Hazelwood</a:t>
            </a:r>
          </a:p>
          <a:p>
            <a:pPr lvl="1"/>
            <a:r>
              <a:rPr lang="en-US" sz="1400" dirty="0"/>
              <a:t>AD Controls Dept</a:t>
            </a:r>
          </a:p>
          <a:p>
            <a:pPr lvl="2"/>
            <a:r>
              <a:rPr lang="en-US" sz="1200" dirty="0"/>
              <a:t>Beau Harrison</a:t>
            </a:r>
          </a:p>
          <a:p>
            <a:pPr lvl="2"/>
            <a:r>
              <a:rPr lang="en-US" sz="1200" dirty="0"/>
              <a:t>Kevin Cahill</a:t>
            </a:r>
          </a:p>
          <a:p>
            <a:pPr lvl="2"/>
            <a:r>
              <a:rPr lang="en-US" sz="1200" dirty="0"/>
              <a:t>Andre Petrov</a:t>
            </a:r>
          </a:p>
        </p:txBody>
      </p:sp>
      <p:sp>
        <p:nvSpPr>
          <p:cNvPr id="4" name="Date Placeholder 3">
            <a:extLst>
              <a:ext uri="{FF2B5EF4-FFF2-40B4-BE49-F238E27FC236}">
                <a16:creationId xmlns:a16="http://schemas.microsoft.com/office/drawing/2014/main" id="{0102CB56-C86A-AA57-E4B9-CDAA76A75185}"/>
              </a:ext>
            </a:extLst>
          </p:cNvPr>
          <p:cNvSpPr>
            <a:spLocks noGrp="1"/>
          </p:cNvSpPr>
          <p:nvPr>
            <p:ph type="dt" sz="half" idx="10"/>
          </p:nvPr>
        </p:nvSpPr>
        <p:spPr/>
        <p:txBody>
          <a:bodyPr/>
          <a:lstStyle/>
          <a:p>
            <a:fld id="{50889BEA-2B91-403F-ADA4-053DEE04721E}" type="datetime1">
              <a:rPr lang="en-US" altLang="en-US" smtClean="0"/>
              <a:pPr/>
              <a:t>3/6/2024</a:t>
            </a:fld>
            <a:endParaRPr lang="en-US" altLang="en-US"/>
          </a:p>
        </p:txBody>
      </p:sp>
      <p:sp>
        <p:nvSpPr>
          <p:cNvPr id="5" name="Footer Placeholder 4">
            <a:extLst>
              <a:ext uri="{FF2B5EF4-FFF2-40B4-BE49-F238E27FC236}">
                <a16:creationId xmlns:a16="http://schemas.microsoft.com/office/drawing/2014/main" id="{F98779A3-819A-ECB9-8786-BEFA2257E0E2}"/>
              </a:ext>
            </a:extLst>
          </p:cNvPr>
          <p:cNvSpPr>
            <a:spLocks noGrp="1"/>
          </p:cNvSpPr>
          <p:nvPr>
            <p:ph type="ftr" sz="quarter" idx="11"/>
          </p:nvPr>
        </p:nvSpPr>
        <p:spPr/>
        <p:txBody>
          <a:bodyPr/>
          <a:lstStyle/>
          <a:p>
            <a:pPr>
              <a:defRPr/>
            </a:pPr>
            <a:r>
              <a:rPr lang="en-US" altLang="en-US" sz="1200" dirty="0">
                <a:solidFill>
                  <a:srgbClr val="004C97"/>
                </a:solidFill>
                <a:latin typeface="Helvetica" panose="020B0604020202020204" pitchFamily="34" charset="0"/>
                <a:ea typeface="MS PGothic" panose="020B0600070205080204" pitchFamily="34" charset="-128"/>
              </a:rPr>
              <a:t>B.Schupbach | ICFA MLAPA 2024</a:t>
            </a:r>
            <a:endParaRPr lang="en-US" b="1" dirty="0"/>
          </a:p>
        </p:txBody>
      </p:sp>
      <p:sp>
        <p:nvSpPr>
          <p:cNvPr id="6" name="Slide Number Placeholder 5">
            <a:extLst>
              <a:ext uri="{FF2B5EF4-FFF2-40B4-BE49-F238E27FC236}">
                <a16:creationId xmlns:a16="http://schemas.microsoft.com/office/drawing/2014/main" id="{7E01DA94-EDA5-6067-298A-19DC32E9CDC5}"/>
              </a:ext>
            </a:extLst>
          </p:cNvPr>
          <p:cNvSpPr>
            <a:spLocks noGrp="1"/>
          </p:cNvSpPr>
          <p:nvPr>
            <p:ph type="sldNum" sz="quarter" idx="12"/>
          </p:nvPr>
        </p:nvSpPr>
        <p:spPr/>
        <p:txBody>
          <a:bodyPr/>
          <a:lstStyle/>
          <a:p>
            <a:fld id="{52E9C158-AEF1-41A2-A6CE-6F0BAB305EFD}" type="slidenum">
              <a:rPr lang="en-US" altLang="en-US" smtClean="0"/>
              <a:pPr/>
              <a:t>27</a:t>
            </a:fld>
            <a:endParaRPr lang="en-US" altLang="en-US"/>
          </a:p>
        </p:txBody>
      </p:sp>
      <p:pic>
        <p:nvPicPr>
          <p:cNvPr id="8" name="Picture 7" descr="A black text on a white background&#10;&#10;Description automatically generated">
            <a:extLst>
              <a:ext uri="{FF2B5EF4-FFF2-40B4-BE49-F238E27FC236}">
                <a16:creationId xmlns:a16="http://schemas.microsoft.com/office/drawing/2014/main" id="{51EF0B9A-F6A8-8C52-EFD3-07BE05932217}"/>
              </a:ext>
            </a:extLst>
          </p:cNvPr>
          <p:cNvPicPr>
            <a:picLocks noChangeAspect="1"/>
          </p:cNvPicPr>
          <p:nvPr/>
        </p:nvPicPr>
        <p:blipFill>
          <a:blip r:embed="rId2"/>
          <a:stretch>
            <a:fillRect/>
          </a:stretch>
        </p:blipFill>
        <p:spPr>
          <a:xfrm>
            <a:off x="1714461" y="4860978"/>
            <a:ext cx="1828800" cy="476250"/>
          </a:xfrm>
          <a:prstGeom prst="rect">
            <a:avLst/>
          </a:prstGeom>
        </p:spPr>
      </p:pic>
      <p:pic>
        <p:nvPicPr>
          <p:cNvPr id="12" name="Picture 11" descr="A logo for a national laboratory&#10;&#10;Description automatically generated">
            <a:extLst>
              <a:ext uri="{FF2B5EF4-FFF2-40B4-BE49-F238E27FC236}">
                <a16:creationId xmlns:a16="http://schemas.microsoft.com/office/drawing/2014/main" id="{6484AE53-2CB3-F2D1-FB86-7AC8BC0066A7}"/>
              </a:ext>
            </a:extLst>
          </p:cNvPr>
          <p:cNvPicPr>
            <a:picLocks noChangeAspect="1"/>
          </p:cNvPicPr>
          <p:nvPr/>
        </p:nvPicPr>
        <p:blipFill>
          <a:blip r:embed="rId3"/>
          <a:stretch>
            <a:fillRect/>
          </a:stretch>
        </p:blipFill>
        <p:spPr>
          <a:xfrm>
            <a:off x="5373252" y="3966546"/>
            <a:ext cx="1795141" cy="1788864"/>
          </a:xfrm>
          <a:prstGeom prst="rect">
            <a:avLst/>
          </a:prstGeom>
        </p:spPr>
      </p:pic>
      <p:pic>
        <p:nvPicPr>
          <p:cNvPr id="14" name="Picture 13" descr="A close-up of a logo&#10;&#10;Description automatically generated">
            <a:extLst>
              <a:ext uri="{FF2B5EF4-FFF2-40B4-BE49-F238E27FC236}">
                <a16:creationId xmlns:a16="http://schemas.microsoft.com/office/drawing/2014/main" id="{FAFDDD01-809E-5018-5044-164B88089D21}"/>
              </a:ext>
            </a:extLst>
          </p:cNvPr>
          <p:cNvPicPr>
            <a:picLocks noChangeAspect="1"/>
          </p:cNvPicPr>
          <p:nvPr/>
        </p:nvPicPr>
        <p:blipFill>
          <a:blip r:embed="rId4"/>
          <a:stretch>
            <a:fillRect/>
          </a:stretch>
        </p:blipFill>
        <p:spPr>
          <a:xfrm>
            <a:off x="3998847" y="4860978"/>
            <a:ext cx="1085850" cy="476250"/>
          </a:xfrm>
          <a:prstGeom prst="rect">
            <a:avLst/>
          </a:prstGeom>
        </p:spPr>
      </p:pic>
    </p:spTree>
    <p:extLst>
      <p:ext uri="{BB962C8B-B14F-4D97-AF65-F5344CB8AC3E}">
        <p14:creationId xmlns:p14="http://schemas.microsoft.com/office/powerpoint/2010/main" val="2078048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9D439-6C27-1284-F39B-5BCB9D4B2B75}"/>
              </a:ext>
            </a:extLst>
          </p:cNvPr>
          <p:cNvSpPr>
            <a:spLocks noGrp="1"/>
          </p:cNvSpPr>
          <p:nvPr>
            <p:ph type="title"/>
          </p:nvPr>
        </p:nvSpPr>
        <p:spPr/>
        <p:txBody>
          <a:bodyPr/>
          <a:lstStyle/>
          <a:p>
            <a:r>
              <a:rPr lang="en-US" dirty="0"/>
              <a:t>Introduction</a:t>
            </a:r>
          </a:p>
        </p:txBody>
      </p:sp>
      <p:sp>
        <p:nvSpPr>
          <p:cNvPr id="4" name="Date Placeholder 3">
            <a:extLst>
              <a:ext uri="{FF2B5EF4-FFF2-40B4-BE49-F238E27FC236}">
                <a16:creationId xmlns:a16="http://schemas.microsoft.com/office/drawing/2014/main" id="{06A06A89-4384-C5CC-0647-E620E9FEC901}"/>
              </a:ext>
            </a:extLst>
          </p:cNvPr>
          <p:cNvSpPr>
            <a:spLocks noGrp="1"/>
          </p:cNvSpPr>
          <p:nvPr>
            <p:ph type="dt" sz="half" idx="10"/>
          </p:nvPr>
        </p:nvSpPr>
        <p:spPr/>
        <p:txBody>
          <a:bodyPr/>
          <a:lstStyle/>
          <a:p>
            <a:fld id="{50889BEA-2B91-403F-ADA4-053DEE04721E}" type="datetime1">
              <a:rPr lang="en-US" altLang="en-US" smtClean="0"/>
              <a:pPr/>
              <a:t>3/6/2024</a:t>
            </a:fld>
            <a:endParaRPr lang="en-US" altLang="en-US"/>
          </a:p>
        </p:txBody>
      </p:sp>
      <p:sp>
        <p:nvSpPr>
          <p:cNvPr id="5" name="Footer Placeholder 4">
            <a:extLst>
              <a:ext uri="{FF2B5EF4-FFF2-40B4-BE49-F238E27FC236}">
                <a16:creationId xmlns:a16="http://schemas.microsoft.com/office/drawing/2014/main" id="{1E705DA6-B420-C970-B37B-2ADCA8767C35}"/>
              </a:ext>
            </a:extLst>
          </p:cNvPr>
          <p:cNvSpPr>
            <a:spLocks noGrp="1"/>
          </p:cNvSpPr>
          <p:nvPr>
            <p:ph type="ftr" sz="quarter" idx="11"/>
          </p:nvPr>
        </p:nvSpPr>
        <p:spPr>
          <a:xfrm>
            <a:off x="790684" y="6515100"/>
            <a:ext cx="5373688" cy="241300"/>
          </a:xfrm>
        </p:spPr>
        <p:txBody>
          <a:bodyPr/>
          <a:lstStyle/>
          <a:p>
            <a:pPr>
              <a:defRPr/>
            </a:pPr>
            <a:r>
              <a:rPr lang="en-US" dirty="0"/>
              <a:t>B.Schupbach | ICFA MLAPA 2024</a:t>
            </a:r>
            <a:endParaRPr lang="en-US" b="1" dirty="0"/>
          </a:p>
        </p:txBody>
      </p:sp>
      <p:sp>
        <p:nvSpPr>
          <p:cNvPr id="6" name="Slide Number Placeholder 5">
            <a:extLst>
              <a:ext uri="{FF2B5EF4-FFF2-40B4-BE49-F238E27FC236}">
                <a16:creationId xmlns:a16="http://schemas.microsoft.com/office/drawing/2014/main" id="{2CA76EBE-F8D3-7E79-2C9C-21AFC9D44F89}"/>
              </a:ext>
            </a:extLst>
          </p:cNvPr>
          <p:cNvSpPr>
            <a:spLocks noGrp="1"/>
          </p:cNvSpPr>
          <p:nvPr>
            <p:ph type="sldNum" sz="quarter" idx="12"/>
          </p:nvPr>
        </p:nvSpPr>
        <p:spPr/>
        <p:txBody>
          <a:bodyPr/>
          <a:lstStyle/>
          <a:p>
            <a:fld id="{52E9C158-AEF1-41A2-A6CE-6F0BAB305EFD}" type="slidenum">
              <a:rPr lang="en-US" altLang="en-US" smtClean="0"/>
              <a:pPr/>
              <a:t>3</a:t>
            </a:fld>
            <a:endParaRPr lang="en-US" altLang="en-US"/>
          </a:p>
        </p:txBody>
      </p:sp>
      <p:pic>
        <p:nvPicPr>
          <p:cNvPr id="14" name="Picture 13" descr="Diagram of a fermilab accelerator complex&#10;&#10;Description automatically generated">
            <a:extLst>
              <a:ext uri="{FF2B5EF4-FFF2-40B4-BE49-F238E27FC236}">
                <a16:creationId xmlns:a16="http://schemas.microsoft.com/office/drawing/2014/main" id="{2ED6F1DA-AE43-647D-9B21-6B24A40177E9}"/>
              </a:ext>
            </a:extLst>
          </p:cNvPr>
          <p:cNvPicPr>
            <a:picLocks noChangeAspect="1"/>
          </p:cNvPicPr>
          <p:nvPr/>
        </p:nvPicPr>
        <p:blipFill>
          <a:blip r:embed="rId3"/>
          <a:stretch>
            <a:fillRect/>
          </a:stretch>
        </p:blipFill>
        <p:spPr>
          <a:xfrm>
            <a:off x="1307415" y="848264"/>
            <a:ext cx="6529170" cy="5354827"/>
          </a:xfrm>
          <a:prstGeom prst="rect">
            <a:avLst/>
          </a:prstGeom>
        </p:spPr>
      </p:pic>
    </p:spTree>
    <p:extLst>
      <p:ext uri="{BB962C8B-B14F-4D97-AF65-F5344CB8AC3E}">
        <p14:creationId xmlns:p14="http://schemas.microsoft.com/office/powerpoint/2010/main" val="3097866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76EAF-DF83-AC3F-A45D-E14E0B400EF6}"/>
              </a:ext>
            </a:extLst>
          </p:cNvPr>
          <p:cNvSpPr>
            <a:spLocks noGrp="1"/>
          </p:cNvSpPr>
          <p:nvPr>
            <p:ph type="title"/>
          </p:nvPr>
        </p:nvSpPr>
        <p:spPr/>
        <p:txBody>
          <a:bodyPr/>
          <a:lstStyle/>
          <a:p>
            <a:r>
              <a:rPr lang="en-US" dirty="0" err="1"/>
              <a:t>Linac</a:t>
            </a:r>
            <a:endParaRPr lang="en-US" dirty="0"/>
          </a:p>
        </p:txBody>
      </p:sp>
      <p:sp>
        <p:nvSpPr>
          <p:cNvPr id="3" name="Content Placeholder 2">
            <a:extLst>
              <a:ext uri="{FF2B5EF4-FFF2-40B4-BE49-F238E27FC236}">
                <a16:creationId xmlns:a16="http://schemas.microsoft.com/office/drawing/2014/main" id="{6812E72B-A7D0-72F8-9285-00A0C4D4CC7D}"/>
              </a:ext>
            </a:extLst>
          </p:cNvPr>
          <p:cNvSpPr>
            <a:spLocks noGrp="1"/>
          </p:cNvSpPr>
          <p:nvPr>
            <p:ph idx="1"/>
          </p:nvPr>
        </p:nvSpPr>
        <p:spPr>
          <a:xfrm>
            <a:off x="228600" y="1043047"/>
            <a:ext cx="8672513" cy="430574"/>
          </a:xfrm>
        </p:spPr>
        <p:txBody>
          <a:bodyPr/>
          <a:lstStyle/>
          <a:p>
            <a:r>
              <a:rPr lang="en-US" dirty="0"/>
              <a:t>Upstream (5 MW 7835 RCA triodes @ 201 MHz)</a:t>
            </a:r>
          </a:p>
        </p:txBody>
      </p:sp>
      <p:sp>
        <p:nvSpPr>
          <p:cNvPr id="4" name="Date Placeholder 3">
            <a:extLst>
              <a:ext uri="{FF2B5EF4-FFF2-40B4-BE49-F238E27FC236}">
                <a16:creationId xmlns:a16="http://schemas.microsoft.com/office/drawing/2014/main" id="{C8E2822D-9A42-0805-F878-FC2FEC261E07}"/>
              </a:ext>
            </a:extLst>
          </p:cNvPr>
          <p:cNvSpPr>
            <a:spLocks noGrp="1"/>
          </p:cNvSpPr>
          <p:nvPr>
            <p:ph type="dt" sz="half" idx="10"/>
          </p:nvPr>
        </p:nvSpPr>
        <p:spPr/>
        <p:txBody>
          <a:bodyPr/>
          <a:lstStyle/>
          <a:p>
            <a:fld id="{50889BEA-2B91-403F-ADA4-053DEE04721E}" type="datetime1">
              <a:rPr lang="en-US" altLang="en-US" smtClean="0"/>
              <a:pPr/>
              <a:t>3/6/2024</a:t>
            </a:fld>
            <a:endParaRPr lang="en-US" altLang="en-US"/>
          </a:p>
        </p:txBody>
      </p:sp>
      <p:sp>
        <p:nvSpPr>
          <p:cNvPr id="5" name="Footer Placeholder 4">
            <a:extLst>
              <a:ext uri="{FF2B5EF4-FFF2-40B4-BE49-F238E27FC236}">
                <a16:creationId xmlns:a16="http://schemas.microsoft.com/office/drawing/2014/main" id="{A3D99BC0-C3BF-02E2-2595-5CBAD1CAD2F4}"/>
              </a:ext>
            </a:extLst>
          </p:cNvPr>
          <p:cNvSpPr>
            <a:spLocks noGrp="1"/>
          </p:cNvSpPr>
          <p:nvPr>
            <p:ph type="ftr" sz="quarter" idx="11"/>
          </p:nvPr>
        </p:nvSpPr>
        <p:spPr/>
        <p:txBody>
          <a:bodyPr/>
          <a:lstStyle/>
          <a:p>
            <a:pPr>
              <a:defRPr/>
            </a:pPr>
            <a:r>
              <a:rPr lang="en-US" altLang="en-US" sz="1200" dirty="0">
                <a:solidFill>
                  <a:srgbClr val="004C97"/>
                </a:solidFill>
                <a:latin typeface="Helvetica" panose="020B0604020202020204" pitchFamily="34" charset="0"/>
                <a:ea typeface="MS PGothic" panose="020B0600070205080204" pitchFamily="34" charset="-128"/>
              </a:rPr>
              <a:t>B.Schupbach | ICFA MLAPA 2024</a:t>
            </a:r>
            <a:endParaRPr lang="en-US" b="1" dirty="0"/>
          </a:p>
        </p:txBody>
      </p:sp>
      <p:sp>
        <p:nvSpPr>
          <p:cNvPr id="6" name="Slide Number Placeholder 5">
            <a:extLst>
              <a:ext uri="{FF2B5EF4-FFF2-40B4-BE49-F238E27FC236}">
                <a16:creationId xmlns:a16="http://schemas.microsoft.com/office/drawing/2014/main" id="{F469425E-9418-79E0-54A1-C6986B6FFF33}"/>
              </a:ext>
            </a:extLst>
          </p:cNvPr>
          <p:cNvSpPr>
            <a:spLocks noGrp="1"/>
          </p:cNvSpPr>
          <p:nvPr>
            <p:ph type="sldNum" sz="quarter" idx="12"/>
          </p:nvPr>
        </p:nvSpPr>
        <p:spPr/>
        <p:txBody>
          <a:bodyPr/>
          <a:lstStyle/>
          <a:p>
            <a:fld id="{52E9C158-AEF1-41A2-A6CE-6F0BAB305EFD}" type="slidenum">
              <a:rPr lang="en-US" altLang="en-US" smtClean="0"/>
              <a:pPr/>
              <a:t>4</a:t>
            </a:fld>
            <a:endParaRPr lang="en-US" altLang="en-US"/>
          </a:p>
        </p:txBody>
      </p:sp>
      <p:pic>
        <p:nvPicPr>
          <p:cNvPr id="8" name="Picture 7">
            <a:extLst>
              <a:ext uri="{FF2B5EF4-FFF2-40B4-BE49-F238E27FC236}">
                <a16:creationId xmlns:a16="http://schemas.microsoft.com/office/drawing/2014/main" id="{99596874-EDD4-7950-B975-CC66CDB02BB0}"/>
              </a:ext>
            </a:extLst>
          </p:cNvPr>
          <p:cNvPicPr>
            <a:picLocks noChangeAspect="1"/>
          </p:cNvPicPr>
          <p:nvPr/>
        </p:nvPicPr>
        <p:blipFill>
          <a:blip r:embed="rId3"/>
          <a:stretch>
            <a:fillRect/>
          </a:stretch>
        </p:blipFill>
        <p:spPr>
          <a:xfrm>
            <a:off x="30228" y="1473621"/>
            <a:ext cx="9113772" cy="1217759"/>
          </a:xfrm>
          <a:prstGeom prst="rect">
            <a:avLst/>
          </a:prstGeom>
        </p:spPr>
      </p:pic>
      <p:sp>
        <p:nvSpPr>
          <p:cNvPr id="9" name="Content Placeholder 2">
            <a:extLst>
              <a:ext uri="{FF2B5EF4-FFF2-40B4-BE49-F238E27FC236}">
                <a16:creationId xmlns:a16="http://schemas.microsoft.com/office/drawing/2014/main" id="{2A85E06F-750C-49A5-30CA-F306605C0618}"/>
              </a:ext>
            </a:extLst>
          </p:cNvPr>
          <p:cNvSpPr txBox="1">
            <a:spLocks/>
          </p:cNvSpPr>
          <p:nvPr/>
        </p:nvSpPr>
        <p:spPr>
          <a:xfrm>
            <a:off x="228599" y="2691380"/>
            <a:ext cx="8672513" cy="430574"/>
          </a:xfrm>
          <a:prstGeom prst="rect">
            <a:avLst/>
          </a:prstGeom>
        </p:spPr>
        <p:txBody>
          <a:bodyPr lIns="0" tIns="0" rIns="0" bIns="0"/>
          <a:lst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rgbClr val="404040"/>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rgbClr val="404040"/>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Downstream (12 MW L3 Klystron @ 805 MHz)</a:t>
            </a:r>
          </a:p>
        </p:txBody>
      </p:sp>
      <p:pic>
        <p:nvPicPr>
          <p:cNvPr id="13" name="Picture 12">
            <a:extLst>
              <a:ext uri="{FF2B5EF4-FFF2-40B4-BE49-F238E27FC236}">
                <a16:creationId xmlns:a16="http://schemas.microsoft.com/office/drawing/2014/main" id="{358469FF-7813-D35B-FD27-3E11BA27F4CA}"/>
              </a:ext>
            </a:extLst>
          </p:cNvPr>
          <p:cNvPicPr>
            <a:picLocks noChangeAspect="1"/>
          </p:cNvPicPr>
          <p:nvPr/>
        </p:nvPicPr>
        <p:blipFill>
          <a:blip r:embed="rId4"/>
          <a:stretch>
            <a:fillRect/>
          </a:stretch>
        </p:blipFill>
        <p:spPr>
          <a:xfrm>
            <a:off x="98241" y="3142739"/>
            <a:ext cx="8985304" cy="973667"/>
          </a:xfrm>
          <a:prstGeom prst="rect">
            <a:avLst/>
          </a:prstGeom>
        </p:spPr>
      </p:pic>
      <p:sp>
        <p:nvSpPr>
          <p:cNvPr id="16" name="Content Placeholder 2">
            <a:extLst>
              <a:ext uri="{FF2B5EF4-FFF2-40B4-BE49-F238E27FC236}">
                <a16:creationId xmlns:a16="http://schemas.microsoft.com/office/drawing/2014/main" id="{F6FD5F27-8214-F6A6-AC10-CBDAFECE30CB}"/>
              </a:ext>
            </a:extLst>
          </p:cNvPr>
          <p:cNvSpPr txBox="1">
            <a:spLocks/>
          </p:cNvSpPr>
          <p:nvPr/>
        </p:nvSpPr>
        <p:spPr>
          <a:xfrm>
            <a:off x="228598" y="4112170"/>
            <a:ext cx="8672513" cy="2099703"/>
          </a:xfrm>
          <a:prstGeom prst="rect">
            <a:avLst/>
          </a:prstGeom>
        </p:spPr>
        <p:txBody>
          <a:bodyPr lIns="0" tIns="0" rIns="0" bIns="0"/>
          <a:lst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rgbClr val="404040"/>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rgbClr val="404040"/>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15 Hz duty cycle, 500 </a:t>
            </a:r>
            <a:r>
              <a:rPr lang="en-US" sz="1800" dirty="0" err="1"/>
              <a:t>usec</a:t>
            </a:r>
            <a:r>
              <a:rPr lang="en-US" sz="1800" dirty="0"/>
              <a:t> pulse width, ~10 - 60 </a:t>
            </a:r>
            <a:r>
              <a:rPr lang="en-US" sz="1800" dirty="0" err="1"/>
              <a:t>usec</a:t>
            </a:r>
            <a:r>
              <a:rPr lang="en-US" sz="1800" dirty="0"/>
              <a:t> beam width</a:t>
            </a:r>
          </a:p>
          <a:p>
            <a:pPr lvl="1"/>
            <a:r>
              <a:rPr lang="en-US" sz="1800" dirty="0"/>
              <a:t>~50 - 60 mA H- source intensity</a:t>
            </a:r>
          </a:p>
          <a:p>
            <a:pPr lvl="1"/>
            <a:r>
              <a:rPr lang="en-US" sz="1800" dirty="0"/>
              <a:t>~20 - 30 mA at </a:t>
            </a:r>
            <a:r>
              <a:rPr lang="en-US" sz="1800" dirty="0" err="1"/>
              <a:t>Linac</a:t>
            </a:r>
            <a:r>
              <a:rPr lang="en-US" sz="1800" dirty="0"/>
              <a:t> output</a:t>
            </a:r>
          </a:p>
        </p:txBody>
      </p:sp>
    </p:spTree>
    <p:extLst>
      <p:ext uri="{BB962C8B-B14F-4D97-AF65-F5344CB8AC3E}">
        <p14:creationId xmlns:p14="http://schemas.microsoft.com/office/powerpoint/2010/main" val="3430951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8F7CB-7970-8968-2ABC-B3A140FBDA62}"/>
              </a:ext>
            </a:extLst>
          </p:cNvPr>
          <p:cNvSpPr>
            <a:spLocks noGrp="1"/>
          </p:cNvSpPr>
          <p:nvPr>
            <p:ph type="title"/>
          </p:nvPr>
        </p:nvSpPr>
        <p:spPr/>
        <p:txBody>
          <a:bodyPr/>
          <a:lstStyle/>
          <a:p>
            <a:r>
              <a:rPr lang="en-US" dirty="0"/>
              <a:t>DAQ Landscape</a:t>
            </a:r>
          </a:p>
        </p:txBody>
      </p:sp>
      <p:sp>
        <p:nvSpPr>
          <p:cNvPr id="3" name="Content Placeholder 2">
            <a:extLst>
              <a:ext uri="{FF2B5EF4-FFF2-40B4-BE49-F238E27FC236}">
                <a16:creationId xmlns:a16="http://schemas.microsoft.com/office/drawing/2014/main" id="{80900CB8-5F28-3675-E1F5-73DD3BD54451}"/>
              </a:ext>
            </a:extLst>
          </p:cNvPr>
          <p:cNvSpPr>
            <a:spLocks noGrp="1"/>
          </p:cNvSpPr>
          <p:nvPr>
            <p:ph idx="1"/>
          </p:nvPr>
        </p:nvSpPr>
        <p:spPr>
          <a:xfrm>
            <a:off x="228600" y="1043047"/>
            <a:ext cx="8672513" cy="618468"/>
          </a:xfrm>
        </p:spPr>
        <p:txBody>
          <a:bodyPr/>
          <a:lstStyle/>
          <a:p>
            <a:r>
              <a:rPr lang="en-US" sz="2000" dirty="0"/>
              <a:t>Many sources for machine data in </a:t>
            </a:r>
            <a:r>
              <a:rPr lang="en-US" sz="2000" dirty="0" err="1"/>
              <a:t>Linac</a:t>
            </a:r>
            <a:r>
              <a:rPr lang="en-US" sz="2000" dirty="0"/>
              <a:t> (varying timescales, 1 us to 1 s)</a:t>
            </a:r>
          </a:p>
        </p:txBody>
      </p:sp>
      <p:sp>
        <p:nvSpPr>
          <p:cNvPr id="4" name="Date Placeholder 3">
            <a:extLst>
              <a:ext uri="{FF2B5EF4-FFF2-40B4-BE49-F238E27FC236}">
                <a16:creationId xmlns:a16="http://schemas.microsoft.com/office/drawing/2014/main" id="{03652E60-36C3-33CB-5036-4E8B29B5611E}"/>
              </a:ext>
            </a:extLst>
          </p:cNvPr>
          <p:cNvSpPr>
            <a:spLocks noGrp="1"/>
          </p:cNvSpPr>
          <p:nvPr>
            <p:ph type="dt" sz="half" idx="10"/>
          </p:nvPr>
        </p:nvSpPr>
        <p:spPr/>
        <p:txBody>
          <a:bodyPr/>
          <a:lstStyle/>
          <a:p>
            <a:fld id="{50889BEA-2B91-403F-ADA4-053DEE04721E}" type="datetime1">
              <a:rPr lang="en-US" altLang="en-US" smtClean="0"/>
              <a:pPr/>
              <a:t>3/6/2024</a:t>
            </a:fld>
            <a:endParaRPr lang="en-US" altLang="en-US"/>
          </a:p>
        </p:txBody>
      </p:sp>
      <p:sp>
        <p:nvSpPr>
          <p:cNvPr id="5" name="Footer Placeholder 4">
            <a:extLst>
              <a:ext uri="{FF2B5EF4-FFF2-40B4-BE49-F238E27FC236}">
                <a16:creationId xmlns:a16="http://schemas.microsoft.com/office/drawing/2014/main" id="{4E5EF6E6-E49B-5D84-1F8E-9D1E4F3F075C}"/>
              </a:ext>
            </a:extLst>
          </p:cNvPr>
          <p:cNvSpPr>
            <a:spLocks noGrp="1"/>
          </p:cNvSpPr>
          <p:nvPr>
            <p:ph type="ftr" sz="quarter" idx="11"/>
          </p:nvPr>
        </p:nvSpPr>
        <p:spPr/>
        <p:txBody>
          <a:bodyPr/>
          <a:lstStyle/>
          <a:p>
            <a:pPr>
              <a:defRPr/>
            </a:pPr>
            <a:r>
              <a:rPr lang="en-US" altLang="en-US" sz="1200" dirty="0">
                <a:solidFill>
                  <a:srgbClr val="004C97"/>
                </a:solidFill>
                <a:latin typeface="Helvetica" panose="020B0604020202020204" pitchFamily="34" charset="0"/>
                <a:ea typeface="MS PGothic" panose="020B0600070205080204" pitchFamily="34" charset="-128"/>
              </a:rPr>
              <a:t>B.Schupbach | ICFA MLAPA 2024</a:t>
            </a:r>
            <a:endParaRPr lang="en-US" b="1" dirty="0"/>
          </a:p>
        </p:txBody>
      </p:sp>
      <p:sp>
        <p:nvSpPr>
          <p:cNvPr id="6" name="Slide Number Placeholder 5">
            <a:extLst>
              <a:ext uri="{FF2B5EF4-FFF2-40B4-BE49-F238E27FC236}">
                <a16:creationId xmlns:a16="http://schemas.microsoft.com/office/drawing/2014/main" id="{5951C00E-C191-D6C2-DB3F-8F1B9CC4D037}"/>
              </a:ext>
            </a:extLst>
          </p:cNvPr>
          <p:cNvSpPr>
            <a:spLocks noGrp="1"/>
          </p:cNvSpPr>
          <p:nvPr>
            <p:ph type="sldNum" sz="quarter" idx="12"/>
          </p:nvPr>
        </p:nvSpPr>
        <p:spPr/>
        <p:txBody>
          <a:bodyPr/>
          <a:lstStyle/>
          <a:p>
            <a:fld id="{52E9C158-AEF1-41A2-A6CE-6F0BAB305EFD}" type="slidenum">
              <a:rPr lang="en-US" altLang="en-US" smtClean="0"/>
              <a:pPr/>
              <a:t>5</a:t>
            </a:fld>
            <a:endParaRPr lang="en-US" altLang="en-US"/>
          </a:p>
        </p:txBody>
      </p:sp>
      <p:pic>
        <p:nvPicPr>
          <p:cNvPr id="8" name="Picture 7">
            <a:extLst>
              <a:ext uri="{FF2B5EF4-FFF2-40B4-BE49-F238E27FC236}">
                <a16:creationId xmlns:a16="http://schemas.microsoft.com/office/drawing/2014/main" id="{6430E2CB-6E54-43D5-DDB9-9DD0DDAF73C0}"/>
              </a:ext>
            </a:extLst>
          </p:cNvPr>
          <p:cNvPicPr>
            <a:picLocks noChangeAspect="1"/>
          </p:cNvPicPr>
          <p:nvPr/>
        </p:nvPicPr>
        <p:blipFill>
          <a:blip r:embed="rId3"/>
          <a:stretch>
            <a:fillRect/>
          </a:stretch>
        </p:blipFill>
        <p:spPr>
          <a:xfrm>
            <a:off x="1062175" y="1953580"/>
            <a:ext cx="7005362" cy="4269455"/>
          </a:xfrm>
          <a:prstGeom prst="rect">
            <a:avLst/>
          </a:prstGeom>
        </p:spPr>
      </p:pic>
    </p:spTree>
    <p:extLst>
      <p:ext uri="{BB962C8B-B14F-4D97-AF65-F5344CB8AC3E}">
        <p14:creationId xmlns:p14="http://schemas.microsoft.com/office/powerpoint/2010/main" val="32979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14DC5-0E37-BA69-DC67-E4F82000A12F}"/>
              </a:ext>
            </a:extLst>
          </p:cNvPr>
          <p:cNvSpPr>
            <a:spLocks noGrp="1"/>
          </p:cNvSpPr>
          <p:nvPr>
            <p:ph type="title"/>
          </p:nvPr>
        </p:nvSpPr>
        <p:spPr/>
        <p:txBody>
          <a:bodyPr/>
          <a:lstStyle/>
          <a:p>
            <a:r>
              <a:rPr lang="en-US" dirty="0"/>
              <a:t>Accelerator Control Network (ACNET)</a:t>
            </a:r>
          </a:p>
        </p:txBody>
      </p:sp>
      <p:sp>
        <p:nvSpPr>
          <p:cNvPr id="3" name="Content Placeholder 2">
            <a:extLst>
              <a:ext uri="{FF2B5EF4-FFF2-40B4-BE49-F238E27FC236}">
                <a16:creationId xmlns:a16="http://schemas.microsoft.com/office/drawing/2014/main" id="{76525927-381B-0259-5BB5-72284C4CEAE6}"/>
              </a:ext>
            </a:extLst>
          </p:cNvPr>
          <p:cNvSpPr>
            <a:spLocks noGrp="1"/>
          </p:cNvSpPr>
          <p:nvPr>
            <p:ph idx="1"/>
          </p:nvPr>
        </p:nvSpPr>
        <p:spPr>
          <a:xfrm>
            <a:off x="228601" y="1043046"/>
            <a:ext cx="5373688" cy="4987867"/>
          </a:xfrm>
        </p:spPr>
        <p:txBody>
          <a:bodyPr/>
          <a:lstStyle/>
          <a:p>
            <a:r>
              <a:rPr lang="en-US" sz="1800" dirty="0"/>
              <a:t>Custom broadcast messaging protocol</a:t>
            </a:r>
          </a:p>
          <a:p>
            <a:r>
              <a:rPr lang="en-US" sz="1800" dirty="0"/>
              <a:t>Front-Ends handle/filter client requests</a:t>
            </a:r>
          </a:p>
          <a:p>
            <a:pPr lvl="1"/>
            <a:r>
              <a:rPr lang="en-US" sz="1600" b="1" dirty="0" err="1"/>
              <a:t>M</a:t>
            </a:r>
            <a:r>
              <a:rPr lang="en-US" sz="1600" dirty="0" err="1"/>
              <a:t>inimal</a:t>
            </a:r>
            <a:r>
              <a:rPr lang="en-US" sz="1600" b="1" dirty="0" err="1"/>
              <a:t>O</a:t>
            </a:r>
            <a:r>
              <a:rPr lang="en-US" sz="1600" dirty="0" err="1"/>
              <a:t>bject</a:t>
            </a:r>
            <a:r>
              <a:rPr lang="en-US" sz="1600" b="1" dirty="0" err="1"/>
              <a:t>O</a:t>
            </a:r>
            <a:r>
              <a:rPr lang="en-US" sz="1600" dirty="0" err="1"/>
              <a:t>riented</a:t>
            </a:r>
            <a:r>
              <a:rPr lang="en-US" sz="1600" b="1" dirty="0" err="1"/>
              <a:t>C</a:t>
            </a:r>
            <a:r>
              <a:rPr lang="en-US" sz="1600" dirty="0" err="1"/>
              <a:t>oms</a:t>
            </a:r>
            <a:r>
              <a:rPr lang="en-US" sz="1600" dirty="0"/>
              <a:t>, (C/C++)</a:t>
            </a:r>
          </a:p>
          <a:p>
            <a:pPr lvl="1"/>
            <a:r>
              <a:rPr lang="en-US" sz="1600" dirty="0"/>
              <a:t>provides a set of common functionality</a:t>
            </a:r>
          </a:p>
          <a:p>
            <a:r>
              <a:rPr lang="en-US" sz="1800" dirty="0"/>
              <a:t>Central </a:t>
            </a:r>
            <a:r>
              <a:rPr lang="en-US" sz="1800" dirty="0" err="1"/>
              <a:t>db</a:t>
            </a:r>
            <a:r>
              <a:rPr lang="en-US" sz="1800" dirty="0"/>
              <a:t> for device properties and config</a:t>
            </a:r>
          </a:p>
          <a:p>
            <a:pPr lvl="1"/>
            <a:r>
              <a:rPr lang="en-US" sz="1600" dirty="0"/>
              <a:t>maps devices to channels and ids to FE node</a:t>
            </a:r>
          </a:p>
          <a:p>
            <a:r>
              <a:rPr lang="en-US" sz="1800" dirty="0"/>
              <a:t>Over 200,000 devices</a:t>
            </a:r>
          </a:p>
          <a:p>
            <a:r>
              <a:rPr lang="en-US" sz="1800" dirty="0"/>
              <a:t>Java software stack developed in early 2000’s</a:t>
            </a:r>
          </a:p>
          <a:p>
            <a:pPr lvl="1"/>
            <a:r>
              <a:rPr lang="en-US" sz="1600" dirty="0"/>
              <a:t>orchestrates client jobs to read/write</a:t>
            </a:r>
          </a:p>
          <a:p>
            <a:pPr lvl="2"/>
            <a:r>
              <a:rPr lang="en-US" sz="1400" b="1" dirty="0" err="1"/>
              <a:t>D</a:t>
            </a:r>
            <a:r>
              <a:rPr lang="en-US" sz="1400" dirty="0" err="1"/>
              <a:t>ata</a:t>
            </a:r>
            <a:r>
              <a:rPr lang="en-US" sz="1400" b="1" dirty="0" err="1"/>
              <a:t>A</a:t>
            </a:r>
            <a:r>
              <a:rPr lang="en-US" sz="1400" dirty="0" err="1"/>
              <a:t>cquisition</a:t>
            </a:r>
            <a:r>
              <a:rPr lang="en-US" sz="1400" b="1" dirty="0" err="1"/>
              <a:t>E</a:t>
            </a:r>
            <a:r>
              <a:rPr lang="en-US" sz="1400" dirty="0" err="1"/>
              <a:t>ngines</a:t>
            </a:r>
            <a:r>
              <a:rPr lang="en-US" sz="1400" dirty="0"/>
              <a:t> and </a:t>
            </a:r>
            <a:r>
              <a:rPr lang="en-US" sz="1400" b="1" dirty="0" err="1"/>
              <a:t>O</a:t>
            </a:r>
            <a:r>
              <a:rPr lang="en-US" sz="1400" dirty="0" err="1"/>
              <a:t>pen</a:t>
            </a:r>
            <a:r>
              <a:rPr lang="en-US" sz="1400" b="1" dirty="0" err="1"/>
              <a:t>A</a:t>
            </a:r>
            <a:r>
              <a:rPr lang="en-US" sz="1400" dirty="0" err="1"/>
              <a:t>ccess</a:t>
            </a:r>
            <a:r>
              <a:rPr lang="en-US" sz="1400" b="1" dirty="0" err="1"/>
              <a:t>C</a:t>
            </a:r>
            <a:r>
              <a:rPr lang="en-US" sz="1400" dirty="0" err="1"/>
              <a:t>lients</a:t>
            </a:r>
            <a:endParaRPr lang="en-US" sz="1400" dirty="0"/>
          </a:p>
          <a:p>
            <a:pPr lvl="1"/>
            <a:r>
              <a:rPr lang="en-US" sz="1600" dirty="0"/>
              <a:t>RabbitMQ Framework added in late 2000’s</a:t>
            </a:r>
          </a:p>
          <a:p>
            <a:pPr lvl="2"/>
            <a:r>
              <a:rPr lang="en-US" sz="1400" dirty="0"/>
              <a:t>Message based using RabbitMQ</a:t>
            </a:r>
          </a:p>
          <a:p>
            <a:pPr lvl="1"/>
            <a:r>
              <a:rPr lang="en-US" sz="1600" dirty="0"/>
              <a:t>deployed on commodity servers</a:t>
            </a:r>
          </a:p>
        </p:txBody>
      </p:sp>
      <p:sp>
        <p:nvSpPr>
          <p:cNvPr id="4" name="Date Placeholder 3">
            <a:extLst>
              <a:ext uri="{FF2B5EF4-FFF2-40B4-BE49-F238E27FC236}">
                <a16:creationId xmlns:a16="http://schemas.microsoft.com/office/drawing/2014/main" id="{074E5E8E-2977-B040-4F6B-9C08AB32412E}"/>
              </a:ext>
            </a:extLst>
          </p:cNvPr>
          <p:cNvSpPr>
            <a:spLocks noGrp="1"/>
          </p:cNvSpPr>
          <p:nvPr>
            <p:ph type="dt" sz="half" idx="10"/>
          </p:nvPr>
        </p:nvSpPr>
        <p:spPr/>
        <p:txBody>
          <a:bodyPr/>
          <a:lstStyle/>
          <a:p>
            <a:fld id="{50889BEA-2B91-403F-ADA4-053DEE04721E}" type="datetime1">
              <a:rPr lang="en-US" altLang="en-US" smtClean="0"/>
              <a:pPr/>
              <a:t>3/6/2024</a:t>
            </a:fld>
            <a:endParaRPr lang="en-US" altLang="en-US"/>
          </a:p>
        </p:txBody>
      </p:sp>
      <p:sp>
        <p:nvSpPr>
          <p:cNvPr id="5" name="Footer Placeholder 4">
            <a:extLst>
              <a:ext uri="{FF2B5EF4-FFF2-40B4-BE49-F238E27FC236}">
                <a16:creationId xmlns:a16="http://schemas.microsoft.com/office/drawing/2014/main" id="{BC9E33C7-384F-30E5-7393-721E31931CF8}"/>
              </a:ext>
            </a:extLst>
          </p:cNvPr>
          <p:cNvSpPr>
            <a:spLocks noGrp="1"/>
          </p:cNvSpPr>
          <p:nvPr>
            <p:ph type="ftr" sz="quarter" idx="11"/>
          </p:nvPr>
        </p:nvSpPr>
        <p:spPr/>
        <p:txBody>
          <a:bodyPr/>
          <a:lstStyle/>
          <a:p>
            <a:pPr>
              <a:defRPr/>
            </a:pPr>
            <a:r>
              <a:rPr lang="en-US" altLang="en-US" sz="1200" dirty="0">
                <a:solidFill>
                  <a:srgbClr val="004C97"/>
                </a:solidFill>
                <a:latin typeface="Helvetica" panose="020B0604020202020204" pitchFamily="34" charset="0"/>
                <a:ea typeface="MS PGothic" panose="020B0600070205080204" pitchFamily="34" charset="-128"/>
              </a:rPr>
              <a:t>B.Schupbach | ICFA MLAPA 2024</a:t>
            </a:r>
            <a:endParaRPr lang="en-US" b="1" dirty="0"/>
          </a:p>
        </p:txBody>
      </p:sp>
      <p:sp>
        <p:nvSpPr>
          <p:cNvPr id="6" name="Slide Number Placeholder 5">
            <a:extLst>
              <a:ext uri="{FF2B5EF4-FFF2-40B4-BE49-F238E27FC236}">
                <a16:creationId xmlns:a16="http://schemas.microsoft.com/office/drawing/2014/main" id="{344D1FB7-AFEE-C9C2-CFEC-53D62D178124}"/>
              </a:ext>
            </a:extLst>
          </p:cNvPr>
          <p:cNvSpPr>
            <a:spLocks noGrp="1"/>
          </p:cNvSpPr>
          <p:nvPr>
            <p:ph type="sldNum" sz="quarter" idx="12"/>
          </p:nvPr>
        </p:nvSpPr>
        <p:spPr/>
        <p:txBody>
          <a:bodyPr/>
          <a:lstStyle/>
          <a:p>
            <a:fld id="{52E9C158-AEF1-41A2-A6CE-6F0BAB305EFD}" type="slidenum">
              <a:rPr lang="en-US" altLang="en-US" smtClean="0"/>
              <a:pPr/>
              <a:t>6</a:t>
            </a:fld>
            <a:endParaRPr lang="en-US" altLang="en-US"/>
          </a:p>
        </p:txBody>
      </p:sp>
      <p:pic>
        <p:nvPicPr>
          <p:cNvPr id="10" name="Picture 9">
            <a:extLst>
              <a:ext uri="{FF2B5EF4-FFF2-40B4-BE49-F238E27FC236}">
                <a16:creationId xmlns:a16="http://schemas.microsoft.com/office/drawing/2014/main" id="{78DBFF02-1F9C-A593-A463-10BA59CE9F22}"/>
              </a:ext>
            </a:extLst>
          </p:cNvPr>
          <p:cNvPicPr>
            <a:picLocks noChangeAspect="1"/>
          </p:cNvPicPr>
          <p:nvPr/>
        </p:nvPicPr>
        <p:blipFill>
          <a:blip r:embed="rId3"/>
          <a:stretch>
            <a:fillRect/>
          </a:stretch>
        </p:blipFill>
        <p:spPr>
          <a:xfrm>
            <a:off x="5752765" y="1141800"/>
            <a:ext cx="3162634" cy="4574400"/>
          </a:xfrm>
          <a:prstGeom prst="rect">
            <a:avLst/>
          </a:prstGeom>
        </p:spPr>
      </p:pic>
      <p:graphicFrame>
        <p:nvGraphicFramePr>
          <p:cNvPr id="11" name="Diagram 10">
            <a:extLst>
              <a:ext uri="{FF2B5EF4-FFF2-40B4-BE49-F238E27FC236}">
                <a16:creationId xmlns:a16="http://schemas.microsoft.com/office/drawing/2014/main" id="{E772F221-68CE-B500-36AF-940CF80DDBB0}"/>
              </a:ext>
            </a:extLst>
          </p:cNvPr>
          <p:cNvGraphicFramePr/>
          <p:nvPr>
            <p:extLst>
              <p:ext uri="{D42A27DB-BD31-4B8C-83A1-F6EECF244321}">
                <p14:modId xmlns:p14="http://schemas.microsoft.com/office/powerpoint/2010/main" val="1514248223"/>
              </p:ext>
            </p:extLst>
          </p:nvPr>
        </p:nvGraphicFramePr>
        <p:xfrm>
          <a:off x="3638383" y="4398188"/>
          <a:ext cx="2248540" cy="18232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34211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0AF30-1950-B7AA-2EB8-449B4E9FA050}"/>
              </a:ext>
            </a:extLst>
          </p:cNvPr>
          <p:cNvSpPr>
            <a:spLocks noGrp="1"/>
          </p:cNvSpPr>
          <p:nvPr>
            <p:ph type="title"/>
          </p:nvPr>
        </p:nvSpPr>
        <p:spPr/>
        <p:txBody>
          <a:bodyPr/>
          <a:lstStyle/>
          <a:p>
            <a:r>
              <a:rPr lang="en-US" dirty="0"/>
              <a:t>Tevatron </a:t>
            </a:r>
            <a:r>
              <a:rPr lang="en-US" dirty="0" err="1"/>
              <a:t>Clk</a:t>
            </a:r>
            <a:r>
              <a:rPr lang="en-US" dirty="0"/>
              <a:t> (</a:t>
            </a:r>
            <a:r>
              <a:rPr lang="en-US" dirty="0" err="1"/>
              <a:t>TClk</a:t>
            </a:r>
            <a:r>
              <a:rPr lang="en-US" dirty="0"/>
              <a:t>)</a:t>
            </a:r>
          </a:p>
        </p:txBody>
      </p:sp>
      <p:sp>
        <p:nvSpPr>
          <p:cNvPr id="3" name="Content Placeholder 2">
            <a:extLst>
              <a:ext uri="{FF2B5EF4-FFF2-40B4-BE49-F238E27FC236}">
                <a16:creationId xmlns:a16="http://schemas.microsoft.com/office/drawing/2014/main" id="{D788810F-3C06-81AD-8F50-4348047E8605}"/>
              </a:ext>
            </a:extLst>
          </p:cNvPr>
          <p:cNvSpPr>
            <a:spLocks noGrp="1"/>
          </p:cNvSpPr>
          <p:nvPr>
            <p:ph idx="1"/>
          </p:nvPr>
        </p:nvSpPr>
        <p:spPr>
          <a:xfrm>
            <a:off x="228600" y="1043046"/>
            <a:ext cx="5261215" cy="1972207"/>
          </a:xfrm>
        </p:spPr>
        <p:txBody>
          <a:bodyPr/>
          <a:lstStyle/>
          <a:p>
            <a:r>
              <a:rPr lang="en-US" sz="1800" dirty="0"/>
              <a:t>10 MHz Manchester encoded serial link</a:t>
            </a:r>
          </a:p>
          <a:p>
            <a:r>
              <a:rPr lang="en-US" sz="1800" dirty="0"/>
              <a:t>orchestrate machine sequences to ~1000 </a:t>
            </a:r>
            <a:r>
              <a:rPr lang="en-US" sz="1800" dirty="0" err="1"/>
              <a:t>nsec</a:t>
            </a:r>
            <a:endParaRPr lang="en-US" sz="1800" dirty="0"/>
          </a:p>
          <a:p>
            <a:pPr lvl="1"/>
            <a:r>
              <a:rPr lang="en-US" sz="1600" dirty="0"/>
              <a:t>ramp power supplies</a:t>
            </a:r>
          </a:p>
          <a:p>
            <a:pPr lvl="1"/>
            <a:r>
              <a:rPr lang="en-US" sz="1600" dirty="0"/>
              <a:t>arm/trigger data acquisition</a:t>
            </a:r>
          </a:p>
          <a:p>
            <a:pPr lvl="1"/>
            <a:r>
              <a:rPr lang="en-US" sz="1600" dirty="0"/>
              <a:t>respond to beam aborts </a:t>
            </a:r>
            <a:r>
              <a:rPr lang="en-US" sz="1600" dirty="0" err="1"/>
              <a:t>etc</a:t>
            </a:r>
            <a:r>
              <a:rPr lang="en-US" sz="1600" dirty="0"/>
              <a:t>…</a:t>
            </a:r>
          </a:p>
          <a:p>
            <a:r>
              <a:rPr lang="en-US" sz="1800" dirty="0"/>
              <a:t>256 unique events machine specific</a:t>
            </a:r>
          </a:p>
          <a:p>
            <a:pPr marL="0" indent="0">
              <a:buNone/>
            </a:pPr>
            <a:endParaRPr lang="en-US" sz="1800" dirty="0"/>
          </a:p>
        </p:txBody>
      </p:sp>
      <p:sp>
        <p:nvSpPr>
          <p:cNvPr id="4" name="Date Placeholder 3">
            <a:extLst>
              <a:ext uri="{FF2B5EF4-FFF2-40B4-BE49-F238E27FC236}">
                <a16:creationId xmlns:a16="http://schemas.microsoft.com/office/drawing/2014/main" id="{04F7103A-422D-6F34-8E30-3E6D98828CD2}"/>
              </a:ext>
            </a:extLst>
          </p:cNvPr>
          <p:cNvSpPr>
            <a:spLocks noGrp="1"/>
          </p:cNvSpPr>
          <p:nvPr>
            <p:ph type="dt" sz="half" idx="10"/>
          </p:nvPr>
        </p:nvSpPr>
        <p:spPr/>
        <p:txBody>
          <a:bodyPr/>
          <a:lstStyle/>
          <a:p>
            <a:fld id="{50889BEA-2B91-403F-ADA4-053DEE04721E}" type="datetime1">
              <a:rPr lang="en-US" altLang="en-US" smtClean="0"/>
              <a:pPr/>
              <a:t>3/6/2024</a:t>
            </a:fld>
            <a:endParaRPr lang="en-US" altLang="en-US"/>
          </a:p>
        </p:txBody>
      </p:sp>
      <p:sp>
        <p:nvSpPr>
          <p:cNvPr id="5" name="Footer Placeholder 4">
            <a:extLst>
              <a:ext uri="{FF2B5EF4-FFF2-40B4-BE49-F238E27FC236}">
                <a16:creationId xmlns:a16="http://schemas.microsoft.com/office/drawing/2014/main" id="{45167654-92EE-3F00-101F-CB1749009CE1}"/>
              </a:ext>
            </a:extLst>
          </p:cNvPr>
          <p:cNvSpPr>
            <a:spLocks noGrp="1"/>
          </p:cNvSpPr>
          <p:nvPr>
            <p:ph type="ftr" sz="quarter" idx="11"/>
          </p:nvPr>
        </p:nvSpPr>
        <p:spPr/>
        <p:txBody>
          <a:bodyPr/>
          <a:lstStyle/>
          <a:p>
            <a:pPr>
              <a:defRPr/>
            </a:pPr>
            <a:r>
              <a:rPr lang="en-US" altLang="en-US" sz="1200" dirty="0">
                <a:solidFill>
                  <a:srgbClr val="004C97"/>
                </a:solidFill>
                <a:latin typeface="Helvetica" panose="020B0604020202020204" pitchFamily="34" charset="0"/>
                <a:ea typeface="MS PGothic" panose="020B0600070205080204" pitchFamily="34" charset="-128"/>
              </a:rPr>
              <a:t>B.Schupbach | ICFA MLAPA 2024</a:t>
            </a:r>
            <a:endParaRPr lang="en-US" b="1" dirty="0"/>
          </a:p>
        </p:txBody>
      </p:sp>
      <p:sp>
        <p:nvSpPr>
          <p:cNvPr id="6" name="Slide Number Placeholder 5">
            <a:extLst>
              <a:ext uri="{FF2B5EF4-FFF2-40B4-BE49-F238E27FC236}">
                <a16:creationId xmlns:a16="http://schemas.microsoft.com/office/drawing/2014/main" id="{C5FCB5E1-E986-1B2A-8EEB-7349D086F2E2}"/>
              </a:ext>
            </a:extLst>
          </p:cNvPr>
          <p:cNvSpPr>
            <a:spLocks noGrp="1"/>
          </p:cNvSpPr>
          <p:nvPr>
            <p:ph type="sldNum" sz="quarter" idx="12"/>
          </p:nvPr>
        </p:nvSpPr>
        <p:spPr/>
        <p:txBody>
          <a:bodyPr/>
          <a:lstStyle/>
          <a:p>
            <a:fld id="{52E9C158-AEF1-41A2-A6CE-6F0BAB305EFD}" type="slidenum">
              <a:rPr lang="en-US" altLang="en-US" smtClean="0"/>
              <a:pPr/>
              <a:t>7</a:t>
            </a:fld>
            <a:endParaRPr lang="en-US" altLang="en-US"/>
          </a:p>
        </p:txBody>
      </p:sp>
      <p:pic>
        <p:nvPicPr>
          <p:cNvPr id="10" name="Picture 9">
            <a:extLst>
              <a:ext uri="{FF2B5EF4-FFF2-40B4-BE49-F238E27FC236}">
                <a16:creationId xmlns:a16="http://schemas.microsoft.com/office/drawing/2014/main" id="{A8B88FFC-7665-DE97-4FAC-ABB32BA855CC}"/>
              </a:ext>
            </a:extLst>
          </p:cNvPr>
          <p:cNvPicPr>
            <a:picLocks noChangeAspect="1"/>
          </p:cNvPicPr>
          <p:nvPr/>
        </p:nvPicPr>
        <p:blipFill>
          <a:blip r:embed="rId3"/>
          <a:stretch>
            <a:fillRect/>
          </a:stretch>
        </p:blipFill>
        <p:spPr>
          <a:xfrm>
            <a:off x="5504102" y="1043046"/>
            <a:ext cx="3411298" cy="3101883"/>
          </a:xfrm>
          <a:prstGeom prst="rect">
            <a:avLst/>
          </a:prstGeom>
        </p:spPr>
      </p:pic>
      <p:pic>
        <p:nvPicPr>
          <p:cNvPr id="12" name="Picture 11">
            <a:extLst>
              <a:ext uri="{FF2B5EF4-FFF2-40B4-BE49-F238E27FC236}">
                <a16:creationId xmlns:a16="http://schemas.microsoft.com/office/drawing/2014/main" id="{C923097C-8E70-68CA-0F2C-7E3B93EE7632}"/>
              </a:ext>
            </a:extLst>
          </p:cNvPr>
          <p:cNvPicPr>
            <a:picLocks noChangeAspect="1"/>
          </p:cNvPicPr>
          <p:nvPr/>
        </p:nvPicPr>
        <p:blipFill>
          <a:blip r:embed="rId4"/>
          <a:stretch>
            <a:fillRect/>
          </a:stretch>
        </p:blipFill>
        <p:spPr>
          <a:xfrm>
            <a:off x="561809" y="3155501"/>
            <a:ext cx="4555004" cy="2811814"/>
          </a:xfrm>
          <a:prstGeom prst="rect">
            <a:avLst/>
          </a:prstGeom>
        </p:spPr>
      </p:pic>
    </p:spTree>
    <p:extLst>
      <p:ext uri="{BB962C8B-B14F-4D97-AF65-F5344CB8AC3E}">
        <p14:creationId xmlns:p14="http://schemas.microsoft.com/office/powerpoint/2010/main" val="2145534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D57AC-BCD5-5C55-879C-66791436F71E}"/>
              </a:ext>
            </a:extLst>
          </p:cNvPr>
          <p:cNvSpPr>
            <a:spLocks noGrp="1"/>
          </p:cNvSpPr>
          <p:nvPr>
            <p:ph type="title"/>
          </p:nvPr>
        </p:nvSpPr>
        <p:spPr/>
        <p:txBody>
          <a:bodyPr/>
          <a:lstStyle/>
          <a:p>
            <a:r>
              <a:rPr lang="en-US" sz="2200" dirty="0"/>
              <a:t> </a:t>
            </a:r>
            <a:r>
              <a:rPr lang="en-US" sz="2200" dirty="0" err="1"/>
              <a:t>Linac</a:t>
            </a:r>
            <a:r>
              <a:rPr lang="en-US" sz="2200" dirty="0"/>
              <a:t> Condition Anomaly Prediction of Emergence (L-Cape)</a:t>
            </a:r>
          </a:p>
        </p:txBody>
      </p:sp>
      <p:sp>
        <p:nvSpPr>
          <p:cNvPr id="3" name="Content Placeholder 2">
            <a:extLst>
              <a:ext uri="{FF2B5EF4-FFF2-40B4-BE49-F238E27FC236}">
                <a16:creationId xmlns:a16="http://schemas.microsoft.com/office/drawing/2014/main" id="{F01F7F79-169F-9F05-BE0C-9F4B1D80950C}"/>
              </a:ext>
            </a:extLst>
          </p:cNvPr>
          <p:cNvSpPr>
            <a:spLocks noGrp="1"/>
          </p:cNvSpPr>
          <p:nvPr>
            <p:ph idx="1"/>
          </p:nvPr>
        </p:nvSpPr>
        <p:spPr>
          <a:xfrm>
            <a:off x="228600" y="1043046"/>
            <a:ext cx="8672513" cy="3649865"/>
          </a:xfrm>
        </p:spPr>
        <p:txBody>
          <a:bodyPr/>
          <a:lstStyle/>
          <a:p>
            <a:pPr algn="just"/>
            <a:r>
              <a:rPr lang="en-US" sz="1800" dirty="0"/>
              <a:t>develop a machine learning model to assist in labeling the various system faults by pattern matching real-time accelerator data using the existing controls system</a:t>
            </a:r>
          </a:p>
          <a:p>
            <a:pPr algn="just"/>
            <a:r>
              <a:rPr lang="en-US" sz="1800" dirty="0"/>
              <a:t>accurate and consistent predictions of system failures enable staff to make informed decisions about how to operate the other machines in the complex</a:t>
            </a:r>
          </a:p>
          <a:p>
            <a:pPr algn="just"/>
            <a:r>
              <a:rPr lang="en-US" sz="1800" dirty="0"/>
              <a:t>for reasonable amounts of expected downtime put the complex in a more efficient operating mode</a:t>
            </a:r>
          </a:p>
          <a:p>
            <a:pPr algn="just"/>
            <a:r>
              <a:rPr lang="en-US" sz="1800" dirty="0"/>
              <a:t>appropriate actions may include inhibiting</a:t>
            </a:r>
          </a:p>
          <a:p>
            <a:pPr lvl="1" algn="just"/>
            <a:r>
              <a:rPr lang="en-US" sz="1600" dirty="0"/>
              <a:t>dipole bend bus power supplies</a:t>
            </a:r>
          </a:p>
          <a:p>
            <a:pPr lvl="1" algn="just"/>
            <a:r>
              <a:rPr lang="en-US" sz="1600" dirty="0"/>
              <a:t>HLRF amplifiers &amp; bias supplies</a:t>
            </a:r>
          </a:p>
          <a:p>
            <a:pPr lvl="1" algn="just"/>
            <a:r>
              <a:rPr lang="en-US" sz="1600" dirty="0"/>
              <a:t>reducing RF gradient voltages</a:t>
            </a:r>
          </a:p>
        </p:txBody>
      </p:sp>
      <p:sp>
        <p:nvSpPr>
          <p:cNvPr id="4" name="Date Placeholder 3">
            <a:extLst>
              <a:ext uri="{FF2B5EF4-FFF2-40B4-BE49-F238E27FC236}">
                <a16:creationId xmlns:a16="http://schemas.microsoft.com/office/drawing/2014/main" id="{7D06D60F-F575-192F-A9D5-651FFE0BB4D4}"/>
              </a:ext>
            </a:extLst>
          </p:cNvPr>
          <p:cNvSpPr>
            <a:spLocks noGrp="1"/>
          </p:cNvSpPr>
          <p:nvPr>
            <p:ph type="dt" sz="half" idx="10"/>
          </p:nvPr>
        </p:nvSpPr>
        <p:spPr/>
        <p:txBody>
          <a:bodyPr/>
          <a:lstStyle/>
          <a:p>
            <a:fld id="{50889BEA-2B91-403F-ADA4-053DEE04721E}" type="datetime1">
              <a:rPr lang="en-US" altLang="en-US" smtClean="0"/>
              <a:pPr/>
              <a:t>3/6/2024</a:t>
            </a:fld>
            <a:endParaRPr lang="en-US" altLang="en-US"/>
          </a:p>
        </p:txBody>
      </p:sp>
      <p:sp>
        <p:nvSpPr>
          <p:cNvPr id="5" name="Footer Placeholder 4">
            <a:extLst>
              <a:ext uri="{FF2B5EF4-FFF2-40B4-BE49-F238E27FC236}">
                <a16:creationId xmlns:a16="http://schemas.microsoft.com/office/drawing/2014/main" id="{9A471B66-BE5C-49D4-3CB7-73F4AF69924E}"/>
              </a:ext>
            </a:extLst>
          </p:cNvPr>
          <p:cNvSpPr>
            <a:spLocks noGrp="1"/>
          </p:cNvSpPr>
          <p:nvPr>
            <p:ph type="ftr" sz="quarter" idx="11"/>
          </p:nvPr>
        </p:nvSpPr>
        <p:spPr/>
        <p:txBody>
          <a:bodyPr/>
          <a:lstStyle/>
          <a:p>
            <a:pPr>
              <a:defRPr/>
            </a:pPr>
            <a:r>
              <a:rPr lang="en-US" altLang="en-US" sz="1200" dirty="0">
                <a:solidFill>
                  <a:srgbClr val="004C97"/>
                </a:solidFill>
                <a:latin typeface="Helvetica" panose="020B0604020202020204" pitchFamily="34" charset="0"/>
                <a:ea typeface="MS PGothic" panose="020B0600070205080204" pitchFamily="34" charset="-128"/>
              </a:rPr>
              <a:t>B.Schupbach | ICFA MLAPA 2024</a:t>
            </a:r>
            <a:endParaRPr lang="en-US" b="1" dirty="0"/>
          </a:p>
        </p:txBody>
      </p:sp>
      <p:sp>
        <p:nvSpPr>
          <p:cNvPr id="6" name="Slide Number Placeholder 5">
            <a:extLst>
              <a:ext uri="{FF2B5EF4-FFF2-40B4-BE49-F238E27FC236}">
                <a16:creationId xmlns:a16="http://schemas.microsoft.com/office/drawing/2014/main" id="{73EFB639-29BD-8CDA-76AB-304FA11C3D99}"/>
              </a:ext>
            </a:extLst>
          </p:cNvPr>
          <p:cNvSpPr>
            <a:spLocks noGrp="1"/>
          </p:cNvSpPr>
          <p:nvPr>
            <p:ph type="sldNum" sz="quarter" idx="12"/>
          </p:nvPr>
        </p:nvSpPr>
        <p:spPr/>
        <p:txBody>
          <a:bodyPr/>
          <a:lstStyle/>
          <a:p>
            <a:fld id="{52E9C158-AEF1-41A2-A6CE-6F0BAB305EFD}" type="slidenum">
              <a:rPr lang="en-US" altLang="en-US" smtClean="0"/>
              <a:pPr/>
              <a:t>8</a:t>
            </a:fld>
            <a:endParaRPr lang="en-US" altLang="en-US"/>
          </a:p>
        </p:txBody>
      </p:sp>
      <p:pic>
        <p:nvPicPr>
          <p:cNvPr id="8" name="Picture 7">
            <a:extLst>
              <a:ext uri="{FF2B5EF4-FFF2-40B4-BE49-F238E27FC236}">
                <a16:creationId xmlns:a16="http://schemas.microsoft.com/office/drawing/2014/main" id="{DA953FBF-A863-A9F4-68D5-9F5FB90BD198}"/>
              </a:ext>
            </a:extLst>
          </p:cNvPr>
          <p:cNvPicPr>
            <a:picLocks noChangeAspect="1"/>
          </p:cNvPicPr>
          <p:nvPr/>
        </p:nvPicPr>
        <p:blipFill>
          <a:blip r:embed="rId3"/>
          <a:stretch>
            <a:fillRect/>
          </a:stretch>
        </p:blipFill>
        <p:spPr>
          <a:xfrm>
            <a:off x="5085877" y="2631343"/>
            <a:ext cx="3829523" cy="3494031"/>
          </a:xfrm>
          <a:prstGeom prst="rect">
            <a:avLst/>
          </a:prstGeom>
        </p:spPr>
      </p:pic>
      <p:pic>
        <p:nvPicPr>
          <p:cNvPr id="10" name="Picture 9">
            <a:extLst>
              <a:ext uri="{FF2B5EF4-FFF2-40B4-BE49-F238E27FC236}">
                <a16:creationId xmlns:a16="http://schemas.microsoft.com/office/drawing/2014/main" id="{216C94EF-6B01-ADEC-17AA-40050092F31D}"/>
              </a:ext>
            </a:extLst>
          </p:cNvPr>
          <p:cNvPicPr>
            <a:picLocks noChangeAspect="1"/>
          </p:cNvPicPr>
          <p:nvPr/>
        </p:nvPicPr>
        <p:blipFill>
          <a:blip r:embed="rId4"/>
          <a:stretch>
            <a:fillRect/>
          </a:stretch>
        </p:blipFill>
        <p:spPr>
          <a:xfrm>
            <a:off x="1451687" y="4259777"/>
            <a:ext cx="2411104" cy="1645719"/>
          </a:xfrm>
          <a:prstGeom prst="rect">
            <a:avLst/>
          </a:prstGeom>
        </p:spPr>
      </p:pic>
    </p:spTree>
    <p:extLst>
      <p:ext uri="{BB962C8B-B14F-4D97-AF65-F5344CB8AC3E}">
        <p14:creationId xmlns:p14="http://schemas.microsoft.com/office/powerpoint/2010/main" val="3693860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61238-DB45-6FF7-845F-E01F1E7201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B48700-C14B-84C1-6080-9B28F5597388}"/>
              </a:ext>
            </a:extLst>
          </p:cNvPr>
          <p:cNvSpPr>
            <a:spLocks noGrp="1"/>
          </p:cNvSpPr>
          <p:nvPr>
            <p:ph type="title"/>
          </p:nvPr>
        </p:nvSpPr>
        <p:spPr/>
        <p:txBody>
          <a:bodyPr/>
          <a:lstStyle/>
          <a:p>
            <a:r>
              <a:rPr lang="en-US" dirty="0"/>
              <a:t>Basic Idea</a:t>
            </a:r>
          </a:p>
        </p:txBody>
      </p:sp>
      <p:pic>
        <p:nvPicPr>
          <p:cNvPr id="8" name="Content Placeholder 7">
            <a:extLst>
              <a:ext uri="{FF2B5EF4-FFF2-40B4-BE49-F238E27FC236}">
                <a16:creationId xmlns:a16="http://schemas.microsoft.com/office/drawing/2014/main" id="{AF581A94-FC56-7D23-D7BE-076B432EAF13}"/>
              </a:ext>
            </a:extLst>
          </p:cNvPr>
          <p:cNvPicPr>
            <a:picLocks noGrp="1" noChangeAspect="1"/>
          </p:cNvPicPr>
          <p:nvPr>
            <p:ph idx="1"/>
          </p:nvPr>
        </p:nvPicPr>
        <p:blipFill>
          <a:blip r:embed="rId3"/>
          <a:stretch>
            <a:fillRect/>
          </a:stretch>
        </p:blipFill>
        <p:spPr>
          <a:xfrm>
            <a:off x="821757" y="2295963"/>
            <a:ext cx="7500486" cy="3626101"/>
          </a:xfrm>
        </p:spPr>
      </p:pic>
      <p:sp>
        <p:nvSpPr>
          <p:cNvPr id="4" name="Date Placeholder 3">
            <a:extLst>
              <a:ext uri="{FF2B5EF4-FFF2-40B4-BE49-F238E27FC236}">
                <a16:creationId xmlns:a16="http://schemas.microsoft.com/office/drawing/2014/main" id="{6046702E-E62A-E20B-DE67-D8729982670B}"/>
              </a:ext>
            </a:extLst>
          </p:cNvPr>
          <p:cNvSpPr>
            <a:spLocks noGrp="1"/>
          </p:cNvSpPr>
          <p:nvPr>
            <p:ph type="dt" sz="half" idx="10"/>
          </p:nvPr>
        </p:nvSpPr>
        <p:spPr/>
        <p:txBody>
          <a:bodyPr/>
          <a:lstStyle/>
          <a:p>
            <a:fld id="{50889BEA-2B91-403F-ADA4-053DEE04721E}" type="datetime1">
              <a:rPr lang="en-US" altLang="en-US" smtClean="0"/>
              <a:pPr/>
              <a:t>3/6/2024</a:t>
            </a:fld>
            <a:endParaRPr lang="en-US" altLang="en-US"/>
          </a:p>
        </p:txBody>
      </p:sp>
      <p:sp>
        <p:nvSpPr>
          <p:cNvPr id="5" name="Footer Placeholder 4">
            <a:extLst>
              <a:ext uri="{FF2B5EF4-FFF2-40B4-BE49-F238E27FC236}">
                <a16:creationId xmlns:a16="http://schemas.microsoft.com/office/drawing/2014/main" id="{2DCB98BF-26DC-7B67-FD3A-689BC237A5C7}"/>
              </a:ext>
            </a:extLst>
          </p:cNvPr>
          <p:cNvSpPr>
            <a:spLocks noGrp="1"/>
          </p:cNvSpPr>
          <p:nvPr>
            <p:ph type="ftr" sz="quarter" idx="11"/>
          </p:nvPr>
        </p:nvSpPr>
        <p:spPr/>
        <p:txBody>
          <a:bodyPr/>
          <a:lstStyle/>
          <a:p>
            <a:pPr>
              <a:defRPr/>
            </a:pPr>
            <a:r>
              <a:rPr lang="en-US" altLang="en-US" sz="1200" dirty="0">
                <a:solidFill>
                  <a:srgbClr val="004C97"/>
                </a:solidFill>
                <a:latin typeface="Helvetica" panose="020B0604020202020204" pitchFamily="34" charset="0"/>
                <a:ea typeface="MS PGothic" panose="020B0600070205080204" pitchFamily="34" charset="-128"/>
              </a:rPr>
              <a:t>B.Schupbach | ICFA MLAPA 2024</a:t>
            </a:r>
            <a:endParaRPr lang="en-US" b="1" dirty="0"/>
          </a:p>
        </p:txBody>
      </p:sp>
      <p:sp>
        <p:nvSpPr>
          <p:cNvPr id="6" name="Slide Number Placeholder 5">
            <a:extLst>
              <a:ext uri="{FF2B5EF4-FFF2-40B4-BE49-F238E27FC236}">
                <a16:creationId xmlns:a16="http://schemas.microsoft.com/office/drawing/2014/main" id="{CF836668-6EAE-2D38-EC18-DD84384A3395}"/>
              </a:ext>
            </a:extLst>
          </p:cNvPr>
          <p:cNvSpPr>
            <a:spLocks noGrp="1"/>
          </p:cNvSpPr>
          <p:nvPr>
            <p:ph type="sldNum" sz="quarter" idx="12"/>
          </p:nvPr>
        </p:nvSpPr>
        <p:spPr/>
        <p:txBody>
          <a:bodyPr/>
          <a:lstStyle/>
          <a:p>
            <a:fld id="{52E9C158-AEF1-41A2-A6CE-6F0BAB305EFD}" type="slidenum">
              <a:rPr lang="en-US" altLang="en-US" smtClean="0"/>
              <a:pPr/>
              <a:t>9</a:t>
            </a:fld>
            <a:endParaRPr lang="en-US" altLang="en-US"/>
          </a:p>
        </p:txBody>
      </p:sp>
      <p:sp>
        <p:nvSpPr>
          <p:cNvPr id="9" name="TextBox 8">
            <a:extLst>
              <a:ext uri="{FF2B5EF4-FFF2-40B4-BE49-F238E27FC236}">
                <a16:creationId xmlns:a16="http://schemas.microsoft.com/office/drawing/2014/main" id="{F4EC8869-B427-8C80-B87B-60594B9E90C0}"/>
              </a:ext>
            </a:extLst>
          </p:cNvPr>
          <p:cNvSpPr txBox="1"/>
          <p:nvPr/>
        </p:nvSpPr>
        <p:spPr>
          <a:xfrm>
            <a:off x="317633" y="1183907"/>
            <a:ext cx="8499107" cy="1200329"/>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rgbClr val="404040"/>
                </a:solidFill>
              </a:rPr>
              <a:t>Get the data, process it, interpret it</a:t>
            </a:r>
          </a:p>
          <a:p>
            <a:pPr marL="342900" indent="-342900">
              <a:buFont typeface="Arial" panose="020B0604020202020204" pitchFamily="34" charset="0"/>
              <a:buChar char="•"/>
            </a:pPr>
            <a:r>
              <a:rPr lang="en-US" dirty="0">
                <a:solidFill>
                  <a:srgbClr val="404040"/>
                </a:solidFill>
              </a:rPr>
              <a:t>Rinse and repeat</a:t>
            </a:r>
          </a:p>
          <a:p>
            <a:pPr marL="342900" indent="-342900">
              <a:buFont typeface="Arial" panose="020B0604020202020204" pitchFamily="34" charset="0"/>
              <a:buChar char="•"/>
            </a:pPr>
            <a:r>
              <a:rPr lang="en-US" dirty="0">
                <a:solidFill>
                  <a:srgbClr val="404040"/>
                </a:solidFill>
              </a:rPr>
              <a:t>Data flow must be as reliable and consistent as possible</a:t>
            </a:r>
          </a:p>
        </p:txBody>
      </p:sp>
      <p:sp>
        <p:nvSpPr>
          <p:cNvPr id="11" name="TextBox 10">
            <a:extLst>
              <a:ext uri="{FF2B5EF4-FFF2-40B4-BE49-F238E27FC236}">
                <a16:creationId xmlns:a16="http://schemas.microsoft.com/office/drawing/2014/main" id="{B1FC70EA-65AC-5B19-F9A8-DDF7115D3530}"/>
              </a:ext>
            </a:extLst>
          </p:cNvPr>
          <p:cNvSpPr txBox="1"/>
          <p:nvPr/>
        </p:nvSpPr>
        <p:spPr>
          <a:xfrm>
            <a:off x="387467" y="5691231"/>
            <a:ext cx="8499107" cy="461665"/>
          </a:xfrm>
          <a:prstGeom prst="rect">
            <a:avLst/>
          </a:prstGeom>
          <a:noFill/>
        </p:spPr>
        <p:txBody>
          <a:bodyPr wrap="square">
            <a:spAutoFit/>
          </a:bodyPr>
          <a:lstStyle/>
          <a:p>
            <a:r>
              <a:rPr lang="en-US" dirty="0"/>
              <a:t>https://inspirehep.net/files/f49576cf957d0d032273cf92aaa0061f</a:t>
            </a:r>
          </a:p>
        </p:txBody>
      </p:sp>
    </p:spTree>
    <p:extLst>
      <p:ext uri="{BB962C8B-B14F-4D97-AF65-F5344CB8AC3E}">
        <p14:creationId xmlns:p14="http://schemas.microsoft.com/office/powerpoint/2010/main" val="3712974625"/>
      </p:ext>
    </p:extLst>
  </p:cSld>
  <p:clrMapOvr>
    <a:masterClrMapping/>
  </p:clrMapOvr>
</p:sld>
</file>

<file path=ppt/theme/theme1.xml><?xml version="1.0" encoding="utf-8"?>
<a:theme xmlns:a="http://schemas.openxmlformats.org/drawingml/2006/main" name="FNAL_TemplateMac_060514">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B6CED81E-951A-4DFA-9287-6DC86C25A1D3}"/>
    </a:ext>
  </a:extLst>
</a:theme>
</file>

<file path=ppt/theme/theme2.xml><?xml version="1.0" encoding="utf-8"?>
<a:theme xmlns:a="http://schemas.openxmlformats.org/drawingml/2006/main" name="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3CED6F7E-0C40-4358-9557-CEEF733EC32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20613</TotalTime>
  <Words>3324</Words>
  <Application>Microsoft Office PowerPoint</Application>
  <PresentationFormat>On-screen Show (4:3)</PresentationFormat>
  <Paragraphs>340</Paragraphs>
  <Slides>27</Slides>
  <Notes>21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Aptos</vt:lpstr>
      <vt:lpstr>Arial</vt:lpstr>
      <vt:lpstr>Calibri</vt:lpstr>
      <vt:lpstr>Cambria Math</vt:lpstr>
      <vt:lpstr>Courier New</vt:lpstr>
      <vt:lpstr>Helvetica</vt:lpstr>
      <vt:lpstr>FNAL_TemplateMac_060514</vt:lpstr>
      <vt:lpstr>Fermilab: Footer Only</vt:lpstr>
      <vt:lpstr>The L-Cape Project</vt:lpstr>
      <vt:lpstr>Agenda</vt:lpstr>
      <vt:lpstr>Introduction</vt:lpstr>
      <vt:lpstr>Linac</vt:lpstr>
      <vt:lpstr>DAQ Landscape</vt:lpstr>
      <vt:lpstr>Accelerator Control Network (ACNET)</vt:lpstr>
      <vt:lpstr>Tevatron Clk (TClk)</vt:lpstr>
      <vt:lpstr> Linac Condition Anomaly Prediction of Emergence (L-Cape)</vt:lpstr>
      <vt:lpstr>Basic Idea</vt:lpstr>
      <vt:lpstr>Data Collection</vt:lpstr>
      <vt:lpstr>Data Collection cont.</vt:lpstr>
      <vt:lpstr>Data Collection cont.</vt:lpstr>
      <vt:lpstr>Data Collection cont.</vt:lpstr>
      <vt:lpstr>Labels</vt:lpstr>
      <vt:lpstr>Methods</vt:lpstr>
      <vt:lpstr>LSTM-AutoEncoder</vt:lpstr>
      <vt:lpstr>TadGAN: Timeseries Anomaly Detection using Generative Adversarial Network</vt:lpstr>
      <vt:lpstr>TFT: Temporal Fusion Transformer</vt:lpstr>
      <vt:lpstr>Comparing</vt:lpstr>
      <vt:lpstr>Overview</vt:lpstr>
      <vt:lpstr>Dashboard UI</vt:lpstr>
      <vt:lpstr>UI cont.</vt:lpstr>
      <vt:lpstr>UI cont.</vt:lpstr>
      <vt:lpstr>Issues</vt:lpstr>
      <vt:lpstr>Moving Forward</vt:lpstr>
      <vt:lpstr>References</vt:lpstr>
      <vt:lpstr>Acknowledgements and Special 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L-Cape Project</dc:title>
  <dc:creator>Brian A. Schupbach x3721,4977 13033N</dc:creator>
  <cp:lastModifiedBy>Brian A. Schupbach x3721,4977 13033N</cp:lastModifiedBy>
  <cp:revision>185</cp:revision>
  <cp:lastPrinted>2014-01-20T19:40:21Z</cp:lastPrinted>
  <dcterms:created xsi:type="dcterms:W3CDTF">2024-01-24T17:02:55Z</dcterms:created>
  <dcterms:modified xsi:type="dcterms:W3CDTF">2024-03-06T23:56:26Z</dcterms:modified>
</cp:coreProperties>
</file>