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1"/>
  </p:sldMasterIdLst>
  <p:notesMasterIdLst>
    <p:notesMasterId r:id="rId17"/>
  </p:notesMasterIdLst>
  <p:sldIdLst>
    <p:sldId id="359" r:id="rId2"/>
    <p:sldId id="360" r:id="rId3"/>
    <p:sldId id="361" r:id="rId4"/>
    <p:sldId id="375" r:id="rId5"/>
    <p:sldId id="374" r:id="rId6"/>
    <p:sldId id="362" r:id="rId7"/>
    <p:sldId id="364" r:id="rId8"/>
    <p:sldId id="365" r:id="rId9"/>
    <p:sldId id="367" r:id="rId10"/>
    <p:sldId id="368" r:id="rId11"/>
    <p:sldId id="369" r:id="rId12"/>
    <p:sldId id="376" r:id="rId13"/>
    <p:sldId id="371" r:id="rId14"/>
    <p:sldId id="373" r:id="rId15"/>
    <p:sldId id="262" r:id="rId16"/>
  </p:sldIdLst>
  <p:sldSz cx="15236825" cy="8570913"/>
  <p:notesSz cx="6858000" cy="9144000"/>
  <p:defaultTextStyle>
    <a:defPPr>
      <a:defRPr lang="ko-KR"/>
    </a:defPPr>
    <a:lvl1pPr marL="0" algn="l" defTabSz="1142909" rtl="0" eaLnBrk="1" latinLnBrk="1" hangingPunct="1">
      <a:defRPr sz="2250" kern="1200">
        <a:solidFill>
          <a:schemeClr val="tx1"/>
        </a:solidFill>
        <a:latin typeface="+mn-lt"/>
        <a:ea typeface="+mn-ea"/>
        <a:cs typeface="+mn-cs"/>
      </a:defRPr>
    </a:lvl1pPr>
    <a:lvl2pPr marL="571454" algn="l" defTabSz="1142909" rtl="0" eaLnBrk="1" latinLnBrk="1" hangingPunct="1">
      <a:defRPr sz="2250" kern="1200">
        <a:solidFill>
          <a:schemeClr val="tx1"/>
        </a:solidFill>
        <a:latin typeface="+mn-lt"/>
        <a:ea typeface="+mn-ea"/>
        <a:cs typeface="+mn-cs"/>
      </a:defRPr>
    </a:lvl2pPr>
    <a:lvl3pPr marL="1142909" algn="l" defTabSz="1142909" rtl="0" eaLnBrk="1" latinLnBrk="1" hangingPunct="1">
      <a:defRPr sz="2250" kern="1200">
        <a:solidFill>
          <a:schemeClr val="tx1"/>
        </a:solidFill>
        <a:latin typeface="+mn-lt"/>
        <a:ea typeface="+mn-ea"/>
        <a:cs typeface="+mn-cs"/>
      </a:defRPr>
    </a:lvl3pPr>
    <a:lvl4pPr marL="1714363" algn="l" defTabSz="1142909" rtl="0" eaLnBrk="1" latinLnBrk="1" hangingPunct="1">
      <a:defRPr sz="2250" kern="1200">
        <a:solidFill>
          <a:schemeClr val="tx1"/>
        </a:solidFill>
        <a:latin typeface="+mn-lt"/>
        <a:ea typeface="+mn-ea"/>
        <a:cs typeface="+mn-cs"/>
      </a:defRPr>
    </a:lvl4pPr>
    <a:lvl5pPr marL="2285817" algn="l" defTabSz="1142909" rtl="0" eaLnBrk="1" latinLnBrk="1" hangingPunct="1">
      <a:defRPr sz="2250" kern="1200">
        <a:solidFill>
          <a:schemeClr val="tx1"/>
        </a:solidFill>
        <a:latin typeface="+mn-lt"/>
        <a:ea typeface="+mn-ea"/>
        <a:cs typeface="+mn-cs"/>
      </a:defRPr>
    </a:lvl5pPr>
    <a:lvl6pPr marL="2857271" algn="l" defTabSz="1142909" rtl="0" eaLnBrk="1" latinLnBrk="1" hangingPunct="1">
      <a:defRPr sz="225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1" hangingPunct="1">
      <a:defRPr sz="225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1" hangingPunct="1">
      <a:defRPr sz="225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1" hangingPunct="1">
      <a:defRPr sz="22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43E4B7CD-D69B-4747-9997-E7DC1D4C476A}">
          <p14:sldIdLst>
            <p14:sldId id="359"/>
            <p14:sldId id="360"/>
            <p14:sldId id="361"/>
            <p14:sldId id="375"/>
            <p14:sldId id="374"/>
            <p14:sldId id="362"/>
            <p14:sldId id="364"/>
            <p14:sldId id="365"/>
            <p14:sldId id="367"/>
            <p14:sldId id="368"/>
            <p14:sldId id="369"/>
            <p14:sldId id="376"/>
            <p14:sldId id="371"/>
            <p14:sldId id="373"/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05A5"/>
    <a:srgbClr val="0C2B64"/>
    <a:srgbClr val="E6E6E6"/>
    <a:srgbClr val="CCECFF"/>
    <a:srgbClr val="8AB1D3"/>
    <a:srgbClr val="8DB5D5"/>
    <a:srgbClr val="305D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FD0F851-EC5A-4D38-B0AD-8093EC10F338}" styleName="밝은 스타일 1 - 강조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2" autoAdjust="0"/>
    <p:restoredTop sz="93987" autoAdjust="0"/>
  </p:normalViewPr>
  <p:slideViewPr>
    <p:cSldViewPr snapToGrid="0">
      <p:cViewPr>
        <p:scale>
          <a:sx n="125" d="100"/>
          <a:sy n="125" d="100"/>
        </p:scale>
        <p:origin x="3132" y="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53685;&#54633;%20&#47928;&#49436;2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ko-KR"/>
              <a:t>Effective</a:t>
            </a:r>
            <a:r>
              <a:rPr lang="en-US" altLang="ko-KR" baseline="0"/>
              <a:t> imipedance component portion</a:t>
            </a:r>
            <a:endParaRPr lang="ko-KR"/>
          </a:p>
        </c:rich>
      </c:tx>
      <c:layout>
        <c:manualLayout>
          <c:xMode val="edge"/>
          <c:yMode val="edge"/>
          <c:x val="0.2276126674206311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48B-42B0-BA66-E439A9F2336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48B-42B0-BA66-E439A9F2336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48B-42B0-BA66-E439A9F2336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48B-42B0-BA66-E439A9F2336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F48B-42B0-BA66-E439A9F2336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F48B-42B0-BA66-E439A9F2336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F48B-42B0-BA66-E439A9F23363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F48B-42B0-BA66-E439A9F23363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F48B-42B0-BA66-E439A9F23363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F48B-42B0-BA66-E439A9F23363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F48B-42B0-BA66-E439A9F23363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F48B-42B0-BA66-E439A9F23363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F48B-42B0-BA66-E439A9F23363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B-F48B-42B0-BA66-E439A9F23363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D-F48B-42B0-BA66-E439A9F2336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F48B-42B0-BA66-E439A9F23363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F48B-42B0-BA66-E439A9F23363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F48B-42B0-BA66-E439A9F23363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F48B-42B0-BA66-E439A9F23363}"/>
                </c:ext>
              </c:extLst>
            </c:dLbl>
            <c:dLbl>
              <c:idx val="4"/>
              <c:layout>
                <c:manualLayout>
                  <c:x val="-6.2304143848229986E-2"/>
                  <c:y val="1.971937925878424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48B-42B0-BA66-E439A9F23363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F48B-42B0-BA66-E439A9F23363}"/>
                </c:ext>
              </c:extLst>
            </c:dLbl>
            <c:dLbl>
              <c:idx val="6"/>
              <c:layout>
                <c:manualLayout>
                  <c:x val="-6.5499228148139202E-2"/>
                  <c:y val="-4.929844814696061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48B-42B0-BA66-E439A9F23363}"/>
                </c:ext>
              </c:extLst>
            </c:dLbl>
            <c:dLbl>
              <c:idx val="7"/>
              <c:layout>
                <c:manualLayout>
                  <c:x val="1.4377879349591532E-2"/>
                  <c:y val="-3.74668205916900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48B-42B0-BA66-E439A9F23363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F48B-42B0-BA66-E439A9F23363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3-F48B-42B0-BA66-E439A9F23363}"/>
                </c:ext>
              </c:extLst>
            </c:dLbl>
            <c:dLbl>
              <c:idx val="10"/>
              <c:layout>
                <c:manualLayout>
                  <c:x val="-9.4845051817321377E-2"/>
                  <c:y val="-2.816588597948770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F48B-42B0-BA66-E439A9F23363}"/>
                </c:ext>
              </c:extLst>
            </c:dLbl>
            <c:dLbl>
              <c:idx val="11"/>
              <c:layout>
                <c:manualLayout>
                  <c:x val="-3.6973494776243905E-2"/>
                  <c:y val="-3.420143297509219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F48B-42B0-BA66-E439A9F23363}"/>
                </c:ext>
              </c:extLst>
            </c:dLbl>
            <c:dLbl>
              <c:idx val="12"/>
              <c:layout>
                <c:manualLayout>
                  <c:x val="1.7682975762551373E-2"/>
                  <c:y val="-1.408294298974385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F48B-42B0-BA66-E439A9F23363}"/>
                </c:ext>
              </c:extLst>
            </c:dLbl>
            <c:dLbl>
              <c:idx val="13"/>
              <c:layout>
                <c:manualLayout>
                  <c:x val="3.702975931404897E-2"/>
                  <c:y val="-2.613599167958554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F48B-42B0-BA66-E439A9F23363}"/>
                </c:ext>
              </c:extLst>
            </c:dLbl>
            <c:dLbl>
              <c:idx val="14"/>
              <c:layout>
                <c:manualLayout>
                  <c:x val="7.2339446301346824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F48B-42B0-BA66-E439A9F23363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Sheet1!$A$25:$A$39</c:f>
              <c:strCache>
                <c:ptCount val="15"/>
                <c:pt idx="0">
                  <c:v>RW</c:v>
                </c:pt>
                <c:pt idx="1">
                  <c:v>Main RF cavity</c:v>
                </c:pt>
                <c:pt idx="2">
                  <c:v>BPM</c:v>
                </c:pt>
                <c:pt idx="3">
                  <c:v>BPM bellows</c:v>
                </c:pt>
                <c:pt idx="4">
                  <c:v>Bellows</c:v>
                </c:pt>
                <c:pt idx="5">
                  <c:v>Gate valve</c:v>
                </c:pt>
                <c:pt idx="6">
                  <c:v>Pumping tee</c:v>
                </c:pt>
                <c:pt idx="7">
                  <c:v>LGBM chamber</c:v>
                </c:pt>
                <c:pt idx="8">
                  <c:v>IVU </c:v>
                </c:pt>
                <c:pt idx="9">
                  <c:v>flange</c:v>
                </c:pt>
                <c:pt idx="10">
                  <c:v>LF kicker</c:v>
                </c:pt>
                <c:pt idx="11">
                  <c:v>HF kicker</c:v>
                </c:pt>
                <c:pt idx="12">
                  <c:v>VF kicker</c:v>
                </c:pt>
                <c:pt idx="13">
                  <c:v>Transitions</c:v>
                </c:pt>
                <c:pt idx="14">
                  <c:v>RF components</c:v>
                </c:pt>
              </c:strCache>
            </c:strRef>
          </c:cat>
          <c:val>
            <c:numRef>
              <c:f>Sheet1!$K$25:$K$39</c:f>
              <c:numCache>
                <c:formatCode>General</c:formatCode>
                <c:ptCount val="15"/>
                <c:pt idx="0">
                  <c:v>260.93</c:v>
                </c:pt>
                <c:pt idx="1">
                  <c:v>51.42</c:v>
                </c:pt>
                <c:pt idx="2">
                  <c:v>28.48</c:v>
                </c:pt>
                <c:pt idx="3">
                  <c:v>19.32</c:v>
                </c:pt>
                <c:pt idx="4">
                  <c:v>7.84</c:v>
                </c:pt>
                <c:pt idx="5">
                  <c:v>1.6</c:v>
                </c:pt>
                <c:pt idx="6">
                  <c:v>1.68</c:v>
                </c:pt>
                <c:pt idx="7">
                  <c:v>12.32</c:v>
                </c:pt>
                <c:pt idx="8">
                  <c:v>13.11</c:v>
                </c:pt>
                <c:pt idx="9">
                  <c:v>14</c:v>
                </c:pt>
                <c:pt idx="10">
                  <c:v>5.38</c:v>
                </c:pt>
                <c:pt idx="11">
                  <c:v>0.65</c:v>
                </c:pt>
                <c:pt idx="12">
                  <c:v>0.65</c:v>
                </c:pt>
                <c:pt idx="13">
                  <c:v>10.08</c:v>
                </c:pt>
                <c:pt idx="14">
                  <c:v>1.28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F48B-42B0-BA66-E439A9F23363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89F85E-A996-4607-8B4A-70CC5B7FB91C}" type="datetimeFigureOut">
              <a:rPr lang="ko-KR" altLang="en-US" smtClean="0"/>
              <a:t>2024-11-11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A51E5-D39C-4646-99FB-0BE2893AFD4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6523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4603" y="1402694"/>
            <a:ext cx="11427619" cy="2983947"/>
          </a:xfrm>
        </p:spPr>
        <p:txBody>
          <a:bodyPr anchor="b"/>
          <a:lstStyle>
            <a:lvl1pPr algn="ctr">
              <a:defRPr sz="7498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4603" y="4501714"/>
            <a:ext cx="11427619" cy="2069319"/>
          </a:xfrm>
        </p:spPr>
        <p:txBody>
          <a:bodyPr/>
          <a:lstStyle>
            <a:lvl1pPr marL="0" indent="0" algn="ctr">
              <a:buNone/>
              <a:defRPr sz="2999"/>
            </a:lvl1pPr>
            <a:lvl2pPr marL="571363" indent="0" algn="ctr">
              <a:buNone/>
              <a:defRPr sz="2499"/>
            </a:lvl2pPr>
            <a:lvl3pPr marL="1142726" indent="0" algn="ctr">
              <a:buNone/>
              <a:defRPr sz="2249"/>
            </a:lvl3pPr>
            <a:lvl4pPr marL="1714089" indent="0" algn="ctr">
              <a:buNone/>
              <a:defRPr sz="2000"/>
            </a:lvl4pPr>
            <a:lvl5pPr marL="2285451" indent="0" algn="ctr">
              <a:buNone/>
              <a:defRPr sz="2000"/>
            </a:lvl5pPr>
            <a:lvl6pPr marL="2856814" indent="0" algn="ctr">
              <a:buNone/>
              <a:defRPr sz="2000"/>
            </a:lvl6pPr>
            <a:lvl7pPr marL="3428177" indent="0" algn="ctr">
              <a:buNone/>
              <a:defRPr sz="2000"/>
            </a:lvl7pPr>
            <a:lvl8pPr marL="3999540" indent="0" algn="ctr">
              <a:buNone/>
              <a:defRPr sz="2000"/>
            </a:lvl8pPr>
            <a:lvl9pPr marL="4570903" indent="0" algn="ctr">
              <a:buNone/>
              <a:defRPr sz="20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135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231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903853" y="456322"/>
            <a:ext cx="3285440" cy="7263453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532" y="456322"/>
            <a:ext cx="9665861" cy="7263453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090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0E97846-F3E8-474E-B31F-705F062D5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07287" y="7943967"/>
            <a:ext cx="422250" cy="456322"/>
          </a:xfrm>
        </p:spPr>
        <p:txBody>
          <a:bodyPr/>
          <a:lstStyle>
            <a:lvl1pPr>
              <a:defRPr b="1"/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192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975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596" y="2136778"/>
            <a:ext cx="13141762" cy="3565261"/>
          </a:xfrm>
        </p:spPr>
        <p:txBody>
          <a:bodyPr anchor="b"/>
          <a:lstStyle>
            <a:lvl1pPr>
              <a:defRPr sz="7498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596" y="5735767"/>
            <a:ext cx="13141762" cy="1874887"/>
          </a:xfrm>
        </p:spPr>
        <p:txBody>
          <a:bodyPr/>
          <a:lstStyle>
            <a:lvl1pPr marL="0" indent="0">
              <a:buNone/>
              <a:defRPr sz="2999">
                <a:solidFill>
                  <a:schemeClr val="tx1">
                    <a:tint val="75000"/>
                  </a:schemeClr>
                </a:solidFill>
              </a:defRPr>
            </a:lvl1pPr>
            <a:lvl2pPr marL="571363" indent="0">
              <a:buNone/>
              <a:defRPr sz="2499">
                <a:solidFill>
                  <a:schemeClr val="tx1">
                    <a:tint val="75000"/>
                  </a:schemeClr>
                </a:solidFill>
              </a:defRPr>
            </a:lvl2pPr>
            <a:lvl3pPr marL="1142726" indent="0">
              <a:buNone/>
              <a:defRPr sz="2249">
                <a:solidFill>
                  <a:schemeClr val="tx1">
                    <a:tint val="75000"/>
                  </a:schemeClr>
                </a:solidFill>
              </a:defRPr>
            </a:lvl3pPr>
            <a:lvl4pPr marL="17140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2854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285681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42817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39995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457090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193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7532" y="2281609"/>
            <a:ext cx="6475651" cy="54381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13642" y="2281609"/>
            <a:ext cx="6475651" cy="54381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61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516" y="456322"/>
            <a:ext cx="13141762" cy="1656647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9517" y="2101065"/>
            <a:ext cx="6445891" cy="1029699"/>
          </a:xfrm>
        </p:spPr>
        <p:txBody>
          <a:bodyPr anchor="b"/>
          <a:lstStyle>
            <a:lvl1pPr marL="0" indent="0">
              <a:buNone/>
              <a:defRPr sz="2999" b="1"/>
            </a:lvl1pPr>
            <a:lvl2pPr marL="571363" indent="0">
              <a:buNone/>
              <a:defRPr sz="2499" b="1"/>
            </a:lvl2pPr>
            <a:lvl3pPr marL="1142726" indent="0">
              <a:buNone/>
              <a:defRPr sz="2249" b="1"/>
            </a:lvl3pPr>
            <a:lvl4pPr marL="1714089" indent="0">
              <a:buNone/>
              <a:defRPr sz="2000" b="1"/>
            </a:lvl4pPr>
            <a:lvl5pPr marL="2285451" indent="0">
              <a:buNone/>
              <a:defRPr sz="2000" b="1"/>
            </a:lvl5pPr>
            <a:lvl6pPr marL="2856814" indent="0">
              <a:buNone/>
              <a:defRPr sz="2000" b="1"/>
            </a:lvl6pPr>
            <a:lvl7pPr marL="3428177" indent="0">
              <a:buNone/>
              <a:defRPr sz="2000" b="1"/>
            </a:lvl7pPr>
            <a:lvl8pPr marL="3999540" indent="0">
              <a:buNone/>
              <a:defRPr sz="2000" b="1"/>
            </a:lvl8pPr>
            <a:lvl9pPr marL="4570903" indent="0">
              <a:buNone/>
              <a:defRPr sz="20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9517" y="3130764"/>
            <a:ext cx="6445891" cy="460488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713643" y="2101065"/>
            <a:ext cx="6477635" cy="1029699"/>
          </a:xfrm>
        </p:spPr>
        <p:txBody>
          <a:bodyPr anchor="b"/>
          <a:lstStyle>
            <a:lvl1pPr marL="0" indent="0">
              <a:buNone/>
              <a:defRPr sz="2999" b="1"/>
            </a:lvl1pPr>
            <a:lvl2pPr marL="571363" indent="0">
              <a:buNone/>
              <a:defRPr sz="2499" b="1"/>
            </a:lvl2pPr>
            <a:lvl3pPr marL="1142726" indent="0">
              <a:buNone/>
              <a:defRPr sz="2249" b="1"/>
            </a:lvl3pPr>
            <a:lvl4pPr marL="1714089" indent="0">
              <a:buNone/>
              <a:defRPr sz="2000" b="1"/>
            </a:lvl4pPr>
            <a:lvl5pPr marL="2285451" indent="0">
              <a:buNone/>
              <a:defRPr sz="2000" b="1"/>
            </a:lvl5pPr>
            <a:lvl6pPr marL="2856814" indent="0">
              <a:buNone/>
              <a:defRPr sz="2000" b="1"/>
            </a:lvl6pPr>
            <a:lvl7pPr marL="3428177" indent="0">
              <a:buNone/>
              <a:defRPr sz="2000" b="1"/>
            </a:lvl7pPr>
            <a:lvl8pPr marL="3999540" indent="0">
              <a:buNone/>
              <a:defRPr sz="2000" b="1"/>
            </a:lvl8pPr>
            <a:lvl9pPr marL="4570903" indent="0">
              <a:buNone/>
              <a:defRPr sz="20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13643" y="3130764"/>
            <a:ext cx="6477635" cy="460488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802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364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13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517" y="571394"/>
            <a:ext cx="4914272" cy="1999880"/>
          </a:xfrm>
        </p:spPr>
        <p:txBody>
          <a:bodyPr anchor="b"/>
          <a:lstStyle>
            <a:lvl1pPr>
              <a:defRPr sz="3999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635" y="1234054"/>
            <a:ext cx="7713643" cy="6090903"/>
          </a:xfrm>
        </p:spPr>
        <p:txBody>
          <a:bodyPr/>
          <a:lstStyle>
            <a:lvl1pPr>
              <a:defRPr sz="3999"/>
            </a:lvl1pPr>
            <a:lvl2pPr>
              <a:defRPr sz="3499"/>
            </a:lvl2pPr>
            <a:lvl3pPr>
              <a:defRPr sz="2999"/>
            </a:lvl3pPr>
            <a:lvl4pPr>
              <a:defRPr sz="2499"/>
            </a:lvl4pPr>
            <a:lvl5pPr>
              <a:defRPr sz="2499"/>
            </a:lvl5pPr>
            <a:lvl6pPr>
              <a:defRPr sz="2499"/>
            </a:lvl6pPr>
            <a:lvl7pPr>
              <a:defRPr sz="2499"/>
            </a:lvl7pPr>
            <a:lvl8pPr>
              <a:defRPr sz="2499"/>
            </a:lvl8pPr>
            <a:lvl9pPr>
              <a:defRPr sz="2499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9517" y="2571274"/>
            <a:ext cx="4914272" cy="4763603"/>
          </a:xfrm>
        </p:spPr>
        <p:txBody>
          <a:bodyPr/>
          <a:lstStyle>
            <a:lvl1pPr marL="0" indent="0">
              <a:buNone/>
              <a:defRPr sz="2000"/>
            </a:lvl1pPr>
            <a:lvl2pPr marL="571363" indent="0">
              <a:buNone/>
              <a:defRPr sz="1750"/>
            </a:lvl2pPr>
            <a:lvl3pPr marL="1142726" indent="0">
              <a:buNone/>
              <a:defRPr sz="1500"/>
            </a:lvl3pPr>
            <a:lvl4pPr marL="1714089" indent="0">
              <a:buNone/>
              <a:defRPr sz="1250"/>
            </a:lvl4pPr>
            <a:lvl5pPr marL="2285451" indent="0">
              <a:buNone/>
              <a:defRPr sz="1250"/>
            </a:lvl5pPr>
            <a:lvl6pPr marL="2856814" indent="0">
              <a:buNone/>
              <a:defRPr sz="1250"/>
            </a:lvl6pPr>
            <a:lvl7pPr marL="3428177" indent="0">
              <a:buNone/>
              <a:defRPr sz="1250"/>
            </a:lvl7pPr>
            <a:lvl8pPr marL="3999540" indent="0">
              <a:buNone/>
              <a:defRPr sz="1250"/>
            </a:lvl8pPr>
            <a:lvl9pPr marL="4570903" indent="0">
              <a:buNone/>
              <a:defRPr sz="12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967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517" y="571394"/>
            <a:ext cx="4914272" cy="1999880"/>
          </a:xfrm>
        </p:spPr>
        <p:txBody>
          <a:bodyPr anchor="b"/>
          <a:lstStyle>
            <a:lvl1pPr>
              <a:defRPr sz="3999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77635" y="1234054"/>
            <a:ext cx="7713643" cy="6090903"/>
          </a:xfrm>
        </p:spPr>
        <p:txBody>
          <a:bodyPr anchor="t"/>
          <a:lstStyle>
            <a:lvl1pPr marL="0" indent="0">
              <a:buNone/>
              <a:defRPr sz="3999"/>
            </a:lvl1pPr>
            <a:lvl2pPr marL="571363" indent="0">
              <a:buNone/>
              <a:defRPr sz="3499"/>
            </a:lvl2pPr>
            <a:lvl3pPr marL="1142726" indent="0">
              <a:buNone/>
              <a:defRPr sz="2999"/>
            </a:lvl3pPr>
            <a:lvl4pPr marL="1714089" indent="0">
              <a:buNone/>
              <a:defRPr sz="2499"/>
            </a:lvl4pPr>
            <a:lvl5pPr marL="2285451" indent="0">
              <a:buNone/>
              <a:defRPr sz="2499"/>
            </a:lvl5pPr>
            <a:lvl6pPr marL="2856814" indent="0">
              <a:buNone/>
              <a:defRPr sz="2499"/>
            </a:lvl6pPr>
            <a:lvl7pPr marL="3428177" indent="0">
              <a:buNone/>
              <a:defRPr sz="2499"/>
            </a:lvl7pPr>
            <a:lvl8pPr marL="3999540" indent="0">
              <a:buNone/>
              <a:defRPr sz="2499"/>
            </a:lvl8pPr>
            <a:lvl9pPr marL="4570903" indent="0">
              <a:buNone/>
              <a:defRPr sz="2499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9517" y="2571274"/>
            <a:ext cx="4914272" cy="4763603"/>
          </a:xfrm>
        </p:spPr>
        <p:txBody>
          <a:bodyPr/>
          <a:lstStyle>
            <a:lvl1pPr marL="0" indent="0">
              <a:buNone/>
              <a:defRPr sz="2000"/>
            </a:lvl1pPr>
            <a:lvl2pPr marL="571363" indent="0">
              <a:buNone/>
              <a:defRPr sz="1750"/>
            </a:lvl2pPr>
            <a:lvl3pPr marL="1142726" indent="0">
              <a:buNone/>
              <a:defRPr sz="1500"/>
            </a:lvl3pPr>
            <a:lvl4pPr marL="1714089" indent="0">
              <a:buNone/>
              <a:defRPr sz="1250"/>
            </a:lvl4pPr>
            <a:lvl5pPr marL="2285451" indent="0">
              <a:buNone/>
              <a:defRPr sz="1250"/>
            </a:lvl5pPr>
            <a:lvl6pPr marL="2856814" indent="0">
              <a:buNone/>
              <a:defRPr sz="1250"/>
            </a:lvl6pPr>
            <a:lvl7pPr marL="3428177" indent="0">
              <a:buNone/>
              <a:defRPr sz="1250"/>
            </a:lvl7pPr>
            <a:lvl8pPr marL="3999540" indent="0">
              <a:buNone/>
              <a:defRPr sz="1250"/>
            </a:lvl8pPr>
            <a:lvl9pPr marL="4570903" indent="0">
              <a:buNone/>
              <a:defRPr sz="12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956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7532" y="456322"/>
            <a:ext cx="13141762" cy="1656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7532" y="2281609"/>
            <a:ext cx="13141762" cy="5438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7532" y="7943967"/>
            <a:ext cx="3428286" cy="4563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47199" y="7943967"/>
            <a:ext cx="5142428" cy="4563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1007" y="7943967"/>
            <a:ext cx="3428286" cy="4563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449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 ftr="0" dt="0"/>
  <p:txStyles>
    <p:titleStyle>
      <a:lvl1pPr algn="l" defTabSz="1142726" rtl="0" eaLnBrk="1" latinLnBrk="1" hangingPunct="1">
        <a:lnSpc>
          <a:spcPct val="90000"/>
        </a:lnSpc>
        <a:spcBef>
          <a:spcPct val="0"/>
        </a:spcBef>
        <a:buNone/>
        <a:defRPr sz="5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681" indent="-285681" algn="l" defTabSz="1142726" rtl="0" eaLnBrk="1" latinLnBrk="1" hangingPunct="1">
        <a:lnSpc>
          <a:spcPct val="90000"/>
        </a:lnSpc>
        <a:spcBef>
          <a:spcPts val="1250"/>
        </a:spcBef>
        <a:buFont typeface="Arial" panose="020B0604020202020204" pitchFamily="34" charset="0"/>
        <a:buChar char="•"/>
        <a:defRPr sz="3499" kern="1200">
          <a:solidFill>
            <a:schemeClr val="tx1"/>
          </a:solidFill>
          <a:latin typeface="+mn-lt"/>
          <a:ea typeface="+mn-ea"/>
          <a:cs typeface="+mn-cs"/>
        </a:defRPr>
      </a:lvl1pPr>
      <a:lvl2pPr marL="857044" indent="-285681" algn="l" defTabSz="1142726" rtl="0" eaLnBrk="1" latinLnBrk="1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999" kern="1200">
          <a:solidFill>
            <a:schemeClr val="tx1"/>
          </a:solidFill>
          <a:latin typeface="+mn-lt"/>
          <a:ea typeface="+mn-ea"/>
          <a:cs typeface="+mn-cs"/>
        </a:defRPr>
      </a:lvl2pPr>
      <a:lvl3pPr marL="1428407" indent="-285681" algn="l" defTabSz="1142726" rtl="0" eaLnBrk="1" latinLnBrk="1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499" kern="1200">
          <a:solidFill>
            <a:schemeClr val="tx1"/>
          </a:solidFill>
          <a:latin typeface="+mn-lt"/>
          <a:ea typeface="+mn-ea"/>
          <a:cs typeface="+mn-cs"/>
        </a:defRPr>
      </a:lvl3pPr>
      <a:lvl4pPr marL="1999770" indent="-285681" algn="l" defTabSz="1142726" rtl="0" eaLnBrk="1" latinLnBrk="1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49" kern="1200">
          <a:solidFill>
            <a:schemeClr val="tx1"/>
          </a:solidFill>
          <a:latin typeface="+mn-lt"/>
          <a:ea typeface="+mn-ea"/>
          <a:cs typeface="+mn-cs"/>
        </a:defRPr>
      </a:lvl4pPr>
      <a:lvl5pPr marL="2571133" indent="-285681" algn="l" defTabSz="1142726" rtl="0" eaLnBrk="1" latinLnBrk="1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49" kern="1200">
          <a:solidFill>
            <a:schemeClr val="tx1"/>
          </a:solidFill>
          <a:latin typeface="+mn-lt"/>
          <a:ea typeface="+mn-ea"/>
          <a:cs typeface="+mn-cs"/>
        </a:defRPr>
      </a:lvl5pPr>
      <a:lvl6pPr marL="3142496" indent="-285681" algn="l" defTabSz="1142726" rtl="0" eaLnBrk="1" latinLnBrk="1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49" kern="1200">
          <a:solidFill>
            <a:schemeClr val="tx1"/>
          </a:solidFill>
          <a:latin typeface="+mn-lt"/>
          <a:ea typeface="+mn-ea"/>
          <a:cs typeface="+mn-cs"/>
        </a:defRPr>
      </a:lvl6pPr>
      <a:lvl7pPr marL="3713858" indent="-285681" algn="l" defTabSz="1142726" rtl="0" eaLnBrk="1" latinLnBrk="1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49" kern="1200">
          <a:solidFill>
            <a:schemeClr val="tx1"/>
          </a:solidFill>
          <a:latin typeface="+mn-lt"/>
          <a:ea typeface="+mn-ea"/>
          <a:cs typeface="+mn-cs"/>
        </a:defRPr>
      </a:lvl7pPr>
      <a:lvl8pPr marL="4285221" indent="-285681" algn="l" defTabSz="1142726" rtl="0" eaLnBrk="1" latinLnBrk="1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49" kern="1200">
          <a:solidFill>
            <a:schemeClr val="tx1"/>
          </a:solidFill>
          <a:latin typeface="+mn-lt"/>
          <a:ea typeface="+mn-ea"/>
          <a:cs typeface="+mn-cs"/>
        </a:defRPr>
      </a:lvl8pPr>
      <a:lvl9pPr marL="4856584" indent="-285681" algn="l" defTabSz="1142726" rtl="0" eaLnBrk="1" latinLnBrk="1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726" rtl="0" eaLnBrk="1" latinLnBrk="1" hangingPunct="1">
        <a:defRPr sz="2249" kern="1200">
          <a:solidFill>
            <a:schemeClr val="tx1"/>
          </a:solidFill>
          <a:latin typeface="+mn-lt"/>
          <a:ea typeface="+mn-ea"/>
          <a:cs typeface="+mn-cs"/>
        </a:defRPr>
      </a:lvl1pPr>
      <a:lvl2pPr marL="571363" algn="l" defTabSz="1142726" rtl="0" eaLnBrk="1" latinLnBrk="1" hangingPunct="1">
        <a:defRPr sz="2249" kern="1200">
          <a:solidFill>
            <a:schemeClr val="tx1"/>
          </a:solidFill>
          <a:latin typeface="+mn-lt"/>
          <a:ea typeface="+mn-ea"/>
          <a:cs typeface="+mn-cs"/>
        </a:defRPr>
      </a:lvl2pPr>
      <a:lvl3pPr marL="1142726" algn="l" defTabSz="1142726" rtl="0" eaLnBrk="1" latinLnBrk="1" hangingPunct="1">
        <a:defRPr sz="2249" kern="1200">
          <a:solidFill>
            <a:schemeClr val="tx1"/>
          </a:solidFill>
          <a:latin typeface="+mn-lt"/>
          <a:ea typeface="+mn-ea"/>
          <a:cs typeface="+mn-cs"/>
        </a:defRPr>
      </a:lvl3pPr>
      <a:lvl4pPr marL="1714089" algn="l" defTabSz="1142726" rtl="0" eaLnBrk="1" latinLnBrk="1" hangingPunct="1">
        <a:defRPr sz="2249" kern="1200">
          <a:solidFill>
            <a:schemeClr val="tx1"/>
          </a:solidFill>
          <a:latin typeface="+mn-lt"/>
          <a:ea typeface="+mn-ea"/>
          <a:cs typeface="+mn-cs"/>
        </a:defRPr>
      </a:lvl4pPr>
      <a:lvl5pPr marL="2285451" algn="l" defTabSz="1142726" rtl="0" eaLnBrk="1" latinLnBrk="1" hangingPunct="1">
        <a:defRPr sz="2249" kern="1200">
          <a:solidFill>
            <a:schemeClr val="tx1"/>
          </a:solidFill>
          <a:latin typeface="+mn-lt"/>
          <a:ea typeface="+mn-ea"/>
          <a:cs typeface="+mn-cs"/>
        </a:defRPr>
      </a:lvl5pPr>
      <a:lvl6pPr marL="2856814" algn="l" defTabSz="1142726" rtl="0" eaLnBrk="1" latinLnBrk="1" hangingPunct="1">
        <a:defRPr sz="2249" kern="1200">
          <a:solidFill>
            <a:schemeClr val="tx1"/>
          </a:solidFill>
          <a:latin typeface="+mn-lt"/>
          <a:ea typeface="+mn-ea"/>
          <a:cs typeface="+mn-cs"/>
        </a:defRPr>
      </a:lvl6pPr>
      <a:lvl7pPr marL="3428177" algn="l" defTabSz="1142726" rtl="0" eaLnBrk="1" latinLnBrk="1" hangingPunct="1">
        <a:defRPr sz="2249" kern="1200">
          <a:solidFill>
            <a:schemeClr val="tx1"/>
          </a:solidFill>
          <a:latin typeface="+mn-lt"/>
          <a:ea typeface="+mn-ea"/>
          <a:cs typeface="+mn-cs"/>
        </a:defRPr>
      </a:lvl7pPr>
      <a:lvl8pPr marL="3999540" algn="l" defTabSz="1142726" rtl="0" eaLnBrk="1" latinLnBrk="1" hangingPunct="1">
        <a:defRPr sz="2249" kern="1200">
          <a:solidFill>
            <a:schemeClr val="tx1"/>
          </a:solidFill>
          <a:latin typeface="+mn-lt"/>
          <a:ea typeface="+mn-ea"/>
          <a:cs typeface="+mn-cs"/>
        </a:defRPr>
      </a:lvl8pPr>
      <a:lvl9pPr marL="4570903" algn="l" defTabSz="1142726" rtl="0" eaLnBrk="1" latinLnBrk="1" hangingPunct="1">
        <a:defRPr sz="22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6.tmp"/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0.png"/><Relationship Id="rId5" Type="http://schemas.openxmlformats.org/officeDocument/2006/relationships/image" Target="../media/image380.png"/><Relationship Id="rId10" Type="http://schemas.openxmlformats.org/officeDocument/2006/relationships/image" Target="../media/image43.png"/><Relationship Id="rId4" Type="http://schemas.openxmlformats.org/officeDocument/2006/relationships/image" Target="../media/image38.png"/><Relationship Id="rId9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5.tmp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7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11" Type="http://schemas.openxmlformats.org/officeDocument/2006/relationships/image" Target="../media/image14.png"/><Relationship Id="rId5" Type="http://schemas.openxmlformats.org/officeDocument/2006/relationships/image" Target="../media/image1.pn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tmp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17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그룹 19">
            <a:extLst>
              <a:ext uri="{FF2B5EF4-FFF2-40B4-BE49-F238E27FC236}">
                <a16:creationId xmlns:a16="http://schemas.microsoft.com/office/drawing/2014/main" id="{6806532E-66D0-4F3A-BF3F-FE63D296AD22}"/>
              </a:ext>
            </a:extLst>
          </p:cNvPr>
          <p:cNvGrpSpPr/>
          <p:nvPr/>
        </p:nvGrpSpPr>
        <p:grpSpPr>
          <a:xfrm>
            <a:off x="626973" y="0"/>
            <a:ext cx="9022865" cy="479180"/>
            <a:chOff x="626973" y="0"/>
            <a:chExt cx="9022865" cy="479180"/>
          </a:xfrm>
        </p:grpSpPr>
        <p:sp>
          <p:nvSpPr>
            <p:cNvPr id="21" name="Rectangle 6">
              <a:extLst>
                <a:ext uri="{FF2B5EF4-FFF2-40B4-BE49-F238E27FC236}">
                  <a16:creationId xmlns:a16="http://schemas.microsoft.com/office/drawing/2014/main" id="{8D46B21F-6491-4E14-8287-410576485C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EDEBF78-66EA-44E5-AA14-6DB6606616DC}"/>
                </a:ext>
              </a:extLst>
            </p:cNvPr>
            <p:cNvSpPr txBox="1"/>
            <p:nvPr/>
          </p:nvSpPr>
          <p:spPr>
            <a:xfrm>
              <a:off x="1706473" y="93126"/>
              <a:ext cx="79433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2">
                      <a:lumMod val="50000"/>
                    </a:schemeClr>
                  </a:solidFill>
                  <a:ea typeface="Ebrima" panose="02000000000000000000" pitchFamily="2" charset="0"/>
                  <a:cs typeface="Ebrima" panose="02000000000000000000" pitchFamily="2" charset="0"/>
                </a:rPr>
                <a:t>Updates of Korea-4GSR impedance modeling and instability studies</a:t>
              </a:r>
            </a:p>
          </p:txBody>
        </p:sp>
      </p:grpSp>
      <p:sp>
        <p:nvSpPr>
          <p:cNvPr id="23" name="Rectangle 6">
            <a:extLst>
              <a:ext uri="{FF2B5EF4-FFF2-40B4-BE49-F238E27FC236}">
                <a16:creationId xmlns:a16="http://schemas.microsoft.com/office/drawing/2014/main" id="{6B22A788-3E54-4B15-9944-ED21F12C7C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8363164"/>
            <a:ext cx="15236824" cy="207749"/>
          </a:xfrm>
          <a:prstGeom prst="rect">
            <a:avLst/>
          </a:prstGeom>
          <a:solidFill>
            <a:srgbClr val="0C2B64">
              <a:alpha val="31000"/>
            </a:srgbClr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dirty="0"/>
          </a:p>
        </p:txBody>
      </p:sp>
      <p:pic>
        <p:nvPicPr>
          <p:cNvPr id="24" name="그림 23">
            <a:extLst>
              <a:ext uri="{FF2B5EF4-FFF2-40B4-BE49-F238E27FC236}">
                <a16:creationId xmlns:a16="http://schemas.microsoft.com/office/drawing/2014/main" id="{2681E333-E2E6-4C39-A3B7-ADEEBA9C8B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193" y="2813119"/>
            <a:ext cx="385265" cy="396823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26F7470B-6A01-4E51-9C53-C0D2D5C792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801" y="2822736"/>
            <a:ext cx="350592" cy="377560"/>
          </a:xfrm>
          <a:prstGeom prst="rect">
            <a:avLst/>
          </a:prstGeom>
        </p:spPr>
      </p:pic>
      <p:grpSp>
        <p:nvGrpSpPr>
          <p:cNvPr id="26" name="그룹 25">
            <a:extLst>
              <a:ext uri="{FF2B5EF4-FFF2-40B4-BE49-F238E27FC236}">
                <a16:creationId xmlns:a16="http://schemas.microsoft.com/office/drawing/2014/main" id="{E98152F6-E59B-4F11-8D66-6CAB5D933466}"/>
              </a:ext>
            </a:extLst>
          </p:cNvPr>
          <p:cNvGrpSpPr/>
          <p:nvPr/>
        </p:nvGrpSpPr>
        <p:grpSpPr>
          <a:xfrm>
            <a:off x="10277475" y="1"/>
            <a:ext cx="4959350" cy="8363163"/>
            <a:chOff x="10277475" y="1"/>
            <a:chExt cx="4959350" cy="8363163"/>
          </a:xfrm>
        </p:grpSpPr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DB657D73-A299-44BD-AFDB-506D818DBB16}"/>
                </a:ext>
              </a:extLst>
            </p:cNvPr>
            <p:cNvGrpSpPr/>
            <p:nvPr/>
          </p:nvGrpSpPr>
          <p:grpSpPr>
            <a:xfrm>
              <a:off x="10277475" y="1"/>
              <a:ext cx="4959350" cy="8363163"/>
              <a:chOff x="10277475" y="1"/>
              <a:chExt cx="4959350" cy="8363163"/>
            </a:xfrm>
          </p:grpSpPr>
          <p:sp>
            <p:nvSpPr>
              <p:cNvPr id="29" name="Rectangle 35">
                <a:extLst>
                  <a:ext uri="{FF2B5EF4-FFF2-40B4-BE49-F238E27FC236}">
                    <a16:creationId xmlns:a16="http://schemas.microsoft.com/office/drawing/2014/main" id="{4B9C9F93-EC79-4C6C-8BD6-FBE3952B1C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77475" y="1"/>
                <a:ext cx="4959350" cy="836316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 dirty="0"/>
              </a:p>
            </p:txBody>
          </p:sp>
          <p:pic>
            <p:nvPicPr>
              <p:cNvPr id="30" name="그림 29">
                <a:extLst>
                  <a:ext uri="{FF2B5EF4-FFF2-40B4-BE49-F238E27FC236}">
                    <a16:creationId xmlns:a16="http://schemas.microsoft.com/office/drawing/2014/main" id="{B34ED5B4-9C46-4540-9A14-AF5D422D60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24801" y="4233552"/>
                <a:ext cx="4464698" cy="3440435"/>
              </a:xfrm>
              <a:prstGeom prst="rect">
                <a:avLst/>
              </a:prstGeom>
            </p:spPr>
          </p:pic>
        </p:grpSp>
        <p:pic>
          <p:nvPicPr>
            <p:cNvPr id="28" name="그림 27">
              <a:extLst>
                <a:ext uri="{FF2B5EF4-FFF2-40B4-BE49-F238E27FC236}">
                  <a16:creationId xmlns:a16="http://schemas.microsoft.com/office/drawing/2014/main" id="{85BF06B1-2C45-4C7A-9471-A556A8C3A1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</p:spPr>
        </p:pic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3961C277-FD3F-4166-AC9B-E12F1C3F670A}"/>
              </a:ext>
            </a:extLst>
          </p:cNvPr>
          <p:cNvGrpSpPr/>
          <p:nvPr/>
        </p:nvGrpSpPr>
        <p:grpSpPr>
          <a:xfrm>
            <a:off x="598622" y="1460714"/>
            <a:ext cx="13986342" cy="4081783"/>
            <a:chOff x="598622" y="1460714"/>
            <a:chExt cx="10708880" cy="4081783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1222D80-05A2-43B1-8826-0EAB5A519910}"/>
                </a:ext>
              </a:extLst>
            </p:cNvPr>
            <p:cNvSpPr txBox="1"/>
            <p:nvPr/>
          </p:nvSpPr>
          <p:spPr>
            <a:xfrm>
              <a:off x="598622" y="1460714"/>
              <a:ext cx="7521903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800" b="1" dirty="0">
                  <a:solidFill>
                    <a:srgbClr val="00206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Updates of Korea-4GSR impedance modeling and instability studies</a:t>
              </a:r>
              <a:endParaRPr lang="ko-KR" altLang="en-US" sz="3800" dirty="0">
                <a:solidFill>
                  <a:srgbClr val="002060"/>
                </a:solidFill>
                <a:cs typeface="Verdana" panose="020B060403050404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40ED73F-89FF-45A5-8109-6C3E954CD672}"/>
                </a:ext>
              </a:extLst>
            </p:cNvPr>
            <p:cNvSpPr txBox="1"/>
            <p:nvPr/>
          </p:nvSpPr>
          <p:spPr>
            <a:xfrm>
              <a:off x="639384" y="3911281"/>
              <a:ext cx="10668118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500" b="1" dirty="0">
                  <a:cs typeface="Verdana" panose="020B0604030504040204" pitchFamily="34" charset="0"/>
                </a:rPr>
                <a:t>Jimin Seok</a:t>
              </a:r>
            </a:p>
            <a:p>
              <a:endParaRPr lang="en-US" altLang="ko-KR" sz="2500" b="1" dirty="0">
                <a:cs typeface="Verdana" panose="020B0604030504040204" pitchFamily="34" charset="0"/>
              </a:endParaRPr>
            </a:p>
            <a:p>
              <a:r>
                <a:rPr lang="en-US" altLang="ko-KR" sz="2500" b="1" dirty="0">
                  <a:cs typeface="Verdana" panose="020B0604030504040204" pitchFamily="34" charset="0"/>
                </a:rPr>
                <a:t>on behalf of 4GSR Beam Dynamics Group</a:t>
              </a:r>
            </a:p>
            <a:p>
              <a:r>
                <a:rPr lang="en-US" altLang="ko-KR" sz="2500" b="1" dirty="0">
                  <a:cs typeface="Verdana" panose="020B0604030504040204" pitchFamily="34" charset="0"/>
                </a:rPr>
                <a:t>Pohang Accelerator Laboratory, POSTECH</a:t>
              </a:r>
              <a:endParaRPr lang="ko-KR" altLang="en-US" sz="2500" b="1" dirty="0">
                <a:cs typeface="Verdana" panose="020B0604030504040204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CB6A13C5-F6BA-416E-8D8F-156591896CA1}"/>
              </a:ext>
            </a:extLst>
          </p:cNvPr>
          <p:cNvSpPr txBox="1"/>
          <p:nvPr/>
        </p:nvSpPr>
        <p:spPr>
          <a:xfrm>
            <a:off x="626973" y="7258489"/>
            <a:ext cx="50546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100" b="1" dirty="0">
                <a:solidFill>
                  <a:schemeClr val="tx2"/>
                </a:solidFill>
              </a:rPr>
              <a:t>2024.11.14</a:t>
            </a:r>
            <a:endParaRPr lang="ko-KR" altLang="en-US" sz="21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812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CFB0A701-022F-4533-9058-515BA96DA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045" y="2553967"/>
            <a:ext cx="2963371" cy="2735420"/>
          </a:xfrm>
          <a:prstGeom prst="rect">
            <a:avLst/>
          </a:prstGeom>
        </p:spPr>
      </p:pic>
      <p:grpSp>
        <p:nvGrpSpPr>
          <p:cNvPr id="7" name="그룹 6"/>
          <p:cNvGrpSpPr/>
          <p:nvPr/>
        </p:nvGrpSpPr>
        <p:grpSpPr>
          <a:xfrm>
            <a:off x="1" y="7996258"/>
            <a:ext cx="15236824" cy="574655"/>
            <a:chOff x="1" y="7996258"/>
            <a:chExt cx="15236824" cy="574655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" y="8363164"/>
              <a:ext cx="15236824" cy="207749"/>
            </a:xfrm>
            <a:prstGeom prst="rect">
              <a:avLst/>
            </a:prstGeom>
            <a:solidFill>
              <a:srgbClr val="0C2B64">
                <a:alpha val="31000"/>
              </a:srgbClr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dirty="0"/>
            </a:p>
          </p:txBody>
        </p:sp>
        <p:pic>
          <p:nvPicPr>
            <p:cNvPr id="50" name="그림 4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</p:spPr>
        </p:pic>
      </p:grp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626973" y="0"/>
            <a:ext cx="1079500" cy="479180"/>
          </a:xfrm>
          <a:prstGeom prst="rect">
            <a:avLst/>
          </a:prstGeom>
          <a:solidFill>
            <a:srgbClr val="0C2B64"/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dirty="0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1D947B48-C713-4697-ADBE-0B4D8DB12F02}"/>
              </a:ext>
            </a:extLst>
          </p:cNvPr>
          <p:cNvSpPr/>
          <p:nvPr/>
        </p:nvSpPr>
        <p:spPr>
          <a:xfrm>
            <a:off x="80094" y="725769"/>
            <a:ext cx="6030681" cy="534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800" b="1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Transverse mode coupling instability</a:t>
            </a:r>
            <a:endParaRPr lang="ko-KR" altLang="en-US" sz="280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489A473-1071-4695-BF82-0A5A5EB02A44}"/>
              </a:ext>
            </a:extLst>
          </p:cNvPr>
          <p:cNvSpPr txBox="1"/>
          <p:nvPr/>
        </p:nvSpPr>
        <p:spPr>
          <a:xfrm>
            <a:off x="1706473" y="140626"/>
            <a:ext cx="7943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2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Updates of Korea-4GSR impedance modeling and instability studies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F3E75971-B085-4533-A08A-5A4EFE240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B7353EA8-5DC7-4CF2-8071-9D507433221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415" y="4713532"/>
            <a:ext cx="5462270" cy="3378200"/>
          </a:xfrm>
          <a:prstGeom prst="rect">
            <a:avLst/>
          </a:prstGeom>
          <a:noFill/>
        </p:spPr>
      </p:pic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2C8EFBAE-0D5A-4CBF-9052-C47A7BB5B9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7598454"/>
              </p:ext>
            </p:extLst>
          </p:nvPr>
        </p:nvGraphicFramePr>
        <p:xfrm>
          <a:off x="1244544" y="6355402"/>
          <a:ext cx="5819197" cy="7575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5826">
                  <a:extLst>
                    <a:ext uri="{9D8B030D-6E8A-4147-A177-3AD203B41FA5}">
                      <a16:colId xmlns:a16="http://schemas.microsoft.com/office/drawing/2014/main" val="1341248272"/>
                    </a:ext>
                  </a:extLst>
                </a:gridCol>
                <a:gridCol w="1907987">
                  <a:extLst>
                    <a:ext uri="{9D8B030D-6E8A-4147-A177-3AD203B41FA5}">
                      <a16:colId xmlns:a16="http://schemas.microsoft.com/office/drawing/2014/main" val="1560322681"/>
                    </a:ext>
                  </a:extLst>
                </a:gridCol>
                <a:gridCol w="1935384">
                  <a:extLst>
                    <a:ext uri="{9D8B030D-6E8A-4147-A177-3AD203B41FA5}">
                      <a16:colId xmlns:a16="http://schemas.microsoft.com/office/drawing/2014/main" val="3656524543"/>
                    </a:ext>
                  </a:extLst>
                </a:gridCol>
              </a:tblGrid>
              <a:tr h="234950">
                <a:tc>
                  <a:txBody>
                    <a:bodyPr/>
                    <a:lstStyle/>
                    <a:p>
                      <a:pPr algn="just" latinLnBrk="1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050" kern="50">
                          <a:effectLst/>
                        </a:rPr>
                        <a:t> </a:t>
                      </a:r>
                      <a:endParaRPr lang="ko-KR" sz="1400" kern="5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4770" marR="64770" marT="17780" marB="1778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050" kern="50" dirty="0">
                          <a:effectLst/>
                        </a:rPr>
                        <a:t>Analytical threshold current</a:t>
                      </a:r>
                      <a:endParaRPr lang="ko-KR" sz="1400" kern="5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4770" marR="64770" marT="17780" marB="1778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050" kern="50" dirty="0">
                          <a:effectLst/>
                        </a:rPr>
                        <a:t>Threshold current from tracking</a:t>
                      </a:r>
                      <a:endParaRPr lang="ko-KR" sz="1400" kern="5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4770" marR="64770" marT="17780" marB="17780" anchor="ctr"/>
                </a:tc>
                <a:extLst>
                  <a:ext uri="{0D108BD9-81ED-4DB2-BD59-A6C34878D82A}">
                    <a16:rowId xmlns:a16="http://schemas.microsoft.com/office/drawing/2014/main" val="19686397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0">
                        <a:lnSpc>
                          <a:spcPct val="160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Horizontal</a:t>
                      </a:r>
                      <a:endParaRPr lang="ko-KR" sz="1400" kern="10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4770" marR="64770" marT="17780" marB="1778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60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1.37 mA</a:t>
                      </a:r>
                      <a:endParaRPr lang="ko-KR" sz="1400" kern="10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4770" marR="64770" marT="17780" marB="1778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60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1.75 mA</a:t>
                      </a:r>
                      <a:endParaRPr lang="ko-KR" sz="1400" kern="10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4770" marR="64770" marT="17780" marB="17780" anchor="ctr"/>
                </a:tc>
                <a:extLst>
                  <a:ext uri="{0D108BD9-81ED-4DB2-BD59-A6C34878D82A}">
                    <a16:rowId xmlns:a16="http://schemas.microsoft.com/office/drawing/2014/main" val="26909039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0">
                        <a:lnSpc>
                          <a:spcPct val="160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Vertical</a:t>
                      </a:r>
                      <a:endParaRPr lang="ko-KR" sz="1400" kern="10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4770" marR="64770" marT="17780" marB="1778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60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1.17 mA</a:t>
                      </a:r>
                      <a:endParaRPr lang="ko-KR" sz="1400" kern="10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4770" marR="64770" marT="17780" marB="1778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600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1.10 mA</a:t>
                      </a:r>
                      <a:endParaRPr lang="ko-KR" sz="1400" kern="10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4770" marR="64770" marT="17780" marB="17780" anchor="ctr"/>
                </a:tc>
                <a:extLst>
                  <a:ext uri="{0D108BD9-81ED-4DB2-BD59-A6C34878D82A}">
                    <a16:rowId xmlns:a16="http://schemas.microsoft.com/office/drawing/2014/main" val="3464301434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C65B6411-CAA0-4300-9BFD-D5D853E518F3}"/>
              </a:ext>
            </a:extLst>
          </p:cNvPr>
          <p:cNvSpPr txBox="1"/>
          <p:nvPr/>
        </p:nvSpPr>
        <p:spPr>
          <a:xfrm>
            <a:off x="10998031" y="4374371"/>
            <a:ext cx="21983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/>
              <a:t>Vertical centroid motions </a:t>
            </a:r>
            <a:endParaRPr lang="ko-KR" altLang="en-US" sz="1400" b="1" dirty="0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22126899-1E1E-4EC3-9699-79A74A9F3DA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838" y="907256"/>
            <a:ext cx="4136973" cy="3378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82EABB83-1DE7-42D0-B31B-7B0F98223522}"/>
                  </a:ext>
                </a:extLst>
              </p:cNvPr>
              <p:cNvSpPr/>
              <p:nvPr/>
            </p:nvSpPr>
            <p:spPr>
              <a:xfrm>
                <a:off x="2541041" y="5460011"/>
                <a:ext cx="3062441" cy="7291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o-KR" alt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ko-KR" altLang="en-US" sz="1800">
                              <a:latin typeface="Cambria Math" panose="02040503050406030204" pitchFamily="18" charset="0"/>
                            </a:rPr>
                            <m:t>I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ko-KR" altLang="en-US" sz="1800" i="0">
                              <a:latin typeface="Cambria Math" panose="02040503050406030204" pitchFamily="18" charset="0"/>
                            </a:rPr>
                            <m:t>th</m:t>
                          </m:r>
                        </m:sub>
                      </m:sSub>
                      <m:r>
                        <a:rPr lang="ko-KR" altLang="en-US" sz="1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ko-KR" alt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o-KR" altLang="en-US" sz="1800" i="0">
                              <a:latin typeface="Cambria Math" panose="02040503050406030204" pitchFamily="18" charset="0"/>
                            </a:rPr>
                            <m:t>4</m:t>
                          </m:r>
                          <m:rad>
                            <m:radPr>
                              <m:degHide m:val="on"/>
                              <m:ctrlPr>
                                <a:rPr lang="ko-KR" altLang="en-US" sz="1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ko-KR" altLang="en-US" sz="18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  <m:sSub>
                            <m:sSubPr>
                              <m:ctrlPr>
                                <a:rPr lang="ko-KR" alt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sz="18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ko-KR" altLang="en-US" sz="18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ko-KR" altLang="en-US" sz="1800" i="1">
                              <a:latin typeface="Cambria Math" panose="02040503050406030204" pitchFamily="18" charset="0"/>
                            </a:rPr>
                            <m:t>𝐸</m:t>
                          </m:r>
                          <m:sSub>
                            <m:sSubPr>
                              <m:ctrlPr>
                                <a:rPr lang="ko-KR" alt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sz="18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ko-KR" altLang="en-US" sz="18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sub>
                          </m:sSub>
                        </m:num>
                        <m:den>
                          <m:r>
                            <a:rPr lang="ko-KR" altLang="en-US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</m:den>
                      </m:f>
                      <m:f>
                        <m:fPr>
                          <m:ctrlPr>
                            <a:rPr lang="ko-KR" alt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o-KR" altLang="en-US" sz="18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ko-KR" altLang="en-US" sz="1800" i="1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ko-KR" altLang="en-US" sz="1800" i="1">
                              <a:latin typeface="Cambria Math" panose="02040503050406030204" pitchFamily="18" charset="0"/>
                            </a:rPr>
                            <m:t>𝐼𝑚</m:t>
                          </m:r>
                          <m:sSub>
                            <m:sSubPr>
                              <m:ctrlPr>
                                <a:rPr lang="ko-KR" alt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ko-KR" alt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ko-KR" alt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ko-KR" altLang="en-US" sz="1800" i="1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ko-KR" altLang="en-US" sz="1800" i="0">
                                          <a:latin typeface="Cambria Math" panose="02040503050406030204" pitchFamily="18" charset="0"/>
                                        </a:rPr>
                                        <m:t>⊥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ko-KR" altLang="en-US" sz="1800" i="1">
                                  <a:latin typeface="Cambria Math" panose="02040503050406030204" pitchFamily="18" charset="0"/>
                                </a:rPr>
                                <m:t>𝑒𝑓𝑓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ko-KR" altLang="en-US" sz="1800" dirty="0"/>
              </a:p>
            </p:txBody>
          </p:sp>
        </mc:Choice>
        <mc:Fallback xmlns=""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82EABB83-1DE7-42D0-B31B-7B0F982235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1041" y="5460011"/>
                <a:ext cx="3062441" cy="72917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18700296-FBD7-4D2C-998F-33F83DBF85AA}"/>
              </a:ext>
            </a:extLst>
          </p:cNvPr>
          <p:cNvSpPr txBox="1"/>
          <p:nvPr/>
        </p:nvSpPr>
        <p:spPr>
          <a:xfrm>
            <a:off x="1505612" y="5144519"/>
            <a:ext cx="54063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/>
              <a:t>Analytical TMCI threshold @ zero chromaticity</a:t>
            </a:r>
            <a:endParaRPr lang="ko-KR" altLang="en-US" sz="20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A1878C-A63B-4DC7-8972-5C3CE19A1ACB}"/>
              </a:ext>
            </a:extLst>
          </p:cNvPr>
          <p:cNvSpPr txBox="1"/>
          <p:nvPr/>
        </p:nvSpPr>
        <p:spPr>
          <a:xfrm>
            <a:off x="464411" y="7535585"/>
            <a:ext cx="7882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TMCI tracking includes longitudinal, transverse impedance, 50k particles and 60k turns.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TMCI threshold was found that beam size start to change  or loss the particle 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A6BDA2-50B0-481B-8A06-A870FEC720E7}"/>
              </a:ext>
            </a:extLst>
          </p:cNvPr>
          <p:cNvSpPr txBox="1"/>
          <p:nvPr/>
        </p:nvSpPr>
        <p:spPr>
          <a:xfrm>
            <a:off x="133420" y="1303829"/>
            <a:ext cx="89205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Transverse broad-band impedance (short-range </a:t>
            </a:r>
            <a:r>
              <a:rPr lang="en-US" altLang="ko-KR" sz="1600" dirty="0" err="1"/>
              <a:t>wakefield</a:t>
            </a:r>
            <a:r>
              <a:rPr lang="en-US" altLang="ko-KR" sz="1600" dirty="0"/>
              <a:t>) induces head-tail instability.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As the single-bunch current increases, modes of head-tail instability can couple, leading to transverse mode coupling instability (TMCI).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TMCI limits the bunch current in the transverse direction.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Adjusting chromaticity can raise the threshold current for the onset of this instability.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57BF79AA-8A4A-46C2-A0EC-5955DB0D84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759" y="2633774"/>
            <a:ext cx="2851542" cy="223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501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1" y="7996258"/>
            <a:ext cx="15236824" cy="574655"/>
            <a:chOff x="1" y="7996258"/>
            <a:chExt cx="15236824" cy="574655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" y="8363164"/>
              <a:ext cx="15236824" cy="207749"/>
            </a:xfrm>
            <a:prstGeom prst="rect">
              <a:avLst/>
            </a:prstGeom>
            <a:solidFill>
              <a:srgbClr val="0C2B64">
                <a:alpha val="31000"/>
              </a:srgbClr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dirty="0"/>
            </a:p>
          </p:txBody>
        </p:sp>
        <p:pic>
          <p:nvPicPr>
            <p:cNvPr id="50" name="그림 4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</p:spPr>
        </p:pic>
      </p:grp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626973" y="0"/>
            <a:ext cx="1079500" cy="479180"/>
          </a:xfrm>
          <a:prstGeom prst="rect">
            <a:avLst/>
          </a:prstGeom>
          <a:solidFill>
            <a:srgbClr val="0C2B64"/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dirty="0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1D947B48-C713-4697-ADBE-0B4D8DB12F02}"/>
              </a:ext>
            </a:extLst>
          </p:cNvPr>
          <p:cNvSpPr/>
          <p:nvPr/>
        </p:nvSpPr>
        <p:spPr>
          <a:xfrm>
            <a:off x="80094" y="725769"/>
            <a:ext cx="6770740" cy="534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800" b="1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RW induced coupled bunch mode instability</a:t>
            </a:r>
            <a:endParaRPr lang="ko-KR" altLang="en-US" sz="280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489A473-1071-4695-BF82-0A5A5EB02A44}"/>
              </a:ext>
            </a:extLst>
          </p:cNvPr>
          <p:cNvSpPr txBox="1"/>
          <p:nvPr/>
        </p:nvSpPr>
        <p:spPr>
          <a:xfrm>
            <a:off x="1706473" y="140626"/>
            <a:ext cx="7943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2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Updates of Korea-4GSR impedance modeling and instability studies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F3E75971-B085-4533-A08A-5A4EFE240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12EE41C4-0488-4D9B-B126-AFDB687FAEF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74" y="2241704"/>
            <a:ext cx="9231343" cy="2452116"/>
          </a:xfrm>
          <a:prstGeom prst="rect">
            <a:avLst/>
          </a:prstGeom>
          <a:noFill/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2739B5EB-51B6-4C00-8097-FA03A39A78C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4" y="4856082"/>
            <a:ext cx="9330905" cy="2726237"/>
          </a:xfrm>
          <a:prstGeom prst="rect">
            <a:avLst/>
          </a:prstGeom>
          <a:noFill/>
        </p:spPr>
      </p:pic>
      <p:graphicFrame>
        <p:nvGraphicFramePr>
          <p:cNvPr id="12" name="표 11">
            <a:extLst>
              <a:ext uri="{FF2B5EF4-FFF2-40B4-BE49-F238E27FC236}">
                <a16:creationId xmlns:a16="http://schemas.microsoft.com/office/drawing/2014/main" id="{EA3E8CE5-ECEE-4DCA-8C09-D2867AEA58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3802676"/>
              </p:ext>
            </p:extLst>
          </p:nvPr>
        </p:nvGraphicFramePr>
        <p:xfrm>
          <a:off x="9649839" y="6756931"/>
          <a:ext cx="5506892" cy="10898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32002">
                  <a:extLst>
                    <a:ext uri="{9D8B030D-6E8A-4147-A177-3AD203B41FA5}">
                      <a16:colId xmlns:a16="http://schemas.microsoft.com/office/drawing/2014/main" val="1787989491"/>
                    </a:ext>
                  </a:extLst>
                </a:gridCol>
                <a:gridCol w="1221444">
                  <a:extLst>
                    <a:ext uri="{9D8B030D-6E8A-4147-A177-3AD203B41FA5}">
                      <a16:colId xmlns:a16="http://schemas.microsoft.com/office/drawing/2014/main" val="3770831004"/>
                    </a:ext>
                  </a:extLst>
                </a:gridCol>
                <a:gridCol w="1376723">
                  <a:extLst>
                    <a:ext uri="{9D8B030D-6E8A-4147-A177-3AD203B41FA5}">
                      <a16:colId xmlns:a16="http://schemas.microsoft.com/office/drawing/2014/main" val="1484836096"/>
                    </a:ext>
                  </a:extLst>
                </a:gridCol>
                <a:gridCol w="1376723">
                  <a:extLst>
                    <a:ext uri="{9D8B030D-6E8A-4147-A177-3AD203B41FA5}">
                      <a16:colId xmlns:a16="http://schemas.microsoft.com/office/drawing/2014/main" val="1366837806"/>
                    </a:ext>
                  </a:extLst>
                </a:gridCol>
              </a:tblGrid>
              <a:tr h="123114">
                <a:tc>
                  <a:txBody>
                    <a:bodyPr/>
                    <a:lstStyle/>
                    <a:p>
                      <a:pPr algn="just" latinLnBrk="1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900" kern="50">
                          <a:effectLst/>
                        </a:rPr>
                        <a:t> </a:t>
                      </a:r>
                      <a:endParaRPr lang="ko-KR" sz="1100" kern="5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4770" marR="64770" marT="17780" marB="1778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900" kern="50">
                          <a:effectLst/>
                        </a:rPr>
                        <a:t>Horizontal</a:t>
                      </a:r>
                      <a:endParaRPr lang="ko-KR" sz="1100" kern="5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4770" marR="64770" marT="17780" marB="17780"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900" kern="50" dirty="0">
                          <a:effectLst/>
                        </a:rPr>
                        <a:t>Vertical (IVUs open)</a:t>
                      </a:r>
                      <a:endParaRPr lang="ko-KR" sz="1100" kern="5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4770" marR="64770" marT="17780" marB="1778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900" kern="50" dirty="0">
                          <a:effectLst/>
                        </a:rPr>
                        <a:t>Vertical (IVUs close)</a:t>
                      </a:r>
                      <a:endParaRPr lang="ko-KR" sz="1100" kern="5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4770" marR="64770" marT="17780" marB="17780" anchor="ctr"/>
                </a:tc>
                <a:extLst>
                  <a:ext uri="{0D108BD9-81ED-4DB2-BD59-A6C34878D82A}">
                    <a16:rowId xmlns:a16="http://schemas.microsoft.com/office/drawing/2014/main" val="122978282"/>
                  </a:ext>
                </a:extLst>
              </a:tr>
              <a:tr h="162366">
                <a:tc>
                  <a:txBody>
                    <a:bodyPr/>
                    <a:lstStyle/>
                    <a:p>
                      <a:pPr algn="ctr" latinLnBrk="0">
                        <a:lnSpc>
                          <a:spcPct val="1600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Analytical growth rate</a:t>
                      </a:r>
                      <a:endParaRPr lang="ko-KR" sz="1100" kern="10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4770" marR="64770" marT="17780" marB="1778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600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614.7 1/s</a:t>
                      </a:r>
                      <a:endParaRPr lang="ko-KR" sz="1100" kern="10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4770" marR="64770" marT="17780" marB="1778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600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4004.1 1/s</a:t>
                      </a:r>
                      <a:endParaRPr lang="ko-KR" sz="1100" kern="10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4770" marR="64770" marT="17780" marB="17780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600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6877.9 1/s</a:t>
                      </a:r>
                      <a:endParaRPr lang="ko-KR" sz="1100" kern="10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4770" marR="64770" marT="17780" marB="17780" anchor="ctr"/>
                </a:tc>
                <a:extLst>
                  <a:ext uri="{0D108BD9-81ED-4DB2-BD59-A6C34878D82A}">
                    <a16:rowId xmlns:a16="http://schemas.microsoft.com/office/drawing/2014/main" val="2463572869"/>
                  </a:ext>
                </a:extLst>
              </a:tr>
              <a:tr h="162366">
                <a:tc>
                  <a:txBody>
                    <a:bodyPr/>
                    <a:lstStyle/>
                    <a:p>
                      <a:pPr algn="ctr" latinLnBrk="0">
                        <a:lnSpc>
                          <a:spcPct val="1600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Tracking growth rate</a:t>
                      </a:r>
                      <a:endParaRPr lang="ko-KR" sz="1100" kern="10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4770" marR="64770" marT="17780" marB="1778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600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1522.6 1/s</a:t>
                      </a:r>
                      <a:endParaRPr lang="ko-KR" sz="1100" kern="10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4770" marR="64770" marT="17780" marB="17780" anchor="ctr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600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3945.83 1/s</a:t>
                      </a:r>
                      <a:endParaRPr lang="ko-KR" sz="1100" kern="10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4770" marR="64770" marT="17780" marB="17780"/>
                </a:tc>
                <a:tc>
                  <a:txBody>
                    <a:bodyPr/>
                    <a:lstStyle/>
                    <a:p>
                      <a:pPr algn="ctr" latinLnBrk="0">
                        <a:lnSpc>
                          <a:spcPct val="1600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6006.5 1/s</a:t>
                      </a:r>
                      <a:endParaRPr lang="ko-KR" sz="1100" kern="10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4770" marR="64770" marT="17780" marB="17780" anchor="ctr"/>
                </a:tc>
                <a:extLst>
                  <a:ext uri="{0D108BD9-81ED-4DB2-BD59-A6C34878D82A}">
                    <a16:rowId xmlns:a16="http://schemas.microsoft.com/office/drawing/2014/main" val="3702595128"/>
                  </a:ext>
                </a:extLst>
              </a:tr>
              <a:tr h="219515">
                <a:tc>
                  <a:txBody>
                    <a:bodyPr/>
                    <a:lstStyle/>
                    <a:p>
                      <a:pPr marL="0" marR="0" lvl="0" indent="0" algn="ctr" defTabSz="1142726" rtl="0" eaLnBrk="1" fontAlgn="auto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kern="100" dirty="0">
                          <a:effectLst/>
                        </a:rPr>
                        <a:t>Damping rate</a:t>
                      </a:r>
                      <a:endParaRPr lang="ko-KR" altLang="ko-KR" sz="1100" kern="10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4770" marR="64770" marT="17780" marB="17780" anchor="ctr"/>
                </a:tc>
                <a:tc>
                  <a:txBody>
                    <a:bodyPr/>
                    <a:lstStyle/>
                    <a:p>
                      <a:pPr marL="0" marR="0" lvl="0" indent="0" algn="ctr" defTabSz="1142726" rtl="0" eaLnBrk="1" fontAlgn="auto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맑은 고딕" panose="020B0503020000020004" pitchFamily="50" charset="-127"/>
                          <a:cs typeface="+mn-cs"/>
                        </a:rPr>
                        <a:t>95.4 1/s</a:t>
                      </a:r>
                      <a:endParaRPr kumimoji="0" lang="ko-KR" altLang="ko-KR" sz="11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4770" marR="64770" marT="17780" marB="17780" anchor="ctr"/>
                </a:tc>
                <a:tc>
                  <a:txBody>
                    <a:bodyPr/>
                    <a:lstStyle/>
                    <a:p>
                      <a:pPr marL="0" marR="0" lvl="0" indent="0" algn="ctr" defTabSz="1142726" rtl="0" eaLnBrk="1" fontAlgn="auto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맑은 고딕" panose="020B0503020000020004" pitchFamily="50" charset="-127"/>
                          <a:cs typeface="+mn-cs"/>
                        </a:rPr>
                        <a:t>51.5 1/s</a:t>
                      </a:r>
                      <a:endParaRPr kumimoji="0" lang="ko-KR" altLang="ko-KR" sz="11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4770" marR="64770" marT="17780" marB="17780"/>
                </a:tc>
                <a:tc>
                  <a:txBody>
                    <a:bodyPr/>
                    <a:lstStyle/>
                    <a:p>
                      <a:pPr marL="0" marR="0" lvl="0" indent="0" algn="ctr" defTabSz="1142726" rtl="0" eaLnBrk="1" fontAlgn="auto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맑은 고딕" panose="020B0503020000020004" pitchFamily="50" charset="-127"/>
                          <a:cs typeface="+mn-cs"/>
                        </a:rPr>
                        <a:t>138.7 1/s</a:t>
                      </a:r>
                      <a:endParaRPr kumimoji="0" lang="ko-KR" altLang="ko-KR" sz="11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4770" marR="64770" marT="17780" marB="17780" anchor="ctr"/>
                </a:tc>
                <a:extLst>
                  <a:ext uri="{0D108BD9-81ED-4DB2-BD59-A6C34878D82A}">
                    <a16:rowId xmlns:a16="http://schemas.microsoft.com/office/drawing/2014/main" val="2345251249"/>
                  </a:ext>
                </a:extLst>
              </a:tr>
              <a:tr h="219515">
                <a:tc>
                  <a:txBody>
                    <a:bodyPr/>
                    <a:lstStyle/>
                    <a:p>
                      <a:pPr algn="ctr" latinLnBrk="0">
                        <a:lnSpc>
                          <a:spcPct val="16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900" kern="100" dirty="0">
                          <a:effectLst/>
                        </a:rPr>
                        <a:t>Tracking current threshold</a:t>
                      </a:r>
                      <a:endParaRPr lang="ko-KR" altLang="ko-KR" sz="1100" kern="10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4770" marR="64770" marT="17780" marB="17780" anchor="ctr"/>
                </a:tc>
                <a:tc>
                  <a:txBody>
                    <a:bodyPr/>
                    <a:lstStyle/>
                    <a:p>
                      <a:pPr marL="0" marR="0" lvl="0" indent="0" algn="ctr" defTabSz="1142726" rtl="0" eaLnBrk="1" fontAlgn="auto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맑은 고딕" panose="020B0503020000020004" pitchFamily="50" charset="-127"/>
                          <a:cs typeface="+mn-cs"/>
                        </a:rPr>
                        <a:t>25 mA</a:t>
                      </a:r>
                      <a:endParaRPr kumimoji="0" lang="ko-KR" altLang="ko-KR" sz="11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4770" marR="64770" marT="17780" marB="17780" anchor="ctr"/>
                </a:tc>
                <a:tc>
                  <a:txBody>
                    <a:bodyPr/>
                    <a:lstStyle/>
                    <a:p>
                      <a:pPr marL="0" marR="0" lvl="0" indent="0" algn="ctr" defTabSz="1142726" rtl="0" eaLnBrk="1" fontAlgn="auto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맑은 고딕" panose="020B0503020000020004" pitchFamily="50" charset="-127"/>
                          <a:cs typeface="+mn-cs"/>
                        </a:rPr>
                        <a:t>5.2 mA</a:t>
                      </a:r>
                      <a:endParaRPr kumimoji="0" lang="ko-KR" altLang="ko-KR" sz="11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4770" marR="64770" marT="17780" marB="17780"/>
                </a:tc>
                <a:tc>
                  <a:txBody>
                    <a:bodyPr/>
                    <a:lstStyle/>
                    <a:p>
                      <a:pPr marL="0" marR="0" lvl="0" indent="0" algn="ctr" defTabSz="1142726" rtl="0" eaLnBrk="1" fontAlgn="auto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9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맑은 고딕" panose="020B0503020000020004" pitchFamily="50" charset="-127"/>
                          <a:cs typeface="+mn-cs"/>
                        </a:rPr>
                        <a:t>9.3 mA</a:t>
                      </a:r>
                      <a:endParaRPr kumimoji="0" lang="ko-KR" altLang="ko-KR" sz="11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4770" marR="64770" marT="17780" marB="17780" anchor="ctr"/>
                </a:tc>
                <a:extLst>
                  <a:ext uri="{0D108BD9-81ED-4DB2-BD59-A6C34878D82A}">
                    <a16:rowId xmlns:a16="http://schemas.microsoft.com/office/drawing/2014/main" val="3751615247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EE525621-F4C2-4A12-BF37-8B5CCA9EEE27}"/>
              </a:ext>
            </a:extLst>
          </p:cNvPr>
          <p:cNvSpPr txBox="1"/>
          <p:nvPr/>
        </p:nvSpPr>
        <p:spPr>
          <a:xfrm>
            <a:off x="993681" y="1910165"/>
            <a:ext cx="17252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/>
              <a:t>Horizontal plane</a:t>
            </a:r>
            <a:endParaRPr lang="ko-KR" altLang="en-US" sz="16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D6C747-EA5E-41EA-A987-AD06546C8F48}"/>
              </a:ext>
            </a:extLst>
          </p:cNvPr>
          <p:cNvSpPr txBox="1"/>
          <p:nvPr/>
        </p:nvSpPr>
        <p:spPr>
          <a:xfrm>
            <a:off x="3808930" y="1898036"/>
            <a:ext cx="2200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/>
              <a:t>Vertical plane IVU open</a:t>
            </a:r>
            <a:endParaRPr lang="ko-KR" altLang="en-US" sz="16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B93C51-B2DA-4F10-8D9A-21DC2CDDFD32}"/>
              </a:ext>
            </a:extLst>
          </p:cNvPr>
          <p:cNvSpPr txBox="1"/>
          <p:nvPr/>
        </p:nvSpPr>
        <p:spPr>
          <a:xfrm>
            <a:off x="6850834" y="1894012"/>
            <a:ext cx="22006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/>
              <a:t>Vertical plane IVU close</a:t>
            </a:r>
            <a:endParaRPr lang="ko-KR" altLang="en-US" sz="16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E77CC1-5263-43C1-B69F-D781F57A7773}"/>
              </a:ext>
            </a:extLst>
          </p:cNvPr>
          <p:cNvSpPr txBox="1"/>
          <p:nvPr/>
        </p:nvSpPr>
        <p:spPr>
          <a:xfrm>
            <a:off x="557157" y="2321000"/>
            <a:ext cx="17252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/>
              <a:t>Analytical results</a:t>
            </a:r>
            <a:endParaRPr lang="ko-KR" altLang="en-US" sz="16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21036CA-BDB3-478D-A23F-550505B1F2C7}"/>
              </a:ext>
            </a:extLst>
          </p:cNvPr>
          <p:cNvSpPr txBox="1"/>
          <p:nvPr/>
        </p:nvSpPr>
        <p:spPr>
          <a:xfrm>
            <a:off x="557156" y="5136111"/>
            <a:ext cx="17252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/>
              <a:t>Tracking results</a:t>
            </a:r>
            <a:endParaRPr lang="ko-KR" altLang="en-US" sz="16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AAF8442-B3CC-405E-A0CF-3E738AC6F094}"/>
              </a:ext>
            </a:extLst>
          </p:cNvPr>
          <p:cNvSpPr txBox="1"/>
          <p:nvPr/>
        </p:nvSpPr>
        <p:spPr>
          <a:xfrm>
            <a:off x="1891137" y="1383149"/>
            <a:ext cx="9466257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Resistive wall induced coupled bunch mode instability @ zero chromaticity</a:t>
            </a:r>
            <a:endParaRPr lang="ko-KR" altLang="en-US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B595C6-8760-4FDC-8D7B-97BE2136DDB8}"/>
              </a:ext>
            </a:extLst>
          </p:cNvPr>
          <p:cNvSpPr txBox="1"/>
          <p:nvPr/>
        </p:nvSpPr>
        <p:spPr>
          <a:xfrm>
            <a:off x="9597542" y="2232566"/>
            <a:ext cx="53919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dirty="0"/>
              <a:t>Theoretical analysis comes from a well-known equation</a:t>
            </a:r>
          </a:p>
          <a:p>
            <a:endParaRPr lang="en-US" altLang="ko-KR" sz="1800" dirty="0"/>
          </a:p>
          <a:p>
            <a:endParaRPr lang="en-US" altLang="ko-KR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직사각형 19">
                <a:extLst>
                  <a:ext uri="{FF2B5EF4-FFF2-40B4-BE49-F238E27FC236}">
                    <a16:creationId xmlns:a16="http://schemas.microsoft.com/office/drawing/2014/main" id="{D82EB732-0E12-4900-B3C8-951BB392E3E9}"/>
                  </a:ext>
                </a:extLst>
              </p:cNvPr>
              <p:cNvSpPr/>
              <p:nvPr/>
            </p:nvSpPr>
            <p:spPr>
              <a:xfrm>
                <a:off x="9649838" y="2513023"/>
                <a:ext cx="5308954" cy="7907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o-KR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ko-KR" altLang="en-US" sz="160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ko-KR" altLang="en-US" sz="1600" i="0">
                              <a:latin typeface="Cambria Math" panose="02040503050406030204" pitchFamily="18" charset="0"/>
                            </a:rPr>
                            <m:t>μ</m:t>
                          </m:r>
                        </m:sub>
                      </m:sSub>
                      <m:r>
                        <a:rPr lang="ko-KR" altLang="en-US" sz="1600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ko-KR" alt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6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ko-KR" altLang="en-US" sz="1600" i="1">
                              <a:latin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  <m:r>
                        <a:rPr lang="ko-KR" altLang="en-US" sz="1600" i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ko-KR" altLang="en-US" sz="1600" i="1">
                          <a:latin typeface="Cambria Math" panose="02040503050406030204" pitchFamily="18" charset="0"/>
                        </a:rPr>
                        <m:t>𝑖</m:t>
                      </m:r>
                      <m:f>
                        <m:fPr>
                          <m:ctrlPr>
                            <a:rPr lang="ko-KR" alt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o-KR" altLang="en-US" sz="1600" i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ko-KR" altLang="en-US" sz="16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sSub>
                            <m:sSubPr>
                              <m:ctrlPr>
                                <a:rPr lang="ko-KR" alt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sz="16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ko-KR" altLang="en-US" sz="16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ko-KR" alt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ko-KR" alt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sz="1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ko-KR" altLang="en-US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sSub>
                            <m:sSubPr>
                              <m:ctrlPr>
                                <a:rPr lang="ko-KR" alt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sz="16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ko-KR" altLang="en-US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sSub>
                            <m:sSubPr>
                              <m:ctrlPr>
                                <a:rPr lang="ko-KR" alt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sz="16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ko-KR" altLang="en-US" sz="16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ko-KR" alt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sz="16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ko-KR" altLang="en-US" sz="16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ko-KR" altLang="en-US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ko-KR" altLang="en-US" sz="1600" i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ko-KR" altLang="en-US" sz="1600" i="1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ko-KR" alt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sz="16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ko-KR" altLang="en-US" sz="16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ko-KR" alt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sz="160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ko-KR" altLang="en-US" sz="1600" i="0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lang="ko-KR" alt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ko-KR" altLang="en-US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ko-KR" altLang="en-US" sz="1600" i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ko-KR" altLang="en-US" sz="1600" i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ko-KR" alt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sz="16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ko-KR" altLang="en-US" sz="1600" i="0">
                                  <a:latin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  <m:d>
                            <m:dPr>
                              <m:begChr m:val="{"/>
                              <m:endChr m:val="}"/>
                              <m:ctrlPr>
                                <a:rPr lang="ko-KR" alt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ko-KR" alt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16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ko-KR" altLang="en-US" sz="16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sub>
                              </m:sSub>
                              <m:r>
                                <a:rPr lang="ko-KR" altLang="en-US" sz="16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ko-KR" alt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ko-KR" altLang="en-US" sz="16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  <m:r>
                                    <a:rPr lang="ko-KR" altLang="en-US" sz="16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ko-KR" alt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ko-KR" altLang="en-US" sz="16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ko-KR" altLang="en-US" sz="16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  <m:r>
                                    <a:rPr lang="ko-KR" altLang="en-US" sz="16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ko-KR" alt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16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ko-KR" altLang="en-US" sz="160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ko-KR" altLang="en-US" sz="1600" i="0">
                              <a:latin typeface="Cambria Math" panose="02040503050406030204" pitchFamily="18" charset="0"/>
                            </a:rPr>
                            <m:t>,</m:t>
                          </m:r>
                        </m:e>
                      </m:nary>
                    </m:oMath>
                  </m:oMathPara>
                </a14:m>
                <a:endParaRPr lang="ko-KR" altLang="en-US" sz="1600" dirty="0"/>
              </a:p>
            </p:txBody>
          </p:sp>
        </mc:Choice>
        <mc:Fallback xmlns="">
          <p:sp>
            <p:nvSpPr>
              <p:cNvPr id="20" name="직사각형 19">
                <a:extLst>
                  <a:ext uri="{FF2B5EF4-FFF2-40B4-BE49-F238E27FC236}">
                    <a16:creationId xmlns:a16="http://schemas.microsoft.com/office/drawing/2014/main" id="{D82EB732-0E12-4900-B3C8-951BB392E3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9838" y="2513023"/>
                <a:ext cx="5308954" cy="7907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직사각형 20">
            <a:extLst>
              <a:ext uri="{FF2B5EF4-FFF2-40B4-BE49-F238E27FC236}">
                <a16:creationId xmlns:a16="http://schemas.microsoft.com/office/drawing/2014/main" id="{DACCDEBB-E494-4319-96E0-6716AD16FDBE}"/>
              </a:ext>
            </a:extLst>
          </p:cNvPr>
          <p:cNvSpPr/>
          <p:nvPr/>
        </p:nvSpPr>
        <p:spPr>
          <a:xfrm>
            <a:off x="9649838" y="3709360"/>
            <a:ext cx="54571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/>
              <a:t>To determine the growth rate from numerical tracking data, singular value decomposition (SVD) was applied. The growth rate was then obtained by fitting to the time vector.</a:t>
            </a:r>
            <a:endParaRPr lang="ko-KR" altLang="en-US" sz="1600" dirty="0"/>
          </a:p>
        </p:txBody>
      </p:sp>
      <p:sp>
        <p:nvSpPr>
          <p:cNvPr id="23" name="화살표: 오른쪽 22">
            <a:extLst>
              <a:ext uri="{FF2B5EF4-FFF2-40B4-BE49-F238E27FC236}">
                <a16:creationId xmlns:a16="http://schemas.microsoft.com/office/drawing/2014/main" id="{9093DFA4-A417-4AF4-9A20-842DA75346D6}"/>
              </a:ext>
            </a:extLst>
          </p:cNvPr>
          <p:cNvSpPr/>
          <p:nvPr/>
        </p:nvSpPr>
        <p:spPr>
          <a:xfrm>
            <a:off x="9986667" y="3467762"/>
            <a:ext cx="475488" cy="1478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9FEAAFF1-D676-428F-86CF-90F7302FD986}"/>
              </a:ext>
            </a:extLst>
          </p:cNvPr>
          <p:cNvSpPr/>
          <p:nvPr/>
        </p:nvSpPr>
        <p:spPr>
          <a:xfrm>
            <a:off x="10597309" y="3350842"/>
            <a:ext cx="45796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/>
              <a:t>Imaginary part of frequency shift gives a growth rate</a:t>
            </a:r>
            <a:endParaRPr lang="ko-KR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149A846-62C5-404C-9369-8DC9BC817B57}"/>
                  </a:ext>
                </a:extLst>
              </p:cNvPr>
              <p:cNvSpPr txBox="1"/>
              <p:nvPr/>
            </p:nvSpPr>
            <p:spPr>
              <a:xfrm>
                <a:off x="11393247" y="4641157"/>
                <a:ext cx="15132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altLang="ko-KR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ko-KR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  <m:r>
                        <a:rPr lang="en-US" altLang="ko-KR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ko-KR" altLang="en-US" sz="18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149A846-62C5-404C-9369-8DC9BC817B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3247" y="4641157"/>
                <a:ext cx="1513235" cy="276999"/>
              </a:xfrm>
              <a:prstGeom prst="rect">
                <a:avLst/>
              </a:prstGeom>
              <a:blipFill>
                <a:blip r:embed="rId6"/>
                <a:stretch>
                  <a:fillRect l="-3629" t="-4348" r="-806" b="-652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직선 화살표 연결선 28">
            <a:extLst>
              <a:ext uri="{FF2B5EF4-FFF2-40B4-BE49-F238E27FC236}">
                <a16:creationId xmlns:a16="http://schemas.microsoft.com/office/drawing/2014/main" id="{1D51B837-9027-4800-802F-C710DFAC6EE0}"/>
              </a:ext>
            </a:extLst>
          </p:cNvPr>
          <p:cNvCxnSpPr>
            <a:cxnSpLocks/>
          </p:cNvCxnSpPr>
          <p:nvPr/>
        </p:nvCxnSpPr>
        <p:spPr>
          <a:xfrm flipV="1">
            <a:off x="10868203" y="4797025"/>
            <a:ext cx="413563" cy="1290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37B72A6-0654-4386-92F9-D0F042B27FB8}"/>
                  </a:ext>
                </a:extLst>
              </p:cNvPr>
              <p:cNvSpPr txBox="1"/>
              <p:nvPr/>
            </p:nvSpPr>
            <p:spPr>
              <a:xfrm>
                <a:off x="9410999" y="4888522"/>
                <a:ext cx="21806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/>
                  <a:t>Turn by turn bunches position data (size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𝑡𝑢𝑟𝑛</m:t>
                        </m:r>
                      </m:sub>
                    </m:sSub>
                    <m:r>
                      <a:rPr lang="en-US" altLang="ko-KR" sz="1200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𝑏𝑢𝑛𝑐h</m:t>
                        </m:r>
                      </m:sub>
                    </m:sSub>
                    <m:r>
                      <a:rPr lang="en-US" altLang="ko-KR" sz="1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ko-KR" sz="1200" b="0" dirty="0"/>
              </a:p>
              <a:p>
                <a:endParaRPr lang="ko-KR" altLang="en-US" sz="12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37B72A6-0654-4386-92F9-D0F042B27F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0999" y="4888522"/>
                <a:ext cx="2180624" cy="646331"/>
              </a:xfrm>
              <a:prstGeom prst="rect">
                <a:avLst/>
              </a:prstGeom>
              <a:blipFill>
                <a:blip r:embed="rId7"/>
                <a:stretch>
                  <a:fillRect l="-279" t="-94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F18F6F2-70B1-4800-A561-BB06DB523864}"/>
                  </a:ext>
                </a:extLst>
              </p:cNvPr>
              <p:cNvSpPr txBox="1"/>
              <p:nvPr/>
            </p:nvSpPr>
            <p:spPr>
              <a:xfrm>
                <a:off x="9567552" y="5436982"/>
                <a:ext cx="3014864" cy="7561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𝑏𝑢𝑛𝑐h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ko-KR" altLang="en-US" sz="18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F18F6F2-70B1-4800-A561-BB06DB5238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7552" y="5436982"/>
                <a:ext cx="3014864" cy="75616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1DDFB8C-3F36-4978-91BE-B24503687403}"/>
                  </a:ext>
                </a:extLst>
              </p:cNvPr>
              <p:cNvSpPr txBox="1"/>
              <p:nvPr/>
            </p:nvSpPr>
            <p:spPr>
              <a:xfrm>
                <a:off x="12760000" y="4980763"/>
                <a:ext cx="2257541" cy="7561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ko-KR" altLang="en-US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𝑡𝑢𝑟𝑛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𝑘𝑙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ko-KR" altLang="en-US" sz="18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1DDFB8C-3F36-4978-91BE-B245036874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0000" y="4980763"/>
                <a:ext cx="2257541" cy="75616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E271D92-249A-4230-B900-EDFE68A835E6}"/>
                  </a:ext>
                </a:extLst>
              </p:cNvPr>
              <p:cNvSpPr txBox="1"/>
              <p:nvPr/>
            </p:nvSpPr>
            <p:spPr>
              <a:xfrm>
                <a:off x="12738969" y="5889863"/>
                <a:ext cx="2299604" cy="7561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ko-KR" altLang="en-US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𝑡𝑢𝑟𝑛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𝑘𝑙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ko-KR" altLang="en-US" sz="18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E271D92-249A-4230-B900-EDFE68A835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38969" y="5889863"/>
                <a:ext cx="2299604" cy="75616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직선 화살표 연결선 33">
            <a:extLst>
              <a:ext uri="{FF2B5EF4-FFF2-40B4-BE49-F238E27FC236}">
                <a16:creationId xmlns:a16="http://schemas.microsoft.com/office/drawing/2014/main" id="{451FEE4F-00B5-41AF-A6F7-E90656F1ED97}"/>
              </a:ext>
            </a:extLst>
          </p:cNvPr>
          <p:cNvCxnSpPr/>
          <p:nvPr/>
        </p:nvCxnSpPr>
        <p:spPr>
          <a:xfrm flipV="1">
            <a:off x="11564944" y="6040774"/>
            <a:ext cx="163506" cy="1523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5ECF5104-386F-4714-A6A1-DBC02083BC10}"/>
              </a:ext>
            </a:extLst>
          </p:cNvPr>
          <p:cNvSpPr/>
          <p:nvPr/>
        </p:nvSpPr>
        <p:spPr>
          <a:xfrm>
            <a:off x="10441915" y="6174338"/>
            <a:ext cx="11306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/>
              <a:t>Time pattern</a:t>
            </a:r>
            <a:endParaRPr lang="ko-KR" altLang="en-US" sz="1400" dirty="0"/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E8D30B74-6FDA-47AB-B91F-A371549950E0}"/>
              </a:ext>
            </a:extLst>
          </p:cNvPr>
          <p:cNvSpPr/>
          <p:nvPr/>
        </p:nvSpPr>
        <p:spPr>
          <a:xfrm>
            <a:off x="11564944" y="6194641"/>
            <a:ext cx="12604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/>
              <a:t>Spatial pattern</a:t>
            </a:r>
            <a:endParaRPr lang="ko-KR" altLang="en-US" sz="1400" dirty="0"/>
          </a:p>
        </p:txBody>
      </p:sp>
      <p:cxnSp>
        <p:nvCxnSpPr>
          <p:cNvPr id="37" name="직선 화살표 연결선 36">
            <a:extLst>
              <a:ext uri="{FF2B5EF4-FFF2-40B4-BE49-F238E27FC236}">
                <a16:creationId xmlns:a16="http://schemas.microsoft.com/office/drawing/2014/main" id="{7C1B1340-A724-4DB2-8422-F3C6DD9B29A4}"/>
              </a:ext>
            </a:extLst>
          </p:cNvPr>
          <p:cNvCxnSpPr>
            <a:cxnSpLocks/>
          </p:cNvCxnSpPr>
          <p:nvPr/>
        </p:nvCxnSpPr>
        <p:spPr>
          <a:xfrm flipV="1">
            <a:off x="12195180" y="6022122"/>
            <a:ext cx="0" cy="189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21467CF-5655-46A3-9E1D-7A762EC1B0B5}"/>
              </a:ext>
            </a:extLst>
          </p:cNvPr>
          <p:cNvSpPr txBox="1"/>
          <p:nvPr/>
        </p:nvSpPr>
        <p:spPr>
          <a:xfrm>
            <a:off x="349674" y="7574317"/>
            <a:ext cx="3865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Bunch number: 1332</a:t>
            </a:r>
          </a:p>
          <a:p>
            <a:r>
              <a:rPr lang="en-US" altLang="ko-KR" sz="2000" dirty="0"/>
              <a:t>Current: 400 mA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983789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1" y="7996258"/>
            <a:ext cx="15236824" cy="574655"/>
            <a:chOff x="1" y="7996258"/>
            <a:chExt cx="15236824" cy="574655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" y="8363164"/>
              <a:ext cx="15236824" cy="207749"/>
            </a:xfrm>
            <a:prstGeom prst="rect">
              <a:avLst/>
            </a:prstGeom>
            <a:solidFill>
              <a:srgbClr val="0C2B64">
                <a:alpha val="31000"/>
              </a:srgbClr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dirty="0"/>
            </a:p>
          </p:txBody>
        </p:sp>
        <p:pic>
          <p:nvPicPr>
            <p:cNvPr id="50" name="그림 4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</p:spPr>
        </p:pic>
      </p:grp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626973" y="0"/>
            <a:ext cx="1079500" cy="479180"/>
          </a:xfrm>
          <a:prstGeom prst="rect">
            <a:avLst/>
          </a:prstGeom>
          <a:solidFill>
            <a:srgbClr val="0C2B64"/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dirty="0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1D947B48-C713-4697-ADBE-0B4D8DB12F02}"/>
              </a:ext>
            </a:extLst>
          </p:cNvPr>
          <p:cNvSpPr/>
          <p:nvPr/>
        </p:nvSpPr>
        <p:spPr>
          <a:xfrm>
            <a:off x="80094" y="725769"/>
            <a:ext cx="6770740" cy="534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800" b="1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RW induced coupled bunch mode instability</a:t>
            </a:r>
            <a:endParaRPr lang="ko-KR" altLang="en-US" sz="280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489A473-1071-4695-BF82-0A5A5EB02A44}"/>
              </a:ext>
            </a:extLst>
          </p:cNvPr>
          <p:cNvSpPr txBox="1"/>
          <p:nvPr/>
        </p:nvSpPr>
        <p:spPr>
          <a:xfrm>
            <a:off x="1706473" y="140626"/>
            <a:ext cx="7943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2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Updates of Korea-4GSR impedance modeling and instability studies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F3E75971-B085-4533-A08A-5A4EFE240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0E0EB2B-2BE5-4860-A4F4-D6D515772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8284" y="1679222"/>
            <a:ext cx="6600044" cy="48807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439E78-BB14-48D3-8CDF-95626DA6B67D}"/>
              </a:ext>
            </a:extLst>
          </p:cNvPr>
          <p:cNvSpPr txBox="1"/>
          <p:nvPr/>
        </p:nvSpPr>
        <p:spPr>
          <a:xfrm>
            <a:off x="3832790" y="6695136"/>
            <a:ext cx="9444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Similar to TMCI, chromaticity can increase the CBMI threshold current.</a:t>
            </a:r>
            <a:endParaRPr lang="ko-KR" altLang="en-US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1467CF-5655-46A3-9E1D-7A762EC1B0B5}"/>
              </a:ext>
            </a:extLst>
          </p:cNvPr>
          <p:cNvSpPr txBox="1"/>
          <p:nvPr/>
        </p:nvSpPr>
        <p:spPr>
          <a:xfrm>
            <a:off x="7952405" y="1875777"/>
            <a:ext cx="26459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dirty="0"/>
              <a:t>Bunch number: 1332</a:t>
            </a:r>
          </a:p>
          <a:p>
            <a:r>
              <a:rPr lang="en-US" altLang="ko-KR" sz="1800" dirty="0"/>
              <a:t>Current: 400 mA</a:t>
            </a:r>
          </a:p>
          <a:p>
            <a:r>
              <a:rPr lang="en-US" altLang="ko-KR" sz="1800" dirty="0"/>
              <a:t>IVU close, vertical plane</a:t>
            </a:r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037083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1" y="7996258"/>
            <a:ext cx="15236824" cy="574655"/>
            <a:chOff x="1" y="7996258"/>
            <a:chExt cx="15236824" cy="574655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" y="8363164"/>
              <a:ext cx="15236824" cy="207749"/>
            </a:xfrm>
            <a:prstGeom prst="rect">
              <a:avLst/>
            </a:prstGeom>
            <a:solidFill>
              <a:srgbClr val="0C2B64">
                <a:alpha val="31000"/>
              </a:srgbClr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dirty="0"/>
            </a:p>
          </p:txBody>
        </p:sp>
        <p:pic>
          <p:nvPicPr>
            <p:cNvPr id="50" name="그림 4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</p:spPr>
        </p:pic>
      </p:grp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626973" y="0"/>
            <a:ext cx="1079500" cy="479180"/>
          </a:xfrm>
          <a:prstGeom prst="rect">
            <a:avLst/>
          </a:prstGeom>
          <a:solidFill>
            <a:srgbClr val="0C2B64"/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dirty="0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1D947B48-C713-4697-ADBE-0B4D8DB12F02}"/>
              </a:ext>
            </a:extLst>
          </p:cNvPr>
          <p:cNvSpPr/>
          <p:nvPr/>
        </p:nvSpPr>
        <p:spPr>
          <a:xfrm>
            <a:off x="80094" y="725769"/>
            <a:ext cx="6030681" cy="534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800" b="1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Main RF beam-loading</a:t>
            </a:r>
            <a:endParaRPr lang="ko-KR" altLang="en-US" sz="280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489A473-1071-4695-BF82-0A5A5EB02A44}"/>
              </a:ext>
            </a:extLst>
          </p:cNvPr>
          <p:cNvSpPr txBox="1"/>
          <p:nvPr/>
        </p:nvSpPr>
        <p:spPr>
          <a:xfrm>
            <a:off x="1706473" y="140626"/>
            <a:ext cx="7943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2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Updates of Korea-4GSR impedance modeling and instability studies</a:t>
            </a:r>
          </a:p>
        </p:txBody>
      </p:sp>
      <p:sp>
        <p:nvSpPr>
          <p:cNvPr id="10" name="슬라이드 번호 개체 틀 1">
            <a:extLst>
              <a:ext uri="{FF2B5EF4-FFF2-40B4-BE49-F238E27FC236}">
                <a16:creationId xmlns:a16="http://schemas.microsoft.com/office/drawing/2014/main" id="{ECB9A31A-A0B5-42B7-9AF0-39BDCF4E7147}"/>
              </a:ext>
            </a:extLst>
          </p:cNvPr>
          <p:cNvSpPr txBox="1">
            <a:spLocks/>
          </p:cNvSpPr>
          <p:nvPr/>
        </p:nvSpPr>
        <p:spPr>
          <a:xfrm>
            <a:off x="7240644" y="7865868"/>
            <a:ext cx="409445" cy="4563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1142909" rtl="0" eaLnBrk="1" latinLnBrk="1" hangingPunct="1">
              <a:defRPr sz="15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1454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09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363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5817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57271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428726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00180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571634" algn="l" defTabSz="1142909" rtl="0" eaLnBrk="1" latinLnBrk="1" hangingPunct="1"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8F63A3B-78C7-47BE-AE5E-E10140E04643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9EADCF44-AA87-433B-B32B-0A259CB56A5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312" y="1547294"/>
            <a:ext cx="7206060" cy="5476323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직사각형 11">
                <a:extLst>
                  <a:ext uri="{FF2B5EF4-FFF2-40B4-BE49-F238E27FC236}">
                    <a16:creationId xmlns:a16="http://schemas.microsoft.com/office/drawing/2014/main" id="{F537953D-50B1-48E4-B052-E9B2C2B8DC92}"/>
                  </a:ext>
                </a:extLst>
              </p:cNvPr>
              <p:cNvSpPr/>
              <p:nvPr/>
            </p:nvSpPr>
            <p:spPr>
              <a:xfrm>
                <a:off x="1597016" y="6651289"/>
                <a:ext cx="2810769" cy="6560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o-KR" alt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ko-KR" altLang="en-US" sz="180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ko-KR" altLang="en-US" sz="1800" i="0">
                              <a:latin typeface="Cambria Math" panose="02040503050406030204" pitchFamily="18" charset="0"/>
                            </a:rPr>
                            <m:t>s</m:t>
                          </m:r>
                        </m:sub>
                      </m:sSub>
                      <m:r>
                        <a:rPr lang="ko-KR" altLang="en-US" sz="1800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ko-KR" altLang="en-US" sz="1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ko-KR" altLang="en-US" sz="1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ko-KR" altLang="en-US" sz="18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ko-KR" altLang="en-US" sz="1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ko-KR" altLang="en-US" sz="18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ko-KR" altLang="en-US" sz="18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ko-KR" altLang="en-US" sz="180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ko-KR" altLang="en-US" sz="1800" i="1">
                              <a:latin typeface="Cambria Math" panose="02040503050406030204" pitchFamily="18" charset="0"/>
                            </a:rPr>
                            <m:t>𝐾</m:t>
                          </m:r>
                          <m:sSub>
                            <m:sSubPr>
                              <m:ctrlPr>
                                <a:rPr lang="ko-KR" alt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sz="18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ko-KR" altLang="en-US" sz="1800" i="1">
                                  <a:latin typeface="Cambria Math" panose="02040503050406030204" pitchFamily="18" charset="0"/>
                                </a:rPr>
                                <m:t>𝑟𝑓</m:t>
                              </m:r>
                            </m:sub>
                          </m:sSub>
                          <m:func>
                            <m:funcPr>
                              <m:ctrlPr>
                                <a:rPr lang="ko-KR" altLang="en-US" sz="1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ko-KR" altLang="en-US" sz="1800" i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ko-KR" altLang="en-US" sz="18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ko-KR" altLang="en-US" sz="18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func>
                        </m:e>
                      </m:rad>
                    </m:oMath>
                  </m:oMathPara>
                </a14:m>
                <a:endParaRPr lang="ko-KR" altLang="en-US" sz="1800" dirty="0"/>
              </a:p>
            </p:txBody>
          </p:sp>
        </mc:Choice>
        <mc:Fallback xmlns="">
          <p:sp>
            <p:nvSpPr>
              <p:cNvPr id="12" name="직사각형 11">
                <a:extLst>
                  <a:ext uri="{FF2B5EF4-FFF2-40B4-BE49-F238E27FC236}">
                    <a16:creationId xmlns:a16="http://schemas.microsoft.com/office/drawing/2014/main" id="{F537953D-50B1-48E4-B052-E9B2C2B8DC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016" y="6651289"/>
                <a:ext cx="2810769" cy="6560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579C05EC-3FBD-4E83-B695-570AB9DE1585}"/>
              </a:ext>
            </a:extLst>
          </p:cNvPr>
          <p:cNvCxnSpPr>
            <a:cxnSpLocks/>
          </p:cNvCxnSpPr>
          <p:nvPr/>
        </p:nvCxnSpPr>
        <p:spPr>
          <a:xfrm flipV="1">
            <a:off x="9145513" y="3445774"/>
            <a:ext cx="525765" cy="14115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3C49F8A-3244-49D2-919E-3F14954D2909}"/>
              </a:ext>
            </a:extLst>
          </p:cNvPr>
          <p:cNvSpPr txBox="1"/>
          <p:nvPr/>
        </p:nvSpPr>
        <p:spPr>
          <a:xfrm>
            <a:off x="6644755" y="3589494"/>
            <a:ext cx="277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b="1" dirty="0"/>
              <a:t>Transient filling (</a:t>
            </a:r>
            <a:r>
              <a:rPr lang="en-US" altLang="ko-KR" sz="1800" b="1" dirty="0" err="1"/>
              <a:t>nb</a:t>
            </a:r>
            <a:r>
              <a:rPr lang="en-US" altLang="ko-KR" sz="1800" b="1" dirty="0"/>
              <a:t>=1024)</a:t>
            </a:r>
            <a:endParaRPr lang="ko-KR" altLang="en-US" sz="1800" dirty="0"/>
          </a:p>
        </p:txBody>
      </p: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7EECA98F-B0B0-4E8C-86C0-C52822B28397}"/>
              </a:ext>
            </a:extLst>
          </p:cNvPr>
          <p:cNvCxnSpPr>
            <a:cxnSpLocks/>
          </p:cNvCxnSpPr>
          <p:nvPr/>
        </p:nvCxnSpPr>
        <p:spPr>
          <a:xfrm>
            <a:off x="9671278" y="1996150"/>
            <a:ext cx="0" cy="401116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85816B6D-6126-4FBB-962C-AE5819F4FB15}"/>
              </a:ext>
            </a:extLst>
          </p:cNvPr>
          <p:cNvSpPr/>
          <p:nvPr/>
        </p:nvSpPr>
        <p:spPr>
          <a:xfrm>
            <a:off x="8503430" y="1598697"/>
            <a:ext cx="25889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800" b="1" dirty="0"/>
              <a:t>Uniform filling (</a:t>
            </a:r>
            <a:r>
              <a:rPr lang="en-US" altLang="ko-KR" sz="1800" b="1" dirty="0" err="1"/>
              <a:t>nb</a:t>
            </a:r>
            <a:r>
              <a:rPr lang="en-US" altLang="ko-KR" sz="1800" b="1" dirty="0"/>
              <a:t>=1332)</a:t>
            </a:r>
            <a:endParaRPr lang="ko-KR" altLang="en-US" sz="1800" dirty="0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4C661310-CF6C-46CE-AF6B-3E0871260AA5}"/>
              </a:ext>
            </a:extLst>
          </p:cNvPr>
          <p:cNvSpPr/>
          <p:nvPr/>
        </p:nvSpPr>
        <p:spPr>
          <a:xfrm>
            <a:off x="7940976" y="1189526"/>
            <a:ext cx="29626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b="1" dirty="0"/>
              <a:t>Longitudinal position shift</a:t>
            </a:r>
            <a:endParaRPr lang="ko-KR" altLang="en-US" sz="2000" b="1" dirty="0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156E02D8-C446-4B9B-A3AC-7E59A7C30601}"/>
              </a:ext>
            </a:extLst>
          </p:cNvPr>
          <p:cNvSpPr/>
          <p:nvPr/>
        </p:nvSpPr>
        <p:spPr>
          <a:xfrm>
            <a:off x="11033812" y="1143411"/>
            <a:ext cx="36576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b="1" dirty="0"/>
              <a:t>Analytical synchrotron tune shift</a:t>
            </a:r>
            <a:endParaRPr lang="ko-KR" altLang="en-US" sz="2000" b="1" dirty="0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6E812A60-9DF9-4170-9B3F-D1AB5338F4DE}"/>
              </a:ext>
            </a:extLst>
          </p:cNvPr>
          <p:cNvSpPr/>
          <p:nvPr/>
        </p:nvSpPr>
        <p:spPr>
          <a:xfrm>
            <a:off x="7833933" y="6934127"/>
            <a:ext cx="37098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/>
              <a:t>Uniform filling (</a:t>
            </a:r>
            <a:r>
              <a:rPr lang="en-US" altLang="ko-KR" sz="1400" b="1" dirty="0" err="1"/>
              <a:t>nb</a:t>
            </a:r>
            <a:r>
              <a:rPr lang="en-US" altLang="ko-KR" sz="1400" b="1" dirty="0"/>
              <a:t>=1332) bunch by bunch synchrotron tune</a:t>
            </a:r>
            <a:endParaRPr lang="ko-KR" altLang="en-US" sz="1400" b="1" dirty="0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7530F0B4-0176-447D-A512-8F2C5A47F163}"/>
              </a:ext>
            </a:extLst>
          </p:cNvPr>
          <p:cNvSpPr/>
          <p:nvPr/>
        </p:nvSpPr>
        <p:spPr>
          <a:xfrm>
            <a:off x="11405037" y="6825986"/>
            <a:ext cx="3363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/>
              <a:t>Transient filling (</a:t>
            </a:r>
            <a:r>
              <a:rPr lang="en-US" altLang="ko-KR" sz="1400" b="1" dirty="0" err="1"/>
              <a:t>nb</a:t>
            </a:r>
            <a:r>
              <a:rPr lang="en-US" altLang="ko-KR" sz="1400" b="1" dirty="0"/>
              <a:t>=1024) bunch by bunch synchrotron tune</a:t>
            </a:r>
            <a:endParaRPr lang="ko-KR" altLang="en-US" sz="1400" b="1" dirty="0"/>
          </a:p>
        </p:txBody>
      </p: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5DC7197D-D72C-4766-9ABE-2DE6EA7685C8}"/>
              </a:ext>
            </a:extLst>
          </p:cNvPr>
          <p:cNvCxnSpPr>
            <a:cxnSpLocks/>
          </p:cNvCxnSpPr>
          <p:nvPr/>
        </p:nvCxnSpPr>
        <p:spPr>
          <a:xfrm flipV="1">
            <a:off x="2526030" y="7139687"/>
            <a:ext cx="176981" cy="349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8A270BE5-5459-4DBD-BE5E-02E9DDF9D6A1}"/>
              </a:ext>
            </a:extLst>
          </p:cNvPr>
          <p:cNvSpPr/>
          <p:nvPr/>
        </p:nvSpPr>
        <p:spPr>
          <a:xfrm>
            <a:off x="1520060" y="7411483"/>
            <a:ext cx="20119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/>
              <a:t>Unperturbed synchrotron tune</a:t>
            </a:r>
            <a:endParaRPr lang="ko-KR" altLang="en-US" sz="1600" dirty="0"/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C178E01A-7167-41D3-A35F-2A5373875D15}"/>
              </a:ext>
            </a:extLst>
          </p:cNvPr>
          <p:cNvSpPr/>
          <p:nvPr/>
        </p:nvSpPr>
        <p:spPr>
          <a:xfrm>
            <a:off x="3192586" y="7514508"/>
            <a:ext cx="20119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/>
              <a:t>Loaded quality factor</a:t>
            </a:r>
            <a:endParaRPr lang="ko-KR" altLang="en-US" sz="1600" dirty="0"/>
          </a:p>
        </p:txBody>
      </p: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B864A1F3-89D1-4585-948B-2FD014DDD3E3}"/>
              </a:ext>
            </a:extLst>
          </p:cNvPr>
          <p:cNvCxnSpPr>
            <a:cxnSpLocks/>
          </p:cNvCxnSpPr>
          <p:nvPr/>
        </p:nvCxnSpPr>
        <p:spPr>
          <a:xfrm flipH="1" flipV="1">
            <a:off x="3192586" y="7183137"/>
            <a:ext cx="161694" cy="3058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화살표 연결선 28">
            <a:extLst>
              <a:ext uri="{FF2B5EF4-FFF2-40B4-BE49-F238E27FC236}">
                <a16:creationId xmlns:a16="http://schemas.microsoft.com/office/drawing/2014/main" id="{E101C5E9-C81E-4BFF-A6C6-82FE79DC7466}"/>
              </a:ext>
            </a:extLst>
          </p:cNvPr>
          <p:cNvCxnSpPr>
            <a:cxnSpLocks/>
          </p:cNvCxnSpPr>
          <p:nvPr/>
        </p:nvCxnSpPr>
        <p:spPr>
          <a:xfrm flipH="1">
            <a:off x="4283629" y="6586473"/>
            <a:ext cx="124155" cy="3603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F0430208-3F71-4B8D-BECE-5CB6F7848C31}"/>
              </a:ext>
            </a:extLst>
          </p:cNvPr>
          <p:cNvSpPr/>
          <p:nvPr/>
        </p:nvSpPr>
        <p:spPr>
          <a:xfrm>
            <a:off x="3454377" y="6138761"/>
            <a:ext cx="14883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/>
              <a:t>Detuning angle</a:t>
            </a:r>
            <a:endParaRPr lang="ko-KR" altLang="en-US" sz="16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A7379A8-9D8F-4DBE-B85F-EB76569248FB}"/>
              </a:ext>
            </a:extLst>
          </p:cNvPr>
          <p:cNvSpPr txBox="1"/>
          <p:nvPr/>
        </p:nvSpPr>
        <p:spPr>
          <a:xfrm>
            <a:off x="354574" y="4772415"/>
            <a:ext cx="70129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As a beam traverses a cavity structure, it loses energy, which causes energy to oscillate within the cavity.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Subsequent beams will either lose or gain energy depending on the phase of the field.</a:t>
            </a: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14403F19-5C54-4B66-9AF6-874A81C82FF8}"/>
              </a:ext>
            </a:extLst>
          </p:cNvPr>
          <p:cNvSpPr/>
          <p:nvPr/>
        </p:nvSpPr>
        <p:spPr>
          <a:xfrm>
            <a:off x="1495321" y="5743890"/>
            <a:ext cx="36576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b="1" dirty="0"/>
              <a:t>Analytical synchrotron tune shift</a:t>
            </a:r>
            <a:endParaRPr lang="ko-KR" altLang="en-US" sz="2000" b="1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B93D32F8-8434-4E9D-A4E7-3CCF74BDBD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723" y="1433999"/>
            <a:ext cx="4516303" cy="328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652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1" y="7996258"/>
            <a:ext cx="15236824" cy="574655"/>
            <a:chOff x="1" y="7996258"/>
            <a:chExt cx="15236824" cy="574655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" y="8363164"/>
              <a:ext cx="15236824" cy="207749"/>
            </a:xfrm>
            <a:prstGeom prst="rect">
              <a:avLst/>
            </a:prstGeom>
            <a:solidFill>
              <a:srgbClr val="0C2B64">
                <a:alpha val="31000"/>
              </a:srgbClr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dirty="0"/>
            </a:p>
          </p:txBody>
        </p:sp>
        <p:pic>
          <p:nvPicPr>
            <p:cNvPr id="50" name="그림 4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</p:spPr>
        </p:pic>
      </p:grp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626973" y="0"/>
            <a:ext cx="1079500" cy="479180"/>
          </a:xfrm>
          <a:prstGeom prst="rect">
            <a:avLst/>
          </a:prstGeom>
          <a:solidFill>
            <a:srgbClr val="0C2B64"/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dirty="0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1D947B48-C713-4697-ADBE-0B4D8DB12F02}"/>
              </a:ext>
            </a:extLst>
          </p:cNvPr>
          <p:cNvSpPr/>
          <p:nvPr/>
        </p:nvSpPr>
        <p:spPr>
          <a:xfrm>
            <a:off x="80094" y="725769"/>
            <a:ext cx="6030681" cy="534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800" b="1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Conclusions</a:t>
            </a:r>
            <a:endParaRPr lang="ko-KR" altLang="en-US" sz="280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489A473-1071-4695-BF82-0A5A5EB02A44}"/>
              </a:ext>
            </a:extLst>
          </p:cNvPr>
          <p:cNvSpPr txBox="1"/>
          <p:nvPr/>
        </p:nvSpPr>
        <p:spPr>
          <a:xfrm>
            <a:off x="1706473" y="140626"/>
            <a:ext cx="7943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2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Updates of Korea-4GSR impedance modeling and instability studies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F3E75971-B085-4533-A08A-5A4EFE240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0D526872-8517-483F-AA4D-1AA69EC6B03F}"/>
              </a:ext>
            </a:extLst>
          </p:cNvPr>
          <p:cNvSpPr/>
          <p:nvPr/>
        </p:nvSpPr>
        <p:spPr>
          <a:xfrm>
            <a:off x="626973" y="1679222"/>
            <a:ext cx="13283025" cy="5286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dirty="0"/>
              <a:t>The Korea-4GSR impedance modeling remains an ongoing process, with significant progress achieved in calculating various components.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dirty="0"/>
              <a:t>Approximately 20% of the weighted impedance has been simulated, particularly focusing on single bunch instability.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dirty="0"/>
              <a:t>Findings suggest that a single bunch current of 2–3 mA can operate without single bunch instability.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dirty="0"/>
              <a:t>Resistive wall (RW) induced coupled bunch instability analysis shows that increasing chromaticity can effectively raise the threshold current, mitigating instability.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dirty="0"/>
              <a:t>Studies on transient beam-loading in the RF cavity indicate areas for further examination.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dirty="0"/>
              <a:t>Continued efforts in impedance modeling and instability analysis are essential to support the successful Korea-4GSR project.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73468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그림 5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193" y="2813119"/>
            <a:ext cx="385265" cy="396823"/>
          </a:xfrm>
          <a:prstGeom prst="rect">
            <a:avLst/>
          </a:prstGeom>
        </p:spPr>
      </p:pic>
      <p:pic>
        <p:nvPicPr>
          <p:cNvPr id="59" name="그림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801" y="2822736"/>
            <a:ext cx="350592" cy="377560"/>
          </a:xfrm>
          <a:prstGeom prst="rect">
            <a:avLst/>
          </a:prstGeom>
        </p:spPr>
      </p:pic>
      <p:grpSp>
        <p:nvGrpSpPr>
          <p:cNvPr id="9" name="그룹 8"/>
          <p:cNvGrpSpPr/>
          <p:nvPr/>
        </p:nvGrpSpPr>
        <p:grpSpPr>
          <a:xfrm>
            <a:off x="1" y="7996258"/>
            <a:ext cx="15236824" cy="574655"/>
            <a:chOff x="1" y="7996258"/>
            <a:chExt cx="15236824" cy="574655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" y="8363164"/>
              <a:ext cx="15236824" cy="207749"/>
            </a:xfrm>
            <a:prstGeom prst="rect">
              <a:avLst/>
            </a:prstGeom>
            <a:solidFill>
              <a:srgbClr val="0C2B64">
                <a:alpha val="31000"/>
              </a:srgbClr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pic>
          <p:nvPicPr>
            <p:cNvPr id="50" name="그림 4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</p:spPr>
        </p:pic>
      </p:grpSp>
      <p:grpSp>
        <p:nvGrpSpPr>
          <p:cNvPr id="8" name="그룹 7"/>
          <p:cNvGrpSpPr/>
          <p:nvPr/>
        </p:nvGrpSpPr>
        <p:grpSpPr>
          <a:xfrm>
            <a:off x="480507" y="543243"/>
            <a:ext cx="14149893" cy="7257837"/>
            <a:chOff x="480507" y="543243"/>
            <a:chExt cx="14149893" cy="7257837"/>
          </a:xfrm>
        </p:grpSpPr>
        <p:pic>
          <p:nvPicPr>
            <p:cNvPr id="16" name="그림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0589" y="2633916"/>
              <a:ext cx="10581192" cy="5167164"/>
            </a:xfrm>
            <a:prstGeom prst="rect">
              <a:avLst/>
            </a:prstGeom>
          </p:spPr>
        </p:pic>
        <p:sp>
          <p:nvSpPr>
            <p:cNvPr id="17" name="직사각형 16"/>
            <p:cNvSpPr/>
            <p:nvPr/>
          </p:nvSpPr>
          <p:spPr>
            <a:xfrm>
              <a:off x="480507" y="543243"/>
              <a:ext cx="14149893" cy="202661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ko-KR" b="1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endParaRPr lang="en-US" altLang="ko-K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endParaRPr lang="en-US" altLang="ko-K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endParaRPr lang="en-US" altLang="ko-K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endParaRPr lang="en-US" altLang="ko-K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endParaRPr lang="ko-KR" altLang="en-US" dirty="0">
                <a:solidFill>
                  <a:schemeClr val="tx1"/>
                </a:solidFill>
                <a:latin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33412" y="1356493"/>
            <a:ext cx="136440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/>
              <a:t>Thank you for your attention</a:t>
            </a:r>
            <a:endParaRPr lang="ko-KR" altLang="en-US" sz="4400" b="1" dirty="0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626973" y="0"/>
            <a:ext cx="1079500" cy="479180"/>
          </a:xfrm>
          <a:prstGeom prst="rect">
            <a:avLst/>
          </a:prstGeom>
          <a:solidFill>
            <a:srgbClr val="0C2B64"/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7A94E8-2333-4957-A1D7-8899CEB1BEE9}"/>
              </a:ext>
            </a:extLst>
          </p:cNvPr>
          <p:cNvSpPr txBox="1"/>
          <p:nvPr/>
        </p:nvSpPr>
        <p:spPr>
          <a:xfrm>
            <a:off x="1706473" y="93126"/>
            <a:ext cx="7943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2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Low Emittance Rings Workshop 2024</a:t>
            </a:r>
            <a:endParaRPr lang="ko-KR" altLang="en-US" sz="1600" b="1" dirty="0">
              <a:solidFill>
                <a:schemeClr val="bg2">
                  <a:lumMod val="50000"/>
                </a:schemeClr>
              </a:solidFill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283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1" y="7996258"/>
            <a:ext cx="15236824" cy="574655"/>
            <a:chOff x="1" y="7996258"/>
            <a:chExt cx="15236824" cy="574655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" y="8363164"/>
              <a:ext cx="15236824" cy="207749"/>
            </a:xfrm>
            <a:prstGeom prst="rect">
              <a:avLst/>
            </a:prstGeom>
            <a:solidFill>
              <a:srgbClr val="0C2B64">
                <a:alpha val="31000"/>
              </a:srgbClr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dirty="0"/>
            </a:p>
          </p:txBody>
        </p:sp>
        <p:pic>
          <p:nvPicPr>
            <p:cNvPr id="50" name="그림 4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</p:spPr>
        </p:pic>
      </p:grp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626973" y="0"/>
            <a:ext cx="1079500" cy="479180"/>
          </a:xfrm>
          <a:prstGeom prst="rect">
            <a:avLst/>
          </a:prstGeom>
          <a:solidFill>
            <a:srgbClr val="0C2B64"/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dirty="0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1D947B48-C713-4697-ADBE-0B4D8DB12F02}"/>
              </a:ext>
            </a:extLst>
          </p:cNvPr>
          <p:cNvSpPr/>
          <p:nvPr/>
        </p:nvSpPr>
        <p:spPr>
          <a:xfrm>
            <a:off x="80094" y="725769"/>
            <a:ext cx="6030681" cy="534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800" b="1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Outline</a:t>
            </a:r>
            <a:endParaRPr lang="ko-KR" altLang="en-US" sz="280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489A473-1071-4695-BF82-0A5A5EB02A44}"/>
              </a:ext>
            </a:extLst>
          </p:cNvPr>
          <p:cNvSpPr txBox="1"/>
          <p:nvPr/>
        </p:nvSpPr>
        <p:spPr>
          <a:xfrm>
            <a:off x="1706473" y="140626"/>
            <a:ext cx="7943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2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Updates of Korea-4GSR impedance modeling and instability studies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F3E75971-B085-4533-A08A-5A4EFE240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42C891-3468-493F-90D3-3EF9A9999D95}"/>
              </a:ext>
            </a:extLst>
          </p:cNvPr>
          <p:cNvSpPr txBox="1"/>
          <p:nvPr/>
        </p:nvSpPr>
        <p:spPr>
          <a:xfrm>
            <a:off x="704795" y="2123983"/>
            <a:ext cx="91399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Overview of Korea-4GSR storage ring </a:t>
            </a:r>
          </a:p>
          <a:p>
            <a:endParaRPr lang="en-US" altLang="ko-K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Korea-4GSR impedance modeling status</a:t>
            </a:r>
          </a:p>
          <a:p>
            <a:pPr marL="914354" lvl="1" indent="-342900"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Beam coupling impedance</a:t>
            </a:r>
          </a:p>
          <a:p>
            <a:pPr marL="914354" lvl="1" indent="-342900"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Korea-4GSR impedance budget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Storage ring instability study</a:t>
            </a:r>
          </a:p>
          <a:p>
            <a:pPr marL="914354" lvl="1" indent="-342900"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 bunch instability</a:t>
            </a:r>
          </a:p>
          <a:p>
            <a:pPr marL="914354" lvl="1" indent="-342900"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 bunch instability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ko-KR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26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1" y="7996258"/>
            <a:ext cx="15236824" cy="574655"/>
            <a:chOff x="1" y="7996258"/>
            <a:chExt cx="15236824" cy="574655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" y="8363164"/>
              <a:ext cx="15236824" cy="207749"/>
            </a:xfrm>
            <a:prstGeom prst="rect">
              <a:avLst/>
            </a:prstGeom>
            <a:solidFill>
              <a:srgbClr val="0C2B64">
                <a:alpha val="31000"/>
              </a:srgbClr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dirty="0"/>
            </a:p>
          </p:txBody>
        </p:sp>
        <p:pic>
          <p:nvPicPr>
            <p:cNvPr id="50" name="그림 4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</p:spPr>
        </p:pic>
      </p:grp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626973" y="0"/>
            <a:ext cx="1079500" cy="479180"/>
          </a:xfrm>
          <a:prstGeom prst="rect">
            <a:avLst/>
          </a:prstGeom>
          <a:solidFill>
            <a:srgbClr val="0C2B64"/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dirty="0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1D947B48-C713-4697-ADBE-0B4D8DB12F02}"/>
              </a:ext>
            </a:extLst>
          </p:cNvPr>
          <p:cNvSpPr/>
          <p:nvPr/>
        </p:nvSpPr>
        <p:spPr>
          <a:xfrm>
            <a:off x="80094" y="725769"/>
            <a:ext cx="6030681" cy="534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800" b="1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Overview of Korea-4GSR</a:t>
            </a:r>
            <a:endParaRPr lang="ko-KR" altLang="en-US" sz="280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489A473-1071-4695-BF82-0A5A5EB02A44}"/>
              </a:ext>
            </a:extLst>
          </p:cNvPr>
          <p:cNvSpPr txBox="1"/>
          <p:nvPr/>
        </p:nvSpPr>
        <p:spPr>
          <a:xfrm>
            <a:off x="1706473" y="140626"/>
            <a:ext cx="7943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2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Updates of Korea-4GSR impedance modeling and instability studies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F3E75971-B085-4533-A08A-5A4EFE240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표 9">
                <a:extLst>
                  <a:ext uri="{FF2B5EF4-FFF2-40B4-BE49-F238E27FC236}">
                    <a16:creationId xmlns:a16="http://schemas.microsoft.com/office/drawing/2014/main" id="{36DF8358-5DC4-4FE2-BCBB-2C76607C275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68342832"/>
                  </p:ext>
                </p:extLst>
              </p:nvPr>
            </p:nvGraphicFramePr>
            <p:xfrm>
              <a:off x="9585399" y="2261502"/>
              <a:ext cx="5495871" cy="483184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2368">
                      <a:extLst>
                        <a:ext uri="{9D8B030D-6E8A-4147-A177-3AD203B41FA5}">
                          <a16:colId xmlns:a16="http://schemas.microsoft.com/office/drawing/2014/main" val="3371137439"/>
                        </a:ext>
                      </a:extLst>
                    </a:gridCol>
                    <a:gridCol w="2543503">
                      <a:extLst>
                        <a:ext uri="{9D8B030D-6E8A-4147-A177-3AD203B41FA5}">
                          <a16:colId xmlns:a16="http://schemas.microsoft.com/office/drawing/2014/main" val="3821087974"/>
                        </a:ext>
                      </a:extLst>
                    </a:gridCol>
                  </a:tblGrid>
                  <a:tr h="318382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Parameter</a:t>
                          </a:r>
                          <a:endParaRPr lang="ko-KR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Value</a:t>
                          </a:r>
                          <a:endParaRPr lang="ko-KR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7347166"/>
                      </a:ext>
                    </a:extLst>
                  </a:tr>
                  <a:tr h="270625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Energy</a:t>
                          </a:r>
                          <a:endParaRPr lang="ko-KR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 GeV</a:t>
                          </a:r>
                          <a:endParaRPr lang="ko-KR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930055793"/>
                      </a:ext>
                    </a:extLst>
                  </a:tr>
                  <a:tr h="270625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Circumference</a:t>
                          </a:r>
                          <a:endParaRPr lang="ko-KR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799.30 m</a:t>
                          </a:r>
                          <a:endParaRPr lang="ko-KR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50216491"/>
                      </a:ext>
                    </a:extLst>
                  </a:tr>
                  <a:tr h="270625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Harmonic number</a:t>
                          </a:r>
                          <a:endParaRPr lang="ko-KR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1332</a:t>
                          </a:r>
                          <a:endParaRPr lang="ko-KR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55440848"/>
                      </a:ext>
                    </a:extLst>
                  </a:tr>
                  <a:tr h="270625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Natual emittance</a:t>
                          </a:r>
                          <a:endParaRPr lang="ko-KR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62.2 pm</a:t>
                          </a:r>
                          <a:endParaRPr lang="ko-KR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13910201"/>
                      </a:ext>
                    </a:extLst>
                  </a:tr>
                  <a:tr h="284421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Tunes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oMath>
                          </a14:m>
                          <a:endParaRPr lang="ko-KR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68.1, 23.2</a:t>
                          </a:r>
                          <a:endParaRPr lang="ko-KR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92052901"/>
                      </a:ext>
                    </a:extLst>
                  </a:tr>
                  <a:tr h="270625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Momentum compaction factor</a:t>
                          </a:r>
                          <a:endParaRPr lang="ko-KR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7.78E-05</a:t>
                          </a:r>
                          <a:endParaRPr lang="ko-KR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22800703"/>
                      </a:ext>
                    </a:extLst>
                  </a:tr>
                  <a:tr h="284421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Natural </a:t>
                          </a:r>
                          <a:r>
                            <a:rPr lang="en-US" altLang="ko-KR" sz="160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Chromaticities</a:t>
                          </a:r>
                          <a:r>
                            <a:rPr lang="en-US" altLang="ko-KR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160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𝑛𝑥</m:t>
                                  </m:r>
                                </m:sub>
                              </m:s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160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𝑛𝑦</m:t>
                                  </m:r>
                                </m:sub>
                              </m:sSub>
                            </m:oMath>
                          </a14:m>
                          <a:endParaRPr lang="ko-KR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-112.15, -85.33</a:t>
                          </a:r>
                          <a:endParaRPr lang="ko-KR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06875988"/>
                      </a:ext>
                    </a:extLst>
                  </a:tr>
                  <a:tr h="284421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Chromaticities</a:t>
                          </a:r>
                          <a:r>
                            <a:rPr lang="en-US" altLang="ko-KR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160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160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oMath>
                          </a14:m>
                          <a:endParaRPr lang="ko-KR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5.82, 3.48</a:t>
                          </a:r>
                          <a:endParaRPr lang="ko-KR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46858872"/>
                      </a:ext>
                    </a:extLst>
                  </a:tr>
                  <a:tr h="284421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Damping times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oMath>
                          </a14:m>
                          <a:r>
                            <a:rPr lang="ko-KR" altLang="en-US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ko-KR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(No IDs)</a:t>
                          </a:r>
                          <a:endParaRPr lang="ko-KR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10.5 </a:t>
                          </a:r>
                          <a:r>
                            <a:rPr lang="en-US" altLang="ko-KR" sz="160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ms</a:t>
                          </a:r>
                          <a:r>
                            <a:rPr lang="en-US" altLang="ko-KR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19.4 </a:t>
                          </a:r>
                          <a:r>
                            <a:rPr lang="en-US" altLang="ko-KR" sz="160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ms</a:t>
                          </a:r>
                          <a:r>
                            <a:rPr lang="en-US" altLang="ko-KR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16.8 </a:t>
                          </a:r>
                          <a:r>
                            <a:rPr lang="en-US" altLang="ko-KR" sz="160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ms</a:t>
                          </a:r>
                          <a:r>
                            <a:rPr lang="en-US" altLang="ko-KR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ko-KR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84866878"/>
                      </a:ext>
                    </a:extLst>
                  </a:tr>
                  <a:tr h="270625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Energy spread</a:t>
                          </a:r>
                          <a:endParaRPr lang="ko-KR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0.126%</a:t>
                          </a:r>
                          <a:endParaRPr lang="ko-KR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80976554"/>
                      </a:ext>
                    </a:extLst>
                  </a:tr>
                  <a:tr h="270625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Bunch length (without HCAV</a:t>
                          </a:r>
                          <a:r>
                            <a:rPr lang="en-US" altLang="ko-KR" sz="1600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</a:t>
                          </a:r>
                          <a:r>
                            <a:rPr lang="en-US" altLang="ko-KR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ko-KR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3.6 mm</a:t>
                          </a:r>
                          <a:endParaRPr lang="ko-KR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9320283"/>
                      </a:ext>
                    </a:extLst>
                  </a:tr>
                  <a:tr h="270625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Bunch length (with HCAV)</a:t>
                          </a:r>
                          <a:endParaRPr lang="ko-KR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14.8 mm</a:t>
                          </a:r>
                          <a:endParaRPr lang="ko-KR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4911719"/>
                      </a:ext>
                    </a:extLst>
                  </a:tr>
                  <a:tr h="270625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RF voltage (No IDs)</a:t>
                          </a:r>
                          <a:endParaRPr lang="ko-KR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3.08 MV</a:t>
                          </a:r>
                          <a:endParaRPr lang="ko-KR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2015679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표 9">
                <a:extLst>
                  <a:ext uri="{FF2B5EF4-FFF2-40B4-BE49-F238E27FC236}">
                    <a16:creationId xmlns:a16="http://schemas.microsoft.com/office/drawing/2014/main" id="{36DF8358-5DC4-4FE2-BCBB-2C76607C275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68342832"/>
                  </p:ext>
                </p:extLst>
              </p:nvPr>
            </p:nvGraphicFramePr>
            <p:xfrm>
              <a:off x="9585399" y="2261502"/>
              <a:ext cx="5495871" cy="483184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2368">
                      <a:extLst>
                        <a:ext uri="{9D8B030D-6E8A-4147-A177-3AD203B41FA5}">
                          <a16:colId xmlns:a16="http://schemas.microsoft.com/office/drawing/2014/main" val="3371137439"/>
                        </a:ext>
                      </a:extLst>
                    </a:gridCol>
                    <a:gridCol w="2543503">
                      <a:extLst>
                        <a:ext uri="{9D8B030D-6E8A-4147-A177-3AD203B41FA5}">
                          <a16:colId xmlns:a16="http://schemas.microsoft.com/office/drawing/2014/main" val="3821087974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Parameter</a:t>
                          </a:r>
                          <a:endParaRPr lang="ko-KR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2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Value</a:t>
                          </a:r>
                          <a:endParaRPr lang="ko-KR" altLang="en-US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734716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Energy</a:t>
                          </a:r>
                          <a:endParaRPr lang="ko-KR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 GeV</a:t>
                          </a:r>
                          <a:endParaRPr lang="ko-KR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930055793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Circumference</a:t>
                          </a:r>
                          <a:endParaRPr lang="ko-KR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799.30 m</a:t>
                          </a:r>
                          <a:endParaRPr lang="ko-KR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50216491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Harmonic number</a:t>
                          </a:r>
                          <a:endParaRPr lang="ko-KR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1332</a:t>
                          </a:r>
                          <a:endParaRPr lang="ko-KR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55440848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Natual emittance</a:t>
                          </a:r>
                          <a:endParaRPr lang="ko-KR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62.2 pm</a:t>
                          </a:r>
                          <a:endParaRPr lang="ko-KR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13910201"/>
                      </a:ext>
                    </a:extLst>
                  </a:tr>
                  <a:tr h="354521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3"/>
                          <a:stretch>
                            <a:fillRect t="-491525" r="-86392" b="-7847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68.1, 23.2</a:t>
                          </a:r>
                          <a:endParaRPr lang="ko-KR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92052901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Momentum compaction factor</a:t>
                          </a:r>
                          <a:endParaRPr lang="ko-KR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7.78E-05</a:t>
                          </a:r>
                          <a:endParaRPr lang="ko-KR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22800703"/>
                      </a:ext>
                    </a:extLst>
                  </a:tr>
                  <a:tr h="354521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3"/>
                          <a:stretch>
                            <a:fillRect t="-696552" r="-86392" b="-6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-112.15, -85.33</a:t>
                          </a:r>
                          <a:endParaRPr lang="ko-KR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06875988"/>
                      </a:ext>
                    </a:extLst>
                  </a:tr>
                  <a:tr h="354521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3"/>
                          <a:stretch>
                            <a:fillRect t="-796552" r="-86392" b="-5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5.82, 3.48</a:t>
                          </a:r>
                          <a:endParaRPr lang="ko-KR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46858872"/>
                      </a:ext>
                    </a:extLst>
                  </a:tr>
                  <a:tr h="354521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3"/>
                          <a:stretch>
                            <a:fillRect t="-881356" r="-86392" b="-3949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10.5 </a:t>
                          </a:r>
                          <a:r>
                            <a:rPr lang="en-US" altLang="ko-KR" sz="160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ms</a:t>
                          </a:r>
                          <a:r>
                            <a:rPr lang="en-US" altLang="ko-KR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19.4 </a:t>
                          </a:r>
                          <a:r>
                            <a:rPr lang="en-US" altLang="ko-KR" sz="160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ms</a:t>
                          </a:r>
                          <a:r>
                            <a:rPr lang="en-US" altLang="ko-KR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16.8 </a:t>
                          </a:r>
                          <a:r>
                            <a:rPr lang="en-US" altLang="ko-KR" sz="160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ms</a:t>
                          </a:r>
                          <a:r>
                            <a:rPr lang="en-US" altLang="ko-KR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endParaRPr lang="ko-KR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84866878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Energy spread</a:t>
                          </a:r>
                          <a:endParaRPr lang="ko-KR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0.126%</a:t>
                          </a:r>
                          <a:endParaRPr lang="ko-KR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80976554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Bunch length (without HCAV</a:t>
                          </a:r>
                          <a:r>
                            <a:rPr lang="en-US" altLang="ko-KR" sz="1600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</a:t>
                          </a:r>
                          <a:r>
                            <a:rPr lang="en-US" altLang="ko-KR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ko-KR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3.6 mm</a:t>
                          </a:r>
                          <a:endParaRPr lang="ko-KR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9320283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Bunch length (with HCAV)</a:t>
                          </a:r>
                          <a:endParaRPr lang="ko-KR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14.8 mm</a:t>
                          </a:r>
                          <a:endParaRPr lang="ko-KR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4911719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RF voltage (No IDs)</a:t>
                          </a:r>
                          <a:endParaRPr lang="ko-KR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3.08 MV</a:t>
                          </a:r>
                          <a:endParaRPr lang="ko-KR" altLang="en-US" sz="1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20156795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1" name="그림 10">
            <a:extLst>
              <a:ext uri="{FF2B5EF4-FFF2-40B4-BE49-F238E27FC236}">
                <a16:creationId xmlns:a16="http://schemas.microsoft.com/office/drawing/2014/main" id="{2C31E8B8-CCE8-4C84-B144-7D0A05E0C2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555" y="1589769"/>
            <a:ext cx="5683245" cy="553469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524E89C-6DA7-4AD9-AEB8-48469DBB4A7E}"/>
              </a:ext>
            </a:extLst>
          </p:cNvPr>
          <p:cNvSpPr txBox="1"/>
          <p:nvPr/>
        </p:nvSpPr>
        <p:spPr>
          <a:xfrm>
            <a:off x="2263977" y="4137824"/>
            <a:ext cx="1631973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Racetrack </a:t>
            </a:r>
            <a:endParaRPr lang="ko-KR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2E532296-B686-478D-BC9D-517DD10F0B71}"/>
              </a:ext>
            </a:extLst>
          </p:cNvPr>
          <p:cNvCxnSpPr>
            <a:cxnSpLocks/>
          </p:cNvCxnSpPr>
          <p:nvPr/>
        </p:nvCxnSpPr>
        <p:spPr>
          <a:xfrm flipH="1">
            <a:off x="3270936" y="1455118"/>
            <a:ext cx="730631" cy="27083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9E77BB11-540E-4F39-AF0D-C6C3010A7367}"/>
              </a:ext>
            </a:extLst>
          </p:cNvPr>
          <p:cNvCxnSpPr>
            <a:cxnSpLocks/>
          </p:cNvCxnSpPr>
          <p:nvPr/>
        </p:nvCxnSpPr>
        <p:spPr>
          <a:xfrm flipH="1" flipV="1">
            <a:off x="3079964" y="6988274"/>
            <a:ext cx="446115" cy="48649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16C2E2E4-CA92-4951-95F1-563D6401FC19}"/>
              </a:ext>
            </a:extLst>
          </p:cNvPr>
          <p:cNvSpPr/>
          <p:nvPr/>
        </p:nvSpPr>
        <p:spPr>
          <a:xfrm>
            <a:off x="3471029" y="7358993"/>
            <a:ext cx="1980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High-beta section</a:t>
            </a:r>
            <a:endParaRPr lang="ko-KR" altLang="en-US" sz="1800" dirty="0"/>
          </a:p>
        </p:txBody>
      </p: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9FAA539B-5009-4A59-88A6-4D41785D1CA9}"/>
              </a:ext>
            </a:extLst>
          </p:cNvPr>
          <p:cNvCxnSpPr>
            <a:cxnSpLocks/>
          </p:cNvCxnSpPr>
          <p:nvPr/>
        </p:nvCxnSpPr>
        <p:spPr>
          <a:xfrm flipV="1">
            <a:off x="3799489" y="2481111"/>
            <a:ext cx="94162" cy="32921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D87BC9E6-167E-4A01-B6D0-1161AA404AF2}"/>
              </a:ext>
            </a:extLst>
          </p:cNvPr>
          <p:cNvSpPr/>
          <p:nvPr/>
        </p:nvSpPr>
        <p:spPr>
          <a:xfrm>
            <a:off x="2822433" y="2762423"/>
            <a:ext cx="1646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200 MeV </a:t>
            </a:r>
            <a:r>
              <a:rPr lang="en-US" altLang="ko-KR" sz="1800" dirty="0" err="1">
                <a:latin typeface="Arial" panose="020B0604020202020204" pitchFamily="34" charset="0"/>
                <a:cs typeface="Arial" panose="020B0604020202020204" pitchFamily="34" charset="0"/>
              </a:rPr>
              <a:t>linac</a:t>
            </a:r>
            <a:endParaRPr lang="ko-KR" altLang="en-US" sz="1800" dirty="0"/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DF99D2DD-EE0E-4093-AFD7-ED16C5463D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9450" y="2728985"/>
            <a:ext cx="2307960" cy="295970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DCF6479-3292-494D-8AA5-A5EE54328223}"/>
              </a:ext>
            </a:extLst>
          </p:cNvPr>
          <p:cNvSpPr txBox="1"/>
          <p:nvPr/>
        </p:nvSpPr>
        <p:spPr>
          <a:xfrm>
            <a:off x="6271501" y="2565751"/>
            <a:ext cx="23079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SR RF main RF cavity</a:t>
            </a:r>
            <a:endParaRPr lang="ko-KR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139D32A-FC4F-4520-90A3-48BC76C9EEA0}"/>
              </a:ext>
            </a:extLst>
          </p:cNvPr>
          <p:cNvSpPr txBox="1"/>
          <p:nvPr/>
        </p:nvSpPr>
        <p:spPr>
          <a:xfrm>
            <a:off x="6111770" y="5603124"/>
            <a:ext cx="3207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EU type normal conducting HOM damped RF cavity, 500 MHz</a:t>
            </a: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F053D21-B5DC-4E37-92F6-3A760032A991}"/>
              </a:ext>
            </a:extLst>
          </p:cNvPr>
          <p:cNvSpPr txBox="1"/>
          <p:nvPr/>
        </p:nvSpPr>
        <p:spPr>
          <a:xfrm>
            <a:off x="10818077" y="1637408"/>
            <a:ext cx="32075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Storage ring main parameters</a:t>
            </a:r>
            <a:endParaRPr lang="ko-KR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9DCF9D03-7BE6-45DB-BC64-8B3C25C33DAE}"/>
              </a:ext>
            </a:extLst>
          </p:cNvPr>
          <p:cNvSpPr/>
          <p:nvPr/>
        </p:nvSpPr>
        <p:spPr>
          <a:xfrm>
            <a:off x="4130746" y="1268076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800" dirty="0">
                <a:latin typeface="Arial" panose="020B0604020202020204" pitchFamily="34" charset="0"/>
                <a:cs typeface="Arial" panose="020B0604020202020204" pitchFamily="34" charset="0"/>
              </a:rPr>
              <a:t>Injection section</a:t>
            </a:r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56702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1" y="7996258"/>
            <a:ext cx="15236824" cy="574655"/>
            <a:chOff x="1" y="7996258"/>
            <a:chExt cx="15236824" cy="574655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" y="8363164"/>
              <a:ext cx="15236824" cy="207749"/>
            </a:xfrm>
            <a:prstGeom prst="rect">
              <a:avLst/>
            </a:prstGeom>
            <a:solidFill>
              <a:srgbClr val="0C2B64">
                <a:alpha val="31000"/>
              </a:srgbClr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dirty="0"/>
            </a:p>
          </p:txBody>
        </p:sp>
        <p:pic>
          <p:nvPicPr>
            <p:cNvPr id="50" name="그림 4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</p:spPr>
        </p:pic>
      </p:grp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626973" y="0"/>
            <a:ext cx="1079500" cy="479180"/>
          </a:xfrm>
          <a:prstGeom prst="rect">
            <a:avLst/>
          </a:prstGeom>
          <a:solidFill>
            <a:srgbClr val="0C2B64"/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dirty="0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1D947B48-C713-4697-ADBE-0B4D8DB12F02}"/>
              </a:ext>
            </a:extLst>
          </p:cNvPr>
          <p:cNvSpPr/>
          <p:nvPr/>
        </p:nvSpPr>
        <p:spPr>
          <a:xfrm>
            <a:off x="80094" y="725769"/>
            <a:ext cx="6030681" cy="534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800" b="1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Overview of Korea-4GSR</a:t>
            </a:r>
            <a:endParaRPr lang="ko-KR" altLang="en-US" sz="280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489A473-1071-4695-BF82-0A5A5EB02A44}"/>
              </a:ext>
            </a:extLst>
          </p:cNvPr>
          <p:cNvSpPr txBox="1"/>
          <p:nvPr/>
        </p:nvSpPr>
        <p:spPr>
          <a:xfrm>
            <a:off x="1706473" y="140626"/>
            <a:ext cx="7943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2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Updates of Korea-4GSR impedance modeling and instability studies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F3E75971-B085-4533-A08A-5A4EFE240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8F8C9EC3-5E5C-4A61-94E9-42C5101F7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94" y="1752759"/>
            <a:ext cx="8992182" cy="145937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39CB699-F0ED-43ED-A35B-29024A1F86B0}"/>
                  </a:ext>
                </a:extLst>
              </p:cNvPr>
              <p:cNvSpPr txBox="1"/>
              <p:nvPr/>
            </p:nvSpPr>
            <p:spPr>
              <a:xfrm>
                <a:off x="1" y="6493715"/>
                <a:ext cx="8803532" cy="13814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18" indent="-285718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ring is composed of 28 H7BA cells (28 identical arcs, 26 ID SS + 2 high-beta SS).</a:t>
                </a:r>
              </a:p>
              <a:p>
                <a:pPr marL="285718" indent="-285718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-I transform between dispersion bumps cancels dominant resonance driving terms within a cell.</a:t>
                </a:r>
                <a:endParaRPr lang="en-US" sz="140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18" indent="-285718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Though the ring has 2-fold geometric symmetry, it has 28-cell symmetry in terms of on-momentum phase advance </a:t>
                </a:r>
                <a:r>
                  <a:rPr lang="en-US" altLang="ko-KR" sz="1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(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ko-K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altLang="ko-K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ko-KR" sz="1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ko-KR" sz="14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ko-KR" sz="14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altLang="ko-K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ko-KR" sz="1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altLang="ko-KR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ko-KR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ko-KR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ko-KR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ko-K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ko-K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altLang="ko-K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ko-K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altLang="ko-KR" sz="14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ko-KR" sz="14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altLang="ko-K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ko-KR" sz="1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altLang="ko-KR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ko-KR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altLang="ko-KR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ko-KR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ko-K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).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39CB699-F0ED-43ED-A35B-29024A1F86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6493715"/>
                <a:ext cx="8803532" cy="1381468"/>
              </a:xfrm>
              <a:prstGeom prst="rect">
                <a:avLst/>
              </a:prstGeom>
              <a:blipFill>
                <a:blip r:embed="rId4"/>
                <a:stretch>
                  <a:fillRect l="-69" b="-264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그룹 30">
            <a:extLst>
              <a:ext uri="{FF2B5EF4-FFF2-40B4-BE49-F238E27FC236}">
                <a16:creationId xmlns:a16="http://schemas.microsoft.com/office/drawing/2014/main" id="{D22D1F9E-5A81-4146-B666-762A5446C177}"/>
              </a:ext>
            </a:extLst>
          </p:cNvPr>
          <p:cNvGrpSpPr/>
          <p:nvPr/>
        </p:nvGrpSpPr>
        <p:grpSpPr>
          <a:xfrm>
            <a:off x="135462" y="3452267"/>
            <a:ext cx="8466098" cy="2763162"/>
            <a:chOff x="-226279" y="1234547"/>
            <a:chExt cx="13085029" cy="4422652"/>
          </a:xfrm>
        </p:grpSpPr>
        <p:pic>
          <p:nvPicPr>
            <p:cNvPr id="32" name="그림 31">
              <a:extLst>
                <a:ext uri="{FF2B5EF4-FFF2-40B4-BE49-F238E27FC236}">
                  <a16:creationId xmlns:a16="http://schemas.microsoft.com/office/drawing/2014/main" id="{FE9DE0DC-1449-4F49-9C40-205ACBC62B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9443" y="2642130"/>
              <a:ext cx="385265" cy="396823"/>
            </a:xfrm>
            <a:prstGeom prst="rect">
              <a:avLst/>
            </a:prstGeom>
          </p:spPr>
        </p:pic>
        <p:pic>
          <p:nvPicPr>
            <p:cNvPr id="33" name="그림 32">
              <a:extLst>
                <a:ext uri="{FF2B5EF4-FFF2-40B4-BE49-F238E27FC236}">
                  <a16:creationId xmlns:a16="http://schemas.microsoft.com/office/drawing/2014/main" id="{368A9CCA-0EE4-4D21-AA7F-C9041BC750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7051" y="2651747"/>
              <a:ext cx="350592" cy="377560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034FD38-1720-4AF4-BF29-91F0300B45B9}"/>
                </a:ext>
              </a:extLst>
            </p:cNvPr>
            <p:cNvSpPr txBox="1"/>
            <p:nvPr/>
          </p:nvSpPr>
          <p:spPr>
            <a:xfrm>
              <a:off x="5718810" y="3654251"/>
              <a:ext cx="65" cy="34624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ko-KR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직사각형 34">
                  <a:extLst>
                    <a:ext uri="{FF2B5EF4-FFF2-40B4-BE49-F238E27FC236}">
                      <a16:creationId xmlns:a16="http://schemas.microsoft.com/office/drawing/2014/main" id="{10428BF8-4E76-4BCC-8372-7A2DA158BBF1}"/>
                    </a:ext>
                  </a:extLst>
                </p:cNvPr>
                <p:cNvSpPr/>
                <p:nvPr/>
              </p:nvSpPr>
              <p:spPr>
                <a:xfrm>
                  <a:off x="6106596" y="4690124"/>
                  <a:ext cx="6500617" cy="9670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ko-KR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Beta functions at the center of High-beta SS:</a:t>
                  </a:r>
                </a:p>
                <a:p>
                  <a:pPr algn="ctr"/>
                  <a:r>
                    <a:rPr lang="en-US" altLang="ko-KR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6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a14:m>
                  <a:r>
                    <a:rPr lang="en-US" altLang="ko-KR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6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a14:m>
                  <a:r>
                    <a:rPr lang="en-US" altLang="ko-KR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) = (15.90 m, 4.45 m)</a:t>
                  </a:r>
                  <a:endParaRPr lang="ko-KR" altLang="en-US" sz="1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5" name="직사각형 34">
                  <a:extLst>
                    <a:ext uri="{FF2B5EF4-FFF2-40B4-BE49-F238E27FC236}">
                      <a16:creationId xmlns:a16="http://schemas.microsoft.com/office/drawing/2014/main" id="{10428BF8-4E76-4BCC-8372-7A2DA158BBF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06596" y="4690124"/>
                  <a:ext cx="6500617" cy="967075"/>
                </a:xfrm>
                <a:prstGeom prst="rect">
                  <a:avLst/>
                </a:prstGeom>
                <a:blipFill>
                  <a:blip r:embed="rId7"/>
                  <a:stretch>
                    <a:fillRect l="-725" t="-3000" r="-870" b="-8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6" name="그림 2">
              <a:extLst>
                <a:ext uri="{FF2B5EF4-FFF2-40B4-BE49-F238E27FC236}">
                  <a16:creationId xmlns:a16="http://schemas.microsoft.com/office/drawing/2014/main" id="{E6CEF182-7DC8-4329-92B8-D21DDE11118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226279" y="1234547"/>
              <a:ext cx="13085029" cy="346665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직사각형 36">
                  <a:extLst>
                    <a:ext uri="{FF2B5EF4-FFF2-40B4-BE49-F238E27FC236}">
                      <a16:creationId xmlns:a16="http://schemas.microsoft.com/office/drawing/2014/main" id="{C6D3C6C3-038B-45AF-8181-A00C0D347D7F}"/>
                    </a:ext>
                  </a:extLst>
                </p:cNvPr>
                <p:cNvSpPr/>
                <p:nvPr/>
              </p:nvSpPr>
              <p:spPr>
                <a:xfrm>
                  <a:off x="293204" y="4640034"/>
                  <a:ext cx="5440147" cy="9670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ko-KR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Beta functions at the center of ID SS:</a:t>
                  </a:r>
                </a:p>
                <a:p>
                  <a:pPr algn="ctr"/>
                  <a:r>
                    <a:rPr lang="en-US" altLang="ko-KR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6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a14:m>
                  <a:r>
                    <a:rPr lang="en-US" altLang="ko-KR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6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a14:m>
                  <a:r>
                    <a:rPr lang="en-US" altLang="ko-KR" sz="1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) = (6.33 m, 2.84 m)</a:t>
                  </a:r>
                  <a:endParaRPr lang="ko-KR" altLang="en-US" sz="1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7" name="직사각형 36">
                  <a:extLst>
                    <a:ext uri="{FF2B5EF4-FFF2-40B4-BE49-F238E27FC236}">
                      <a16:creationId xmlns:a16="http://schemas.microsoft.com/office/drawing/2014/main" id="{C6D3C6C3-038B-45AF-8181-A00C0D347D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204" y="4640034"/>
                  <a:ext cx="5440147" cy="967075"/>
                </a:xfrm>
                <a:prstGeom prst="rect">
                  <a:avLst/>
                </a:prstGeom>
                <a:blipFill>
                  <a:blip r:embed="rId9"/>
                  <a:stretch>
                    <a:fillRect l="-865" t="-3030" r="-1211" b="-909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8" name="직선 화살표 연결선 37">
              <a:extLst>
                <a:ext uri="{FF2B5EF4-FFF2-40B4-BE49-F238E27FC236}">
                  <a16:creationId xmlns:a16="http://schemas.microsoft.com/office/drawing/2014/main" id="{81F85FF2-18B4-490F-BADB-773487CD65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94852" y="4248611"/>
              <a:ext cx="16037" cy="42096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직선 화살표 연결선 38">
              <a:extLst>
                <a:ext uri="{FF2B5EF4-FFF2-40B4-BE49-F238E27FC236}">
                  <a16:creationId xmlns:a16="http://schemas.microsoft.com/office/drawing/2014/main" id="{E373C8C3-E0DF-4E36-8D95-90C47AE84C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74422" y="4363812"/>
              <a:ext cx="0" cy="30576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0" name="직선 화살표 연결선 39">
            <a:extLst>
              <a:ext uri="{FF2B5EF4-FFF2-40B4-BE49-F238E27FC236}">
                <a16:creationId xmlns:a16="http://schemas.microsoft.com/office/drawing/2014/main" id="{0AB57E96-5B44-4094-9393-6C69012F8CEB}"/>
              </a:ext>
            </a:extLst>
          </p:cNvPr>
          <p:cNvCxnSpPr/>
          <p:nvPr/>
        </p:nvCxnSpPr>
        <p:spPr>
          <a:xfrm flipV="1">
            <a:off x="4480712" y="2517377"/>
            <a:ext cx="0" cy="20347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9D0FBF9E-0B9D-42CC-B0DC-F664BCDD0F86}"/>
              </a:ext>
            </a:extLst>
          </p:cNvPr>
          <p:cNvSpPr/>
          <p:nvPr/>
        </p:nvSpPr>
        <p:spPr>
          <a:xfrm>
            <a:off x="3727942" y="2689222"/>
            <a:ext cx="15055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T center bend</a:t>
            </a:r>
            <a:endParaRPr lang="ko-KR" altLang="en-US" sz="1400" b="1" dirty="0">
              <a:solidFill>
                <a:srgbClr val="FF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3B90105-9661-41A4-A819-B9336EE6FD53}"/>
              </a:ext>
            </a:extLst>
          </p:cNvPr>
          <p:cNvSpPr txBox="1"/>
          <p:nvPr/>
        </p:nvSpPr>
        <p:spPr>
          <a:xfrm>
            <a:off x="3265688" y="1397512"/>
            <a:ext cx="26986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Hybrid 7 Bend Achromat</a:t>
            </a:r>
            <a:endParaRPr lang="ko-KR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2E72CF79-243C-45CD-AF3C-E63E9B5F415D}"/>
              </a:ext>
            </a:extLst>
          </p:cNvPr>
          <p:cNvSpPr/>
          <p:nvPr/>
        </p:nvSpPr>
        <p:spPr>
          <a:xfrm>
            <a:off x="708066" y="2538405"/>
            <a:ext cx="6928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LGBM</a:t>
            </a:r>
            <a:endParaRPr lang="ko-KR" altLang="en-US" sz="1400" dirty="0"/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46F2414F-DB2B-4160-A623-ABAFB6249136}"/>
              </a:ext>
            </a:extLst>
          </p:cNvPr>
          <p:cNvSpPr/>
          <p:nvPr/>
        </p:nvSpPr>
        <p:spPr>
          <a:xfrm>
            <a:off x="2561482" y="2480146"/>
            <a:ext cx="6928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LGBM</a:t>
            </a:r>
            <a:endParaRPr lang="ko-KR" altLang="en-US" sz="1400" dirty="0"/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B05D69FF-EEC6-42A4-A21A-252C7B031DA7}"/>
              </a:ext>
            </a:extLst>
          </p:cNvPr>
          <p:cNvSpPr/>
          <p:nvPr/>
        </p:nvSpPr>
        <p:spPr>
          <a:xfrm>
            <a:off x="267311" y="1693573"/>
            <a:ext cx="16417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800" dirty="0">
                <a:latin typeface="Arial" panose="020B0604020202020204" pitchFamily="34" charset="0"/>
                <a:cs typeface="Arial" panose="020B0604020202020204" pitchFamily="34" charset="0"/>
              </a:rPr>
              <a:t>Quad</a:t>
            </a:r>
          </a:p>
          <a:p>
            <a:r>
              <a:rPr lang="en-US" altLang="ko-KR" sz="800" dirty="0">
                <a:latin typeface="Arial" panose="020B0604020202020204" pitchFamily="34" charset="0"/>
                <a:cs typeface="Arial" panose="020B0604020202020204" pitchFamily="34" charset="0"/>
              </a:rPr>
              <a:t>Dipole quad (reverse bend)</a:t>
            </a:r>
          </a:p>
          <a:p>
            <a:r>
              <a:rPr lang="en-US" altLang="ko-KR" sz="800" dirty="0" err="1">
                <a:latin typeface="Arial" panose="020B0604020202020204" pitchFamily="34" charset="0"/>
                <a:cs typeface="Arial" panose="020B0604020202020204" pitchFamily="34" charset="0"/>
              </a:rPr>
              <a:t>Sextupole</a:t>
            </a:r>
            <a:r>
              <a:rPr lang="en-US" altLang="ko-KR" sz="800" dirty="0">
                <a:latin typeface="Arial" panose="020B0604020202020204" pitchFamily="34" charset="0"/>
                <a:cs typeface="Arial" panose="020B0604020202020204" pitchFamily="34" charset="0"/>
              </a:rPr>
              <a:t> (includes skew quad)</a:t>
            </a:r>
          </a:p>
          <a:p>
            <a:r>
              <a:rPr lang="en-US" altLang="ko-KR" sz="800" dirty="0">
                <a:latin typeface="Arial" panose="020B0604020202020204" pitchFamily="34" charset="0"/>
                <a:cs typeface="Arial" panose="020B0604020202020204" pitchFamily="34" charset="0"/>
              </a:rPr>
              <a:t>Octupole</a:t>
            </a:r>
            <a:endParaRPr lang="ko-KR" altLang="en-US" sz="800" dirty="0"/>
          </a:p>
        </p:txBody>
      </p:sp>
      <p:cxnSp>
        <p:nvCxnSpPr>
          <p:cNvPr id="46" name="직선 화살표 연결선 45">
            <a:extLst>
              <a:ext uri="{FF2B5EF4-FFF2-40B4-BE49-F238E27FC236}">
                <a16:creationId xmlns:a16="http://schemas.microsoft.com/office/drawing/2014/main" id="{CA92B566-F328-43FE-AC65-BEB62D6A1A67}"/>
              </a:ext>
            </a:extLst>
          </p:cNvPr>
          <p:cNvCxnSpPr>
            <a:cxnSpLocks/>
          </p:cNvCxnSpPr>
          <p:nvPr/>
        </p:nvCxnSpPr>
        <p:spPr>
          <a:xfrm>
            <a:off x="3761411" y="1894968"/>
            <a:ext cx="0" cy="18814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3E69193D-4A9A-419B-A52D-CD52B2D4BBDF}"/>
              </a:ext>
            </a:extLst>
          </p:cNvPr>
          <p:cNvSpPr/>
          <p:nvPr/>
        </p:nvSpPr>
        <p:spPr>
          <a:xfrm>
            <a:off x="3395790" y="1673660"/>
            <a:ext cx="8210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bending</a:t>
            </a:r>
            <a:endParaRPr lang="ko-KR" altLang="en-US" sz="1400" dirty="0"/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D1692DC8-2164-47CF-83E4-2A005FB880AA}"/>
              </a:ext>
            </a:extLst>
          </p:cNvPr>
          <p:cNvSpPr/>
          <p:nvPr/>
        </p:nvSpPr>
        <p:spPr>
          <a:xfrm>
            <a:off x="142330" y="1893950"/>
            <a:ext cx="179540" cy="785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직사각형 48">
            <a:extLst>
              <a:ext uri="{FF2B5EF4-FFF2-40B4-BE49-F238E27FC236}">
                <a16:creationId xmlns:a16="http://schemas.microsoft.com/office/drawing/2014/main" id="{26860374-35DE-478D-A9CB-3DAF57F876EA}"/>
              </a:ext>
            </a:extLst>
          </p:cNvPr>
          <p:cNvSpPr/>
          <p:nvPr/>
        </p:nvSpPr>
        <p:spPr>
          <a:xfrm>
            <a:off x="142330" y="1781166"/>
            <a:ext cx="179540" cy="78500"/>
          </a:xfrm>
          <a:prstGeom prst="rect">
            <a:avLst/>
          </a:prstGeom>
          <a:solidFill>
            <a:srgbClr val="CB0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EC3D6C0D-4681-418E-97DD-734FDE629D9D}"/>
              </a:ext>
            </a:extLst>
          </p:cNvPr>
          <p:cNvSpPr/>
          <p:nvPr/>
        </p:nvSpPr>
        <p:spPr>
          <a:xfrm>
            <a:off x="142330" y="2011999"/>
            <a:ext cx="179540" cy="78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ACF865F7-630F-48BC-9B2A-F9FA4C1487E2}"/>
              </a:ext>
            </a:extLst>
          </p:cNvPr>
          <p:cNvSpPr/>
          <p:nvPr/>
        </p:nvSpPr>
        <p:spPr>
          <a:xfrm>
            <a:off x="140653" y="2129227"/>
            <a:ext cx="179540" cy="78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3" name="그림 52">
            <a:extLst>
              <a:ext uri="{FF2B5EF4-FFF2-40B4-BE49-F238E27FC236}">
                <a16:creationId xmlns:a16="http://schemas.microsoft.com/office/drawing/2014/main" id="{AB3C62F4-BF8D-433C-ADA6-60E8AB01683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29532" y="5739251"/>
            <a:ext cx="5890264" cy="1671246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60F36E13-ACD3-4C9D-9BE7-FAB8DA9AA7D1}"/>
              </a:ext>
            </a:extLst>
          </p:cNvPr>
          <p:cNvSpPr txBox="1"/>
          <p:nvPr/>
        </p:nvSpPr>
        <p:spPr>
          <a:xfrm>
            <a:off x="11007972" y="5380149"/>
            <a:ext cx="22418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atin typeface="Arial" panose="020B0604020202020204" pitchFamily="34" charset="0"/>
                <a:cs typeface="Arial" panose="020B0604020202020204" pitchFamily="34" charset="0"/>
              </a:rPr>
              <a:t>Korea-4GSR lifetime</a:t>
            </a:r>
          </a:p>
        </p:txBody>
      </p:sp>
      <p:sp>
        <p:nvSpPr>
          <p:cNvPr id="55" name="직사각형 33">
            <a:extLst>
              <a:ext uri="{FF2B5EF4-FFF2-40B4-BE49-F238E27FC236}">
                <a16:creationId xmlns:a16="http://schemas.microsoft.com/office/drawing/2014/main" id="{54C03D93-ADA6-40C7-B70E-79CC67033FAE}"/>
              </a:ext>
            </a:extLst>
          </p:cNvPr>
          <p:cNvSpPr/>
          <p:nvPr/>
        </p:nvSpPr>
        <p:spPr>
          <a:xfrm>
            <a:off x="9132835" y="1626466"/>
            <a:ext cx="63547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>
                <a:latin typeface="Arial" panose="020B0604020202020204" pitchFamily="34" charset="0"/>
                <a:cs typeface="Arial" panose="020B0604020202020204" pitchFamily="34" charset="0"/>
              </a:rPr>
              <a:t>RING_S</a:t>
            </a: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 : Ring with full periodic 28-cell (no high-beta straight)</a:t>
            </a:r>
          </a:p>
          <a:p>
            <a:r>
              <a:rPr lang="en-US" altLang="ko-KR" sz="1400" b="1" dirty="0">
                <a:latin typeface="Arial" panose="020B0604020202020204" pitchFamily="34" charset="0"/>
                <a:cs typeface="Arial" panose="020B0604020202020204" pitchFamily="34" charset="0"/>
              </a:rPr>
              <a:t>RING_H </a:t>
            </a:r>
            <a:r>
              <a:rPr lang="en-US" altLang="ko-KR" sz="1400" dirty="0">
                <a:latin typeface="Arial" panose="020B0604020202020204" pitchFamily="34" charset="0"/>
                <a:cs typeface="Arial" panose="020B0604020202020204" pitchFamily="34" charset="0"/>
              </a:rPr>
              <a:t>: Ring with 26 ID straights + 2 high-beta straights (28 identical arcs)</a:t>
            </a:r>
            <a:endParaRPr lang="ko-KR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6" name="그림 34">
            <a:extLst>
              <a:ext uri="{FF2B5EF4-FFF2-40B4-BE49-F238E27FC236}">
                <a16:creationId xmlns:a16="http://schemas.microsoft.com/office/drawing/2014/main" id="{FA188158-BD92-4253-8E8C-B7784C8CFF2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56058" y="2295347"/>
            <a:ext cx="2818606" cy="2167339"/>
          </a:xfrm>
          <a:prstGeom prst="rect">
            <a:avLst/>
          </a:prstGeom>
        </p:spPr>
      </p:pic>
      <p:pic>
        <p:nvPicPr>
          <p:cNvPr id="57" name="그림 35">
            <a:extLst>
              <a:ext uri="{FF2B5EF4-FFF2-40B4-BE49-F238E27FC236}">
                <a16:creationId xmlns:a16="http://schemas.microsoft.com/office/drawing/2014/main" id="{FC54862F-2D91-46F7-82CD-A2C70BA82CB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293421" y="2313136"/>
            <a:ext cx="2818615" cy="2178510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8C11D3DB-1E6A-47D5-8281-CE2369A83D54}"/>
              </a:ext>
            </a:extLst>
          </p:cNvPr>
          <p:cNvSpPr txBox="1"/>
          <p:nvPr/>
        </p:nvSpPr>
        <p:spPr>
          <a:xfrm>
            <a:off x="9316160" y="4780479"/>
            <a:ext cx="5717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02" indent="-357102">
              <a:buFont typeface="Arial" panose="020B0604020202020204" pitchFamily="34" charset="0"/>
              <a:buChar char="•"/>
            </a:pPr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RING_H has larger DA as much as ~ 1.45.</a:t>
            </a:r>
          </a:p>
          <a:p>
            <a:pPr marL="357102" indent="-357102">
              <a:buFont typeface="Arial" panose="020B0604020202020204" pitchFamily="34" charset="0"/>
              <a:buChar char="•"/>
            </a:pPr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RING_H has smaller MA which result in   27% decrease of </a:t>
            </a:r>
            <a:r>
              <a:rPr lang="en-US" altLang="ko-KR" sz="1200" dirty="0" err="1">
                <a:latin typeface="Arial" panose="020B0604020202020204" pitchFamily="34" charset="0"/>
                <a:cs typeface="Arial" panose="020B0604020202020204" pitchFamily="34" charset="0"/>
              </a:rPr>
              <a:t>Touschek</a:t>
            </a:r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 lifetime.</a:t>
            </a:r>
          </a:p>
        </p:txBody>
      </p:sp>
    </p:spTree>
    <p:extLst>
      <p:ext uri="{BB962C8B-B14F-4D97-AF65-F5344CB8AC3E}">
        <p14:creationId xmlns:p14="http://schemas.microsoft.com/office/powerpoint/2010/main" val="2575414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직선 화살표 연결선 60">
            <a:extLst>
              <a:ext uri="{FF2B5EF4-FFF2-40B4-BE49-F238E27FC236}">
                <a16:creationId xmlns:a16="http://schemas.microsoft.com/office/drawing/2014/main" id="{FFC62E2E-F7D9-4DA6-A51D-48B9D5CAAC92}"/>
              </a:ext>
            </a:extLst>
          </p:cNvPr>
          <p:cNvCxnSpPr>
            <a:cxnSpLocks/>
          </p:cNvCxnSpPr>
          <p:nvPr/>
        </p:nvCxnSpPr>
        <p:spPr>
          <a:xfrm>
            <a:off x="6563574" y="2993252"/>
            <a:ext cx="1770903" cy="0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그룹 6"/>
          <p:cNvGrpSpPr/>
          <p:nvPr/>
        </p:nvGrpSpPr>
        <p:grpSpPr>
          <a:xfrm>
            <a:off x="1" y="7996258"/>
            <a:ext cx="15236824" cy="574655"/>
            <a:chOff x="1" y="7996258"/>
            <a:chExt cx="15236824" cy="574655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" y="8363164"/>
              <a:ext cx="15236824" cy="207749"/>
            </a:xfrm>
            <a:prstGeom prst="rect">
              <a:avLst/>
            </a:prstGeom>
            <a:solidFill>
              <a:srgbClr val="0C2B64">
                <a:alpha val="31000"/>
              </a:srgbClr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dirty="0"/>
            </a:p>
          </p:txBody>
        </p:sp>
        <p:pic>
          <p:nvPicPr>
            <p:cNvPr id="50" name="그림 4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</p:spPr>
        </p:pic>
      </p:grp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626973" y="0"/>
            <a:ext cx="1079500" cy="479180"/>
          </a:xfrm>
          <a:prstGeom prst="rect">
            <a:avLst/>
          </a:prstGeom>
          <a:solidFill>
            <a:srgbClr val="0C2B64"/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dirty="0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1D947B48-C713-4697-ADBE-0B4D8DB12F02}"/>
              </a:ext>
            </a:extLst>
          </p:cNvPr>
          <p:cNvSpPr/>
          <p:nvPr/>
        </p:nvSpPr>
        <p:spPr>
          <a:xfrm>
            <a:off x="80094" y="725769"/>
            <a:ext cx="6030681" cy="534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800" b="1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Beam coupling impedance</a:t>
            </a:r>
            <a:endParaRPr lang="ko-KR" altLang="en-US" sz="280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489A473-1071-4695-BF82-0A5A5EB02A44}"/>
              </a:ext>
            </a:extLst>
          </p:cNvPr>
          <p:cNvSpPr txBox="1"/>
          <p:nvPr/>
        </p:nvSpPr>
        <p:spPr>
          <a:xfrm>
            <a:off x="1706473" y="140626"/>
            <a:ext cx="7943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2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Updates of Korea-4GSR impedance modeling and instability studies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F3E75971-B085-4533-A08A-5A4EFE240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894E3B7-3D7A-4F29-A4B8-445D9D2D5191}"/>
              </a:ext>
            </a:extLst>
          </p:cNvPr>
          <p:cNvSpPr txBox="1"/>
          <p:nvPr/>
        </p:nvSpPr>
        <p:spPr>
          <a:xfrm>
            <a:off x="11576917" y="7707425"/>
            <a:ext cx="844953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s [m]</a:t>
            </a:r>
            <a:endParaRPr lang="ko-KR" altLang="en-US" b="1" dirty="0"/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00E8466D-C2AB-4F5A-BB1B-75FC3FCF30FD}"/>
              </a:ext>
            </a:extLst>
          </p:cNvPr>
          <p:cNvSpPr/>
          <p:nvPr/>
        </p:nvSpPr>
        <p:spPr>
          <a:xfrm>
            <a:off x="4819943" y="2935165"/>
            <a:ext cx="136187" cy="13618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F9C8E039-2840-472A-A6D7-62BBAC70813A}"/>
              </a:ext>
            </a:extLst>
          </p:cNvPr>
          <p:cNvCxnSpPr>
            <a:cxnSpLocks/>
          </p:cNvCxnSpPr>
          <p:nvPr/>
        </p:nvCxnSpPr>
        <p:spPr>
          <a:xfrm flipV="1">
            <a:off x="4886358" y="2152322"/>
            <a:ext cx="0" cy="7200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26">
            <a:extLst>
              <a:ext uri="{FF2B5EF4-FFF2-40B4-BE49-F238E27FC236}">
                <a16:creationId xmlns:a16="http://schemas.microsoft.com/office/drawing/2014/main" id="{949206BE-2294-4A51-9F19-F395DA4B409A}"/>
              </a:ext>
            </a:extLst>
          </p:cNvPr>
          <p:cNvCxnSpPr>
            <a:cxnSpLocks/>
          </p:cNvCxnSpPr>
          <p:nvPr/>
        </p:nvCxnSpPr>
        <p:spPr>
          <a:xfrm>
            <a:off x="4886358" y="3122490"/>
            <a:ext cx="0" cy="7200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61E46957-82C8-43DE-9661-05124B252676}"/>
              </a:ext>
            </a:extLst>
          </p:cNvPr>
          <p:cNvCxnSpPr>
            <a:cxnSpLocks/>
          </p:cNvCxnSpPr>
          <p:nvPr/>
        </p:nvCxnSpPr>
        <p:spPr>
          <a:xfrm>
            <a:off x="5011681" y="3003222"/>
            <a:ext cx="7200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화살표 연결선 28">
            <a:extLst>
              <a:ext uri="{FF2B5EF4-FFF2-40B4-BE49-F238E27FC236}">
                <a16:creationId xmlns:a16="http://schemas.microsoft.com/office/drawing/2014/main" id="{8E359F65-49CD-4583-B6A8-2575A7102C5E}"/>
              </a:ext>
            </a:extLst>
          </p:cNvPr>
          <p:cNvCxnSpPr>
            <a:cxnSpLocks/>
          </p:cNvCxnSpPr>
          <p:nvPr/>
        </p:nvCxnSpPr>
        <p:spPr>
          <a:xfrm flipH="1" flipV="1">
            <a:off x="4005946" y="3003222"/>
            <a:ext cx="720000" cy="3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54AF81AC-551D-47A7-9720-7DF871EC95A6}"/>
              </a:ext>
            </a:extLst>
          </p:cNvPr>
          <p:cNvCxnSpPr>
            <a:cxnSpLocks/>
          </p:cNvCxnSpPr>
          <p:nvPr/>
        </p:nvCxnSpPr>
        <p:spPr>
          <a:xfrm flipV="1">
            <a:off x="5020815" y="2362529"/>
            <a:ext cx="513033" cy="50979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화살표 연결선 32">
            <a:extLst>
              <a:ext uri="{FF2B5EF4-FFF2-40B4-BE49-F238E27FC236}">
                <a16:creationId xmlns:a16="http://schemas.microsoft.com/office/drawing/2014/main" id="{017DDB08-86D6-44C0-A07E-921FEA6FBCE6}"/>
              </a:ext>
            </a:extLst>
          </p:cNvPr>
          <p:cNvCxnSpPr>
            <a:cxnSpLocks/>
          </p:cNvCxnSpPr>
          <p:nvPr/>
        </p:nvCxnSpPr>
        <p:spPr>
          <a:xfrm flipH="1" flipV="1">
            <a:off x="4219953" y="2338610"/>
            <a:ext cx="541083" cy="53371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52E2B8FE-ABAF-4A81-8908-9498A5113F15}"/>
              </a:ext>
            </a:extLst>
          </p:cNvPr>
          <p:cNvSpPr txBox="1"/>
          <p:nvPr/>
        </p:nvSpPr>
        <p:spPr>
          <a:xfrm>
            <a:off x="1836005" y="4521685"/>
            <a:ext cx="353567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Resistive wall impedance</a:t>
            </a:r>
            <a:endParaRPr lang="ko-KR" altLang="en-US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68FDE8A-B2CB-4112-8265-74BEFBDEB5FE}"/>
              </a:ext>
            </a:extLst>
          </p:cNvPr>
          <p:cNvSpPr txBox="1"/>
          <p:nvPr/>
        </p:nvSpPr>
        <p:spPr>
          <a:xfrm>
            <a:off x="9817927" y="4453900"/>
            <a:ext cx="353567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Geometric impedance</a:t>
            </a:r>
            <a:endParaRPr lang="ko-KR" altLang="en-US" b="1" dirty="0"/>
          </a:p>
        </p:txBody>
      </p:sp>
      <p:cxnSp>
        <p:nvCxnSpPr>
          <p:cNvPr id="41" name="직선 화살표 연결선 40">
            <a:extLst>
              <a:ext uri="{FF2B5EF4-FFF2-40B4-BE49-F238E27FC236}">
                <a16:creationId xmlns:a16="http://schemas.microsoft.com/office/drawing/2014/main" id="{7004E0BA-B8A9-48F4-B5BD-757934BD2F47}"/>
              </a:ext>
            </a:extLst>
          </p:cNvPr>
          <p:cNvCxnSpPr>
            <a:cxnSpLocks/>
          </p:cNvCxnSpPr>
          <p:nvPr/>
        </p:nvCxnSpPr>
        <p:spPr>
          <a:xfrm flipH="1">
            <a:off x="4292814" y="3108891"/>
            <a:ext cx="490478" cy="47919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화살표 연결선 43">
            <a:extLst>
              <a:ext uri="{FF2B5EF4-FFF2-40B4-BE49-F238E27FC236}">
                <a16:creationId xmlns:a16="http://schemas.microsoft.com/office/drawing/2014/main" id="{0C75A5F5-C3F1-4D28-AA4A-6C4998AEADD7}"/>
              </a:ext>
            </a:extLst>
          </p:cNvPr>
          <p:cNvCxnSpPr>
            <a:cxnSpLocks/>
          </p:cNvCxnSpPr>
          <p:nvPr/>
        </p:nvCxnSpPr>
        <p:spPr>
          <a:xfrm>
            <a:off x="5005623" y="3108891"/>
            <a:ext cx="528225" cy="47919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1B3F64E-FAEC-4559-999F-D2DC87D207B9}"/>
                  </a:ext>
                </a:extLst>
              </p:cNvPr>
              <p:cNvSpPr txBox="1"/>
              <p:nvPr/>
            </p:nvSpPr>
            <p:spPr>
              <a:xfrm>
                <a:off x="4186507" y="3988182"/>
                <a:ext cx="1347341" cy="438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ko-KR" b="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1B3F64E-FAEC-4559-999F-D2DC87D207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6507" y="3988182"/>
                <a:ext cx="1347341" cy="4385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타원 57">
            <a:extLst>
              <a:ext uri="{FF2B5EF4-FFF2-40B4-BE49-F238E27FC236}">
                <a16:creationId xmlns:a16="http://schemas.microsoft.com/office/drawing/2014/main" id="{902025EC-A798-457E-A49F-B66E98F7A61B}"/>
              </a:ext>
            </a:extLst>
          </p:cNvPr>
          <p:cNvSpPr/>
          <p:nvPr/>
        </p:nvSpPr>
        <p:spPr>
          <a:xfrm>
            <a:off x="7338919" y="2925159"/>
            <a:ext cx="136187" cy="13618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9" name="직선 화살표 연결선 58">
            <a:extLst>
              <a:ext uri="{FF2B5EF4-FFF2-40B4-BE49-F238E27FC236}">
                <a16:creationId xmlns:a16="http://schemas.microsoft.com/office/drawing/2014/main" id="{025FEEE9-CB17-4703-9B3D-759F77D18CDE}"/>
              </a:ext>
            </a:extLst>
          </p:cNvPr>
          <p:cNvCxnSpPr>
            <a:cxnSpLocks/>
          </p:cNvCxnSpPr>
          <p:nvPr/>
        </p:nvCxnSpPr>
        <p:spPr>
          <a:xfrm flipV="1">
            <a:off x="7405333" y="2152322"/>
            <a:ext cx="0" cy="7200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직선 화살표 연결선 59">
            <a:extLst>
              <a:ext uri="{FF2B5EF4-FFF2-40B4-BE49-F238E27FC236}">
                <a16:creationId xmlns:a16="http://schemas.microsoft.com/office/drawing/2014/main" id="{E0073886-23C3-4ADB-939A-B55022BBD962}"/>
              </a:ext>
            </a:extLst>
          </p:cNvPr>
          <p:cNvCxnSpPr>
            <a:cxnSpLocks/>
          </p:cNvCxnSpPr>
          <p:nvPr/>
        </p:nvCxnSpPr>
        <p:spPr>
          <a:xfrm>
            <a:off x="7405333" y="3106681"/>
            <a:ext cx="0" cy="73580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직선 화살표 연결선 62">
            <a:extLst>
              <a:ext uri="{FF2B5EF4-FFF2-40B4-BE49-F238E27FC236}">
                <a16:creationId xmlns:a16="http://schemas.microsoft.com/office/drawing/2014/main" id="{E5F1C1B6-7F82-4C47-A1C1-9D8D177CDB7C}"/>
              </a:ext>
            </a:extLst>
          </p:cNvPr>
          <p:cNvCxnSpPr>
            <a:cxnSpLocks/>
          </p:cNvCxnSpPr>
          <p:nvPr/>
        </p:nvCxnSpPr>
        <p:spPr>
          <a:xfrm flipV="1">
            <a:off x="7435039" y="2157788"/>
            <a:ext cx="117168" cy="71958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직선 화살표 연결선 63">
            <a:extLst>
              <a:ext uri="{FF2B5EF4-FFF2-40B4-BE49-F238E27FC236}">
                <a16:creationId xmlns:a16="http://schemas.microsoft.com/office/drawing/2014/main" id="{B9094DBE-6B6D-44C0-83CA-CD19ED9658F6}"/>
              </a:ext>
            </a:extLst>
          </p:cNvPr>
          <p:cNvCxnSpPr>
            <a:cxnSpLocks/>
          </p:cNvCxnSpPr>
          <p:nvPr/>
        </p:nvCxnSpPr>
        <p:spPr>
          <a:xfrm flipH="1" flipV="1">
            <a:off x="7259403" y="2152323"/>
            <a:ext cx="105455" cy="72738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직선 화살표 연결선 64">
            <a:extLst>
              <a:ext uri="{FF2B5EF4-FFF2-40B4-BE49-F238E27FC236}">
                <a16:creationId xmlns:a16="http://schemas.microsoft.com/office/drawing/2014/main" id="{51862E78-D030-409E-8AC6-4690BC51110F}"/>
              </a:ext>
            </a:extLst>
          </p:cNvPr>
          <p:cNvCxnSpPr>
            <a:cxnSpLocks/>
          </p:cNvCxnSpPr>
          <p:nvPr/>
        </p:nvCxnSpPr>
        <p:spPr>
          <a:xfrm flipH="1">
            <a:off x="7278407" y="3097923"/>
            <a:ext cx="91688" cy="74456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직선 화살표 연결선 65">
            <a:extLst>
              <a:ext uri="{FF2B5EF4-FFF2-40B4-BE49-F238E27FC236}">
                <a16:creationId xmlns:a16="http://schemas.microsoft.com/office/drawing/2014/main" id="{0CDBE4B1-4DFF-4AC6-9095-F671166F820C}"/>
              </a:ext>
            </a:extLst>
          </p:cNvPr>
          <p:cNvCxnSpPr>
            <a:cxnSpLocks/>
          </p:cNvCxnSpPr>
          <p:nvPr/>
        </p:nvCxnSpPr>
        <p:spPr>
          <a:xfrm>
            <a:off x="7438623" y="3100771"/>
            <a:ext cx="83166" cy="74171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직사각형 74">
                <a:extLst>
                  <a:ext uri="{FF2B5EF4-FFF2-40B4-BE49-F238E27FC236}">
                    <a16:creationId xmlns:a16="http://schemas.microsoft.com/office/drawing/2014/main" id="{BC26BE96-9860-4C89-9C49-CC30F5B1D821}"/>
                  </a:ext>
                </a:extLst>
              </p:cNvPr>
              <p:cNvSpPr/>
              <p:nvPr/>
            </p:nvSpPr>
            <p:spPr>
              <a:xfrm>
                <a:off x="8169204" y="2609504"/>
                <a:ext cx="415948" cy="438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 dirty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75" name="직사각형 74">
                <a:extLst>
                  <a:ext uri="{FF2B5EF4-FFF2-40B4-BE49-F238E27FC236}">
                    <a16:creationId xmlns:a16="http://schemas.microsoft.com/office/drawing/2014/main" id="{BC26BE96-9860-4C89-9C49-CC30F5B1D8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9204" y="2609504"/>
                <a:ext cx="415948" cy="4385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5482F9CF-06C9-4EBE-A764-F936EF42F151}"/>
                  </a:ext>
                </a:extLst>
              </p:cNvPr>
              <p:cNvSpPr txBox="1"/>
              <p:nvPr/>
            </p:nvSpPr>
            <p:spPr>
              <a:xfrm>
                <a:off x="6731663" y="3882077"/>
                <a:ext cx="1347341" cy="438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dirty="0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altLang="ko-KR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≫</m:t>
                      </m:r>
                      <m:r>
                        <a:rPr lang="en-US" altLang="ko-KR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5482F9CF-06C9-4EBE-A764-F936EF42F1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1663" y="3882077"/>
                <a:ext cx="1347341" cy="438582"/>
              </a:xfrm>
              <a:prstGeom prst="rect">
                <a:avLst/>
              </a:prstGeom>
              <a:blipFill>
                <a:blip r:embed="rId5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직선 화살표 연결선 87">
            <a:extLst>
              <a:ext uri="{FF2B5EF4-FFF2-40B4-BE49-F238E27FC236}">
                <a16:creationId xmlns:a16="http://schemas.microsoft.com/office/drawing/2014/main" id="{7DDFC2E5-E075-481F-8982-4C75E76318CE}"/>
              </a:ext>
            </a:extLst>
          </p:cNvPr>
          <p:cNvCxnSpPr>
            <a:cxnSpLocks/>
          </p:cNvCxnSpPr>
          <p:nvPr/>
        </p:nvCxnSpPr>
        <p:spPr>
          <a:xfrm flipV="1">
            <a:off x="7466685" y="2199865"/>
            <a:ext cx="206671" cy="69805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직선 화살표 연결선 94">
            <a:extLst>
              <a:ext uri="{FF2B5EF4-FFF2-40B4-BE49-F238E27FC236}">
                <a16:creationId xmlns:a16="http://schemas.microsoft.com/office/drawing/2014/main" id="{FAF9BDD6-A197-466C-9607-68EF351B9F17}"/>
              </a:ext>
            </a:extLst>
          </p:cNvPr>
          <p:cNvCxnSpPr>
            <a:cxnSpLocks/>
          </p:cNvCxnSpPr>
          <p:nvPr/>
        </p:nvCxnSpPr>
        <p:spPr>
          <a:xfrm flipH="1" flipV="1">
            <a:off x="7104682" y="2199865"/>
            <a:ext cx="226717" cy="69178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직선 화살표 연결선 96">
            <a:extLst>
              <a:ext uri="{FF2B5EF4-FFF2-40B4-BE49-F238E27FC236}">
                <a16:creationId xmlns:a16="http://schemas.microsoft.com/office/drawing/2014/main" id="{7E8B91AA-19F3-4569-9C29-0A35E61E4C9A}"/>
              </a:ext>
            </a:extLst>
          </p:cNvPr>
          <p:cNvCxnSpPr>
            <a:cxnSpLocks/>
          </p:cNvCxnSpPr>
          <p:nvPr/>
        </p:nvCxnSpPr>
        <p:spPr>
          <a:xfrm flipH="1">
            <a:off x="7164385" y="3091516"/>
            <a:ext cx="170473" cy="73516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직선 화살표 연결선 102">
            <a:extLst>
              <a:ext uri="{FF2B5EF4-FFF2-40B4-BE49-F238E27FC236}">
                <a16:creationId xmlns:a16="http://schemas.microsoft.com/office/drawing/2014/main" id="{054982F4-44DF-4DEE-B4A9-1A9DD9959B8E}"/>
              </a:ext>
            </a:extLst>
          </p:cNvPr>
          <p:cNvCxnSpPr>
            <a:cxnSpLocks/>
          </p:cNvCxnSpPr>
          <p:nvPr/>
        </p:nvCxnSpPr>
        <p:spPr>
          <a:xfrm>
            <a:off x="7473862" y="3098919"/>
            <a:ext cx="162227" cy="7277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직선 화살표 연결선 105">
            <a:extLst>
              <a:ext uri="{FF2B5EF4-FFF2-40B4-BE49-F238E27FC236}">
                <a16:creationId xmlns:a16="http://schemas.microsoft.com/office/drawing/2014/main" id="{13DF42A5-081A-49E6-9AF0-3F9E7579B622}"/>
              </a:ext>
            </a:extLst>
          </p:cNvPr>
          <p:cNvCxnSpPr>
            <a:cxnSpLocks/>
          </p:cNvCxnSpPr>
          <p:nvPr/>
        </p:nvCxnSpPr>
        <p:spPr>
          <a:xfrm>
            <a:off x="9649838" y="3003222"/>
            <a:ext cx="1770903" cy="0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타원 106">
            <a:extLst>
              <a:ext uri="{FF2B5EF4-FFF2-40B4-BE49-F238E27FC236}">
                <a16:creationId xmlns:a16="http://schemas.microsoft.com/office/drawing/2014/main" id="{9633D6F5-C0BA-4EB6-B2BD-5C98F68CB2F7}"/>
              </a:ext>
            </a:extLst>
          </p:cNvPr>
          <p:cNvSpPr/>
          <p:nvPr/>
        </p:nvSpPr>
        <p:spPr>
          <a:xfrm>
            <a:off x="10425183" y="2935129"/>
            <a:ext cx="136187" cy="13618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8" name="직선 화살표 연결선 107">
            <a:extLst>
              <a:ext uri="{FF2B5EF4-FFF2-40B4-BE49-F238E27FC236}">
                <a16:creationId xmlns:a16="http://schemas.microsoft.com/office/drawing/2014/main" id="{D932505E-DB6D-4ADB-AF03-679D4E4C81C4}"/>
              </a:ext>
            </a:extLst>
          </p:cNvPr>
          <p:cNvCxnSpPr>
            <a:cxnSpLocks/>
          </p:cNvCxnSpPr>
          <p:nvPr/>
        </p:nvCxnSpPr>
        <p:spPr>
          <a:xfrm flipV="1">
            <a:off x="10491597" y="2162292"/>
            <a:ext cx="0" cy="7200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직선 화살표 연결선 108">
            <a:extLst>
              <a:ext uri="{FF2B5EF4-FFF2-40B4-BE49-F238E27FC236}">
                <a16:creationId xmlns:a16="http://schemas.microsoft.com/office/drawing/2014/main" id="{7566B571-B8B9-49A8-BF5D-55D616C170FD}"/>
              </a:ext>
            </a:extLst>
          </p:cNvPr>
          <p:cNvCxnSpPr>
            <a:cxnSpLocks/>
          </p:cNvCxnSpPr>
          <p:nvPr/>
        </p:nvCxnSpPr>
        <p:spPr>
          <a:xfrm>
            <a:off x="10491597" y="3116651"/>
            <a:ext cx="0" cy="73580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직사각형 113">
                <a:extLst>
                  <a:ext uri="{FF2B5EF4-FFF2-40B4-BE49-F238E27FC236}">
                    <a16:creationId xmlns:a16="http://schemas.microsoft.com/office/drawing/2014/main" id="{3261E8B5-65F2-42EF-85CA-5DF99FD19AFA}"/>
                  </a:ext>
                </a:extLst>
              </p:cNvPr>
              <p:cNvSpPr/>
              <p:nvPr/>
            </p:nvSpPr>
            <p:spPr>
              <a:xfrm>
                <a:off x="11255468" y="2619474"/>
                <a:ext cx="415948" cy="438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 dirty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14" name="직사각형 113">
                <a:extLst>
                  <a:ext uri="{FF2B5EF4-FFF2-40B4-BE49-F238E27FC236}">
                    <a16:creationId xmlns:a16="http://schemas.microsoft.com/office/drawing/2014/main" id="{3261E8B5-65F2-42EF-85CA-5DF99FD19A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5468" y="2619474"/>
                <a:ext cx="415948" cy="43858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0E15FACC-6B34-4C2E-B308-E0C764D2A7AC}"/>
                  </a:ext>
                </a:extLst>
              </p:cNvPr>
              <p:cNvSpPr txBox="1"/>
              <p:nvPr/>
            </p:nvSpPr>
            <p:spPr>
              <a:xfrm>
                <a:off x="9817927" y="3892047"/>
                <a:ext cx="1347341" cy="438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ko-KR" b="0" i="1" dirty="0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altLang="ko-KR" b="0" i="1" dirty="0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0E15FACC-6B34-4C2E-B308-E0C764D2A7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7927" y="3892047"/>
                <a:ext cx="1347341" cy="43858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0" name="TextBox 119">
            <a:extLst>
              <a:ext uri="{FF2B5EF4-FFF2-40B4-BE49-F238E27FC236}">
                <a16:creationId xmlns:a16="http://schemas.microsoft.com/office/drawing/2014/main" id="{8388B54C-9558-468F-A543-9146B492CE71}"/>
              </a:ext>
            </a:extLst>
          </p:cNvPr>
          <p:cNvSpPr txBox="1"/>
          <p:nvPr/>
        </p:nvSpPr>
        <p:spPr>
          <a:xfrm>
            <a:off x="5042837" y="1419020"/>
            <a:ext cx="435040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Coulomb field of charged particle</a:t>
            </a:r>
            <a:endParaRPr lang="ko-KR" altLang="en-US" b="1" dirty="0"/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9472E7DB-47F2-461C-A0A7-897A5721AD77}"/>
              </a:ext>
            </a:extLst>
          </p:cNvPr>
          <p:cNvSpPr txBox="1"/>
          <p:nvPr/>
        </p:nvSpPr>
        <p:spPr>
          <a:xfrm>
            <a:off x="10453236" y="1519011"/>
            <a:ext cx="1883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Pancake shape</a:t>
            </a:r>
            <a:endParaRPr lang="ko-KR" altLang="en-US" sz="2000" dirty="0"/>
          </a:p>
        </p:txBody>
      </p:sp>
      <p:pic>
        <p:nvPicPr>
          <p:cNvPr id="123" name="그림 122">
            <a:extLst>
              <a:ext uri="{FF2B5EF4-FFF2-40B4-BE49-F238E27FC236}">
                <a16:creationId xmlns:a16="http://schemas.microsoft.com/office/drawing/2014/main" id="{4AC02C6E-C7F9-4656-9C58-1CAE942B61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83" y="4920218"/>
            <a:ext cx="5242256" cy="2940281"/>
          </a:xfrm>
          <a:prstGeom prst="rect">
            <a:avLst/>
          </a:prstGeom>
        </p:spPr>
      </p:pic>
      <p:sp>
        <p:nvSpPr>
          <p:cNvPr id="124" name="TextBox 123">
            <a:extLst>
              <a:ext uri="{FF2B5EF4-FFF2-40B4-BE49-F238E27FC236}">
                <a16:creationId xmlns:a16="http://schemas.microsoft.com/office/drawing/2014/main" id="{854670B3-AA6F-48FE-96E2-4BF33262761E}"/>
              </a:ext>
            </a:extLst>
          </p:cNvPr>
          <p:cNvSpPr txBox="1"/>
          <p:nvPr/>
        </p:nvSpPr>
        <p:spPr>
          <a:xfrm>
            <a:off x="232829" y="7798892"/>
            <a:ext cx="7907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b="1" dirty="0"/>
              <a:t>Ref. A. Chao, “Physics of collective beam instabilities in high energy accelerators”</a:t>
            </a:r>
            <a:endParaRPr lang="ko-KR" altLang="en-US" sz="1800" b="1" dirty="0"/>
          </a:p>
        </p:txBody>
      </p:sp>
      <p:pic>
        <p:nvPicPr>
          <p:cNvPr id="126" name="그림 125">
            <a:extLst>
              <a:ext uri="{FF2B5EF4-FFF2-40B4-BE49-F238E27FC236}">
                <a16:creationId xmlns:a16="http://schemas.microsoft.com/office/drawing/2014/main" id="{E240BD72-F634-4532-A8F0-497788E51BC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712" y="5092455"/>
            <a:ext cx="7022463" cy="247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682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1" y="7996258"/>
            <a:ext cx="15236824" cy="574655"/>
            <a:chOff x="1" y="7996258"/>
            <a:chExt cx="15236824" cy="574655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" y="8363164"/>
              <a:ext cx="15236824" cy="207749"/>
            </a:xfrm>
            <a:prstGeom prst="rect">
              <a:avLst/>
            </a:prstGeom>
            <a:solidFill>
              <a:srgbClr val="0C2B64">
                <a:alpha val="31000"/>
              </a:srgbClr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dirty="0"/>
            </a:p>
          </p:txBody>
        </p:sp>
        <p:pic>
          <p:nvPicPr>
            <p:cNvPr id="50" name="그림 4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</p:spPr>
        </p:pic>
      </p:grp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626973" y="0"/>
            <a:ext cx="1079500" cy="479180"/>
          </a:xfrm>
          <a:prstGeom prst="rect">
            <a:avLst/>
          </a:prstGeom>
          <a:solidFill>
            <a:srgbClr val="0C2B64"/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dirty="0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1D947B48-C713-4697-ADBE-0B4D8DB12F02}"/>
              </a:ext>
            </a:extLst>
          </p:cNvPr>
          <p:cNvSpPr/>
          <p:nvPr/>
        </p:nvSpPr>
        <p:spPr>
          <a:xfrm>
            <a:off x="80094" y="725769"/>
            <a:ext cx="6030681" cy="534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800" b="1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Korea-4GSR impedance modeling</a:t>
            </a:r>
            <a:endParaRPr lang="ko-KR" altLang="en-US" sz="280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489A473-1071-4695-BF82-0A5A5EB02A44}"/>
              </a:ext>
            </a:extLst>
          </p:cNvPr>
          <p:cNvSpPr txBox="1"/>
          <p:nvPr/>
        </p:nvSpPr>
        <p:spPr>
          <a:xfrm>
            <a:off x="1706473" y="140626"/>
            <a:ext cx="7943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2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Updates of Korea-4GSR impedance modeling and instability studies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F3E75971-B085-4533-A08A-5A4EFE240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9DC64956-C2CF-4C3A-92E2-B8EB549F1E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856" t="12589" r="10695" b="13565"/>
          <a:stretch/>
        </p:blipFill>
        <p:spPr>
          <a:xfrm>
            <a:off x="1259645" y="2121193"/>
            <a:ext cx="4381390" cy="2561732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C0D795BA-A7B2-4E05-803A-DFC4021FC3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8218" y="3510419"/>
            <a:ext cx="2606321" cy="2319503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8E652866-8A59-4CC1-B6F5-6C9574044C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67318" y="3519787"/>
            <a:ext cx="2471575" cy="2310135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4878E2D1-9F46-4CD5-9552-BE95924B74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8218" y="1793398"/>
            <a:ext cx="5536340" cy="140257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213E4F1-70EB-4E58-8FA1-64DD94237AB7}"/>
              </a:ext>
            </a:extLst>
          </p:cNvPr>
          <p:cNvSpPr txBox="1"/>
          <p:nvPr/>
        </p:nvSpPr>
        <p:spPr>
          <a:xfrm>
            <a:off x="1196960" y="4713153"/>
            <a:ext cx="3812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dirty="0"/>
              <a:t>Material: Aluminum or stainless steel</a:t>
            </a:r>
            <a:endParaRPr lang="ko-KR" altLang="en-US" sz="1800" dirty="0"/>
          </a:p>
        </p:txBody>
      </p:sp>
      <p:graphicFrame>
        <p:nvGraphicFramePr>
          <p:cNvPr id="28" name="표 27">
            <a:extLst>
              <a:ext uri="{FF2B5EF4-FFF2-40B4-BE49-F238E27FC236}">
                <a16:creationId xmlns:a16="http://schemas.microsoft.com/office/drawing/2014/main" id="{A6505FCF-B9BF-4497-A8DF-E6CF54DAAC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8599768"/>
              </p:ext>
            </p:extLst>
          </p:nvPr>
        </p:nvGraphicFramePr>
        <p:xfrm>
          <a:off x="1016100" y="5112713"/>
          <a:ext cx="5445300" cy="22026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43480">
                  <a:extLst>
                    <a:ext uri="{9D8B030D-6E8A-4147-A177-3AD203B41FA5}">
                      <a16:colId xmlns:a16="http://schemas.microsoft.com/office/drawing/2014/main" val="2160422902"/>
                    </a:ext>
                  </a:extLst>
                </a:gridCol>
                <a:gridCol w="1586687">
                  <a:extLst>
                    <a:ext uri="{9D8B030D-6E8A-4147-A177-3AD203B41FA5}">
                      <a16:colId xmlns:a16="http://schemas.microsoft.com/office/drawing/2014/main" val="1861057469"/>
                    </a:ext>
                  </a:extLst>
                </a:gridCol>
                <a:gridCol w="1415133">
                  <a:extLst>
                    <a:ext uri="{9D8B030D-6E8A-4147-A177-3AD203B41FA5}">
                      <a16:colId xmlns:a16="http://schemas.microsoft.com/office/drawing/2014/main" val="698651157"/>
                    </a:ext>
                  </a:extLst>
                </a:gridCol>
              </a:tblGrid>
              <a:tr h="27532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Parameter</a:t>
                      </a:r>
                      <a:endParaRPr lang="ko-KR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Length (m)</a:t>
                      </a:r>
                      <a:endParaRPr lang="ko-KR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</a:t>
                      </a:r>
                      <a:endParaRPr lang="ko-KR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2062015"/>
                  </a:ext>
                </a:extLst>
              </a:tr>
              <a:tr h="27532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Arc section</a:t>
                      </a:r>
                      <a:endParaRPr lang="ko-KR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20.11 </a:t>
                      </a:r>
                      <a:endParaRPr lang="ko-KR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ko-KR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45154340"/>
                  </a:ext>
                </a:extLst>
              </a:tr>
              <a:tr h="27532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 section</a:t>
                      </a:r>
                      <a:endParaRPr lang="ko-KR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7.92 </a:t>
                      </a:r>
                      <a:endParaRPr lang="ko-KR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ko-KR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9038214"/>
                  </a:ext>
                </a:extLst>
              </a:tr>
              <a:tr h="27532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 beta section</a:t>
                      </a:r>
                      <a:endParaRPr lang="ko-KR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12.69 </a:t>
                      </a:r>
                      <a:endParaRPr lang="ko-KR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ko-KR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970303"/>
                  </a:ext>
                </a:extLst>
              </a:tr>
              <a:tr h="27532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In-vacuum undulator (IVU)</a:t>
                      </a:r>
                      <a:endParaRPr lang="ko-KR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 </a:t>
                      </a:r>
                      <a:endParaRPr lang="ko-KR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ko-KR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8794779"/>
                  </a:ext>
                </a:extLst>
              </a:tr>
              <a:tr h="27532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Elliptical polarized undulator (EPU)</a:t>
                      </a:r>
                      <a:endParaRPr lang="ko-KR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3.6 </a:t>
                      </a:r>
                      <a:endParaRPr lang="ko-KR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ko-KR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768668"/>
                  </a:ext>
                </a:extLst>
              </a:tr>
              <a:tr h="27532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Center bend</a:t>
                      </a:r>
                      <a:endParaRPr lang="ko-KR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0.186 </a:t>
                      </a:r>
                      <a:endParaRPr lang="ko-KR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ko-KR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6051474"/>
                  </a:ext>
                </a:extLst>
              </a:tr>
              <a:tr h="27532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Sum</a:t>
                      </a:r>
                      <a:endParaRPr lang="ko-KR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651 </a:t>
                      </a:r>
                      <a:endParaRPr lang="ko-KR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274313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83C13182-021E-4E95-A375-B79B55796DB9}"/>
              </a:ext>
            </a:extLst>
          </p:cNvPr>
          <p:cNvSpPr txBox="1"/>
          <p:nvPr/>
        </p:nvSpPr>
        <p:spPr>
          <a:xfrm>
            <a:off x="719625" y="7361543"/>
            <a:ext cx="64691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Distinguishing Vacuum Chambers by Cross-Section Shape and Materials.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The resistive wall impedance was modeled using ImpedanceWake2D, with approximate chamber dimensions used for the calculations.</a:t>
            </a:r>
            <a:endParaRPr lang="ko-KR" altLang="en-US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5712E6-2E33-4639-ADB9-695648453DBB}"/>
              </a:ext>
            </a:extLst>
          </p:cNvPr>
          <p:cNvSpPr txBox="1"/>
          <p:nvPr/>
        </p:nvSpPr>
        <p:spPr>
          <a:xfrm>
            <a:off x="1687829" y="1759820"/>
            <a:ext cx="3525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b="1" dirty="0"/>
              <a:t>Korea-4GSR chamber cross section</a:t>
            </a:r>
            <a:endParaRPr lang="ko-KR" altLang="en-US" sz="18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5FA2229-9268-457B-B70C-EF019180FA52}"/>
              </a:ext>
            </a:extLst>
          </p:cNvPr>
          <p:cNvSpPr txBox="1"/>
          <p:nvPr/>
        </p:nvSpPr>
        <p:spPr>
          <a:xfrm>
            <a:off x="1921358" y="1329482"/>
            <a:ext cx="30579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/>
              <a:t>Resistive wall impedance </a:t>
            </a:r>
            <a:endParaRPr lang="ko-KR" altLang="en-US" sz="20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59FC5F3-E968-490F-AE6B-6567A72C12EE}"/>
              </a:ext>
            </a:extLst>
          </p:cNvPr>
          <p:cNvSpPr txBox="1"/>
          <p:nvPr/>
        </p:nvSpPr>
        <p:spPr>
          <a:xfrm>
            <a:off x="10114380" y="1102422"/>
            <a:ext cx="30579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/>
              <a:t>Geometric impedance </a:t>
            </a:r>
            <a:endParaRPr lang="ko-KR" altLang="en-US" sz="2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6433A16-43AD-4C41-ABD6-C518C858671B}"/>
              </a:ext>
            </a:extLst>
          </p:cNvPr>
          <p:cNvSpPr txBox="1"/>
          <p:nvPr/>
        </p:nvSpPr>
        <p:spPr>
          <a:xfrm>
            <a:off x="8868218" y="1759820"/>
            <a:ext cx="1757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b="1" dirty="0"/>
              <a:t>LGBM chamber</a:t>
            </a:r>
            <a:endParaRPr lang="ko-KR" altLang="en-US" sz="18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198319F-C410-4453-BE45-9D92B2D38910}"/>
              </a:ext>
            </a:extLst>
          </p:cNvPr>
          <p:cNvSpPr txBox="1"/>
          <p:nvPr/>
        </p:nvSpPr>
        <p:spPr>
          <a:xfrm>
            <a:off x="8868218" y="3519787"/>
            <a:ext cx="1169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b="1" dirty="0"/>
              <a:t>Bellows</a:t>
            </a:r>
            <a:endParaRPr lang="ko-KR" altLang="en-US" sz="18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2CE5736-5632-4F0D-99ED-47E89CE6F9DC}"/>
              </a:ext>
            </a:extLst>
          </p:cNvPr>
          <p:cNvSpPr txBox="1"/>
          <p:nvPr/>
        </p:nvSpPr>
        <p:spPr>
          <a:xfrm>
            <a:off x="11695782" y="3495788"/>
            <a:ext cx="1169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b="1" dirty="0"/>
              <a:t>BPM</a:t>
            </a:r>
            <a:endParaRPr lang="ko-KR" altLang="en-US" sz="18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543B2DA-0E4C-472A-A931-807B21F0F521}"/>
              </a:ext>
            </a:extLst>
          </p:cNvPr>
          <p:cNvSpPr txBox="1"/>
          <p:nvPr/>
        </p:nvSpPr>
        <p:spPr>
          <a:xfrm>
            <a:off x="8646660" y="6929441"/>
            <a:ext cx="63428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Geometric Impedance Calculation with </a:t>
            </a:r>
            <a:r>
              <a:rPr lang="en-US" altLang="ko-KR" sz="1600" dirty="0" err="1"/>
              <a:t>GdfidL</a:t>
            </a:r>
            <a:r>
              <a:rPr lang="en-US" altLang="ko-KR" sz="1600" dirty="0"/>
              <a:t> Simulation Tool.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Components with changes in cross-sectional shape were simulated.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Bunch length of 1 mm was used for pseudo wake function.</a:t>
            </a:r>
          </a:p>
        </p:txBody>
      </p:sp>
    </p:spTree>
    <p:extLst>
      <p:ext uri="{BB962C8B-B14F-4D97-AF65-F5344CB8AC3E}">
        <p14:creationId xmlns:p14="http://schemas.microsoft.com/office/powerpoint/2010/main" val="1962890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1" y="7996258"/>
            <a:ext cx="15236824" cy="574655"/>
            <a:chOff x="1" y="7996258"/>
            <a:chExt cx="15236824" cy="574655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" y="8363164"/>
              <a:ext cx="15236824" cy="207749"/>
            </a:xfrm>
            <a:prstGeom prst="rect">
              <a:avLst/>
            </a:prstGeom>
            <a:solidFill>
              <a:srgbClr val="0C2B64">
                <a:alpha val="31000"/>
              </a:srgbClr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dirty="0"/>
            </a:p>
          </p:txBody>
        </p:sp>
        <p:pic>
          <p:nvPicPr>
            <p:cNvPr id="50" name="그림 4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</p:spPr>
        </p:pic>
      </p:grp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626973" y="0"/>
            <a:ext cx="1079500" cy="479180"/>
          </a:xfrm>
          <a:prstGeom prst="rect">
            <a:avLst/>
          </a:prstGeom>
          <a:solidFill>
            <a:srgbClr val="0C2B64"/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dirty="0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1D947B48-C713-4697-ADBE-0B4D8DB12F02}"/>
              </a:ext>
            </a:extLst>
          </p:cNvPr>
          <p:cNvSpPr/>
          <p:nvPr/>
        </p:nvSpPr>
        <p:spPr>
          <a:xfrm>
            <a:off x="80094" y="725769"/>
            <a:ext cx="6030681" cy="534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800" b="1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Korea-4GSR impedance modeling</a:t>
            </a:r>
            <a:endParaRPr lang="ko-KR" altLang="en-US" sz="280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489A473-1071-4695-BF82-0A5A5EB02A44}"/>
              </a:ext>
            </a:extLst>
          </p:cNvPr>
          <p:cNvSpPr txBox="1"/>
          <p:nvPr/>
        </p:nvSpPr>
        <p:spPr>
          <a:xfrm>
            <a:off x="1706473" y="140626"/>
            <a:ext cx="7943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2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Updates of Korea-4GSR impedance modeling and instability studies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F3E75971-B085-4533-A08A-5A4EFE240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표 9">
                <a:extLst>
                  <a:ext uri="{FF2B5EF4-FFF2-40B4-BE49-F238E27FC236}">
                    <a16:creationId xmlns:a16="http://schemas.microsoft.com/office/drawing/2014/main" id="{A6F2C854-E446-455D-9B07-F97DFB12A1D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0173005"/>
                  </p:ext>
                </p:extLst>
              </p:nvPr>
            </p:nvGraphicFramePr>
            <p:xfrm>
              <a:off x="200307" y="1780178"/>
              <a:ext cx="9058032" cy="525430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509672">
                      <a:extLst>
                        <a:ext uri="{9D8B030D-6E8A-4147-A177-3AD203B41FA5}">
                          <a16:colId xmlns:a16="http://schemas.microsoft.com/office/drawing/2014/main" val="45142955"/>
                        </a:ext>
                      </a:extLst>
                    </a:gridCol>
                    <a:gridCol w="1509672">
                      <a:extLst>
                        <a:ext uri="{9D8B030D-6E8A-4147-A177-3AD203B41FA5}">
                          <a16:colId xmlns:a16="http://schemas.microsoft.com/office/drawing/2014/main" val="3381628022"/>
                        </a:ext>
                      </a:extLst>
                    </a:gridCol>
                    <a:gridCol w="1509672">
                      <a:extLst>
                        <a:ext uri="{9D8B030D-6E8A-4147-A177-3AD203B41FA5}">
                          <a16:colId xmlns:a16="http://schemas.microsoft.com/office/drawing/2014/main" val="3826385469"/>
                        </a:ext>
                      </a:extLst>
                    </a:gridCol>
                    <a:gridCol w="1509672">
                      <a:extLst>
                        <a:ext uri="{9D8B030D-6E8A-4147-A177-3AD203B41FA5}">
                          <a16:colId xmlns:a16="http://schemas.microsoft.com/office/drawing/2014/main" val="893934278"/>
                        </a:ext>
                      </a:extLst>
                    </a:gridCol>
                    <a:gridCol w="1509672">
                      <a:extLst>
                        <a:ext uri="{9D8B030D-6E8A-4147-A177-3AD203B41FA5}">
                          <a16:colId xmlns:a16="http://schemas.microsoft.com/office/drawing/2014/main" val="931742262"/>
                        </a:ext>
                      </a:extLst>
                    </a:gridCol>
                    <a:gridCol w="1509672">
                      <a:extLst>
                        <a:ext uri="{9D8B030D-6E8A-4147-A177-3AD203B41FA5}">
                          <a16:colId xmlns:a16="http://schemas.microsoft.com/office/drawing/2014/main" val="976618354"/>
                        </a:ext>
                      </a:extLst>
                    </a:gridCol>
                  </a:tblGrid>
                  <a:tr h="545019">
                    <a:tc>
                      <a:txBody>
                        <a:bodyPr/>
                        <a:lstStyle/>
                        <a:p>
                          <a:pPr algn="ctr" latinLnBrk="1">
                            <a:lnSpc>
                              <a:spcPct val="106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 kern="50" dirty="0">
                              <a:effectLst/>
                            </a:rPr>
                            <a:t>Components</a:t>
                          </a:r>
                          <a:endParaRPr lang="ko-KR" sz="1800" kern="50" dirty="0">
                            <a:solidFill>
                              <a:srgbClr val="000000"/>
                            </a:solidFill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lnSpc>
                              <a:spcPct val="106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 kern="50" dirty="0">
                              <a:effectLst/>
                            </a:rPr>
                            <a:t>Number</a:t>
                          </a:r>
                          <a:endParaRPr lang="ko-KR" sz="1800" kern="50" dirty="0">
                            <a:solidFill>
                              <a:srgbClr val="000000"/>
                            </a:solidFill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lnSpc>
                              <a:spcPct val="106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ko-KR" sz="1200" i="1" kern="5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kern="50">
                                      <a:effectLst/>
                                      <a:latin typeface="Cambria Math" panose="02040503050406030204" pitchFamily="18" charset="0"/>
                                    </a:rPr>
                                    <m:t>𝐤</m:t>
                                  </m:r>
                                </m:e>
                                <m:sub>
                                  <m:r>
                                    <a:rPr lang="en-US" sz="1200" kern="50">
                                      <a:effectLst/>
                                      <a:latin typeface="Cambria Math" panose="02040503050406030204" pitchFamily="18" charset="0"/>
                                    </a:rPr>
                                    <m:t>𝐳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200" kern="50">
                              <a:effectLst/>
                            </a:rPr>
                            <a:t> (V/pC)</a:t>
                          </a:r>
                          <a:endParaRPr lang="ko-KR" sz="1800" kern="50">
                            <a:solidFill>
                              <a:srgbClr val="000000"/>
                            </a:solidFill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lnSpc>
                              <a:spcPct val="106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ko-KR" sz="1200" i="1" kern="5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kern="50">
                                      <a:effectLst/>
                                      <a:latin typeface="Cambria Math" panose="02040503050406030204" pitchFamily="18" charset="0"/>
                                    </a:rPr>
                                    <m:t>𝐤</m:t>
                                  </m:r>
                                </m:e>
                                <m:sub>
                                  <m:r>
                                    <a:rPr lang="en-US" sz="1200" kern="50">
                                      <a:effectLst/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200" kern="50" dirty="0">
                              <a:effectLst/>
                            </a:rPr>
                            <a:t> (V/</a:t>
                          </a:r>
                          <a:r>
                            <a:rPr lang="en-US" sz="1200" kern="50" dirty="0" err="1">
                              <a:effectLst/>
                            </a:rPr>
                            <a:t>pC</a:t>
                          </a:r>
                          <a:r>
                            <a:rPr lang="en-US" sz="1200" kern="50" dirty="0">
                              <a:effectLst/>
                            </a:rPr>
                            <a:t>/m)</a:t>
                          </a:r>
                          <a:endParaRPr lang="ko-KR" sz="1800" kern="50" dirty="0">
                            <a:solidFill>
                              <a:srgbClr val="000000"/>
                            </a:solidFill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lnSpc>
                              <a:spcPct val="106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ko-KR" sz="1200" i="1" kern="5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kern="50">
                                      <a:effectLst/>
                                      <a:latin typeface="Cambria Math" panose="02040503050406030204" pitchFamily="18" charset="0"/>
                                    </a:rPr>
                                    <m:t>𝐤</m:t>
                                  </m:r>
                                </m:e>
                                <m:sub>
                                  <m:r>
                                    <a:rPr lang="en-US" sz="1200" kern="50">
                                      <a:effectLst/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200" kern="50" dirty="0">
                              <a:effectLst/>
                            </a:rPr>
                            <a:t> (V/</a:t>
                          </a:r>
                          <a:r>
                            <a:rPr lang="en-US" sz="1200" kern="50" dirty="0" err="1">
                              <a:effectLst/>
                            </a:rPr>
                            <a:t>pC</a:t>
                          </a:r>
                          <a:r>
                            <a:rPr lang="en-US" sz="1200" kern="50" dirty="0">
                              <a:effectLst/>
                            </a:rPr>
                            <a:t>/m)</a:t>
                          </a:r>
                          <a:endParaRPr lang="ko-KR" sz="1800" kern="50" dirty="0">
                            <a:solidFill>
                              <a:srgbClr val="000000"/>
                            </a:solidFill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lnSpc>
                              <a:spcPct val="106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ko-KR" sz="1200" i="1" kern="5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ko-KR" sz="1200" i="1" kern="5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ko-KR" sz="1200" i="1" kern="5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>
                                              <m:sSubPr>
                                                <m:ctrlPr>
                                                  <a:rPr lang="ko-KR" sz="1200" i="1" kern="5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200" kern="5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𝒁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200" kern="50"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∥</m:t>
                                                </m:r>
                                              </m:sub>
                                            </m:sSub>
                                            <m:r>
                                              <m:rPr>
                                                <m:lit/>
                                              </m:rPr>
                                              <a:rPr lang="en-US" sz="1200" kern="5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</m:num>
                                          <m:den>
                                            <m:r>
                                              <a:rPr lang="en-US" sz="1200" kern="5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𝒏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b>
                                    <m:r>
                                      <a:rPr lang="en-US" sz="1200" kern="5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𝒆𝒇𝒇</m:t>
                                    </m:r>
                                  </m:sub>
                                </m:sSub>
                                <m:r>
                                  <a:rPr lang="en-US" sz="1200" kern="50"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ko-KR" sz="1200" i="1" kern="5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200" kern="5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𝐦</m:t>
                                    </m:r>
                                    <m:r>
                                      <a:rPr lang="en-US" sz="1200" kern="5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𝛀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ko-KR" sz="1800" kern="50">
                            <a:solidFill>
                              <a:srgbClr val="000000"/>
                            </a:solidFill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extLst>
                      <a:ext uri="{0D108BD9-81ED-4DB2-BD59-A6C34878D82A}">
                        <a16:rowId xmlns:a16="http://schemas.microsoft.com/office/drawing/2014/main" val="2100036352"/>
                      </a:ext>
                    </a:extLst>
                  </a:tr>
                  <a:tr h="287657"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RW (IVU open/close)</a:t>
                          </a:r>
                          <a:endParaRPr lang="ko-KR" sz="1800" kern="10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</a:rPr>
                            <a:t>1</a:t>
                          </a:r>
                          <a:endParaRPr lang="ko-KR" sz="1800" kern="100" dirty="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15.85/17.06</a:t>
                          </a:r>
                          <a:endParaRPr lang="ko-KR" sz="1800" kern="10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3476</a:t>
                          </a:r>
                          <a:endParaRPr lang="ko-KR" sz="1800" kern="10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8124/18555</a:t>
                          </a:r>
                          <a:endParaRPr lang="ko-KR" sz="1800" kern="10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</a:rPr>
                            <a:t>248.89/260.93</a:t>
                          </a:r>
                          <a:endParaRPr lang="ko-KR" sz="1800" kern="100" dirty="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extLst>
                      <a:ext uri="{0D108BD9-81ED-4DB2-BD59-A6C34878D82A}">
                        <a16:rowId xmlns:a16="http://schemas.microsoft.com/office/drawing/2014/main" val="2049413650"/>
                      </a:ext>
                    </a:extLst>
                  </a:tr>
                  <a:tr h="287657"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Main RF cavity</a:t>
                          </a:r>
                          <a:endParaRPr lang="ko-KR" sz="1800" kern="10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</a:rPr>
                            <a:t>10</a:t>
                          </a:r>
                          <a:endParaRPr lang="ko-KR" sz="1800" kern="100" dirty="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</a:rPr>
                            <a:t>1.22</a:t>
                          </a:r>
                          <a:endParaRPr lang="ko-KR" sz="1800" kern="100" dirty="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7.55</a:t>
                          </a:r>
                          <a:endParaRPr lang="ko-KR" sz="1800" kern="10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7.55</a:t>
                          </a:r>
                          <a:endParaRPr lang="ko-KR" sz="1800" kern="10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</a:rPr>
                            <a:t>5.142</a:t>
                          </a:r>
                          <a:endParaRPr lang="ko-KR" sz="1800" kern="100" dirty="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extLst>
                      <a:ext uri="{0D108BD9-81ED-4DB2-BD59-A6C34878D82A}">
                        <a16:rowId xmlns:a16="http://schemas.microsoft.com/office/drawing/2014/main" val="54592011"/>
                      </a:ext>
                    </a:extLst>
                  </a:tr>
                  <a:tr h="287657"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BPM</a:t>
                          </a:r>
                          <a:endParaRPr lang="ko-KR" sz="1800" kern="10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178</a:t>
                          </a:r>
                          <a:endParaRPr lang="ko-KR" sz="1800" kern="10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29.01E-3</a:t>
                          </a:r>
                          <a:endParaRPr lang="ko-KR" sz="1800" kern="10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</a:rPr>
                            <a:t>4.78</a:t>
                          </a:r>
                          <a:endParaRPr lang="ko-KR" sz="1800" kern="100" dirty="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4.78</a:t>
                          </a:r>
                          <a:endParaRPr lang="ko-KR" sz="1800" kern="10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</a:rPr>
                            <a:t>0.16</a:t>
                          </a:r>
                          <a:endParaRPr lang="ko-KR" sz="1800" kern="100" dirty="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extLst>
                      <a:ext uri="{0D108BD9-81ED-4DB2-BD59-A6C34878D82A}">
                        <a16:rowId xmlns:a16="http://schemas.microsoft.com/office/drawing/2014/main" val="3306629246"/>
                      </a:ext>
                    </a:extLst>
                  </a:tr>
                  <a:tr h="287657"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Bellows</a:t>
                          </a:r>
                          <a:endParaRPr lang="ko-KR" sz="1800" kern="10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196</a:t>
                          </a:r>
                          <a:endParaRPr lang="ko-KR" sz="1800" kern="10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</a:rPr>
                            <a:t>3.51E-3</a:t>
                          </a:r>
                          <a:endParaRPr lang="ko-KR" sz="1800" kern="100" dirty="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</a:rPr>
                            <a:t>0.60</a:t>
                          </a:r>
                          <a:endParaRPr lang="ko-KR" sz="1800" kern="100" dirty="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1.70</a:t>
                          </a:r>
                          <a:endParaRPr lang="ko-KR" sz="1800" kern="10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</a:rPr>
                            <a:t>0.04</a:t>
                          </a:r>
                          <a:endParaRPr lang="ko-KR" sz="1800" kern="100" dirty="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extLst>
                      <a:ext uri="{0D108BD9-81ED-4DB2-BD59-A6C34878D82A}">
                        <a16:rowId xmlns:a16="http://schemas.microsoft.com/office/drawing/2014/main" val="2616984866"/>
                      </a:ext>
                    </a:extLst>
                  </a:tr>
                  <a:tr h="287657"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BPM bellows</a:t>
                          </a:r>
                          <a:endParaRPr lang="ko-KR" sz="1800" kern="10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84</a:t>
                          </a:r>
                          <a:endParaRPr lang="ko-KR" sz="1800" kern="10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</a:rPr>
                            <a:t>33.32E-3</a:t>
                          </a:r>
                          <a:endParaRPr lang="ko-KR" sz="1800" kern="100" dirty="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</a:rPr>
                            <a:t>13.28</a:t>
                          </a:r>
                          <a:endParaRPr lang="ko-KR" sz="1800" kern="100" dirty="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</a:rPr>
                            <a:t>0.09</a:t>
                          </a:r>
                          <a:endParaRPr lang="ko-KR" sz="1800" kern="100" dirty="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</a:rPr>
                            <a:t>0.23</a:t>
                          </a:r>
                          <a:endParaRPr lang="ko-KR" sz="1800" kern="100" dirty="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extLst>
                      <a:ext uri="{0D108BD9-81ED-4DB2-BD59-A6C34878D82A}">
                        <a16:rowId xmlns:a16="http://schemas.microsoft.com/office/drawing/2014/main" val="2522202523"/>
                      </a:ext>
                    </a:extLst>
                  </a:tr>
                  <a:tr h="287657"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Gate valve</a:t>
                          </a:r>
                          <a:endParaRPr lang="ko-KR" sz="1800" kern="10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80</a:t>
                          </a:r>
                          <a:endParaRPr lang="ko-KR" sz="1800" kern="10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</a:rPr>
                            <a:t>0.20E-3</a:t>
                          </a:r>
                          <a:endParaRPr lang="ko-KR" sz="1800" kern="100" dirty="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0.38</a:t>
                          </a:r>
                          <a:endParaRPr lang="ko-KR" sz="1800" kern="10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</a:rPr>
                            <a:t>0.61</a:t>
                          </a:r>
                          <a:endParaRPr lang="ko-KR" sz="1800" kern="100" dirty="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</a:rPr>
                            <a:t>0.02</a:t>
                          </a:r>
                          <a:endParaRPr lang="ko-KR" sz="1800" kern="100" dirty="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extLst>
                      <a:ext uri="{0D108BD9-81ED-4DB2-BD59-A6C34878D82A}">
                        <a16:rowId xmlns:a16="http://schemas.microsoft.com/office/drawing/2014/main" val="3054913057"/>
                      </a:ext>
                    </a:extLst>
                  </a:tr>
                  <a:tr h="287657"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Pumping tee</a:t>
                          </a:r>
                          <a:endParaRPr lang="ko-KR" sz="1800" kern="10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84</a:t>
                          </a:r>
                          <a:endParaRPr lang="ko-KR" sz="1800" kern="10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0.56E-3</a:t>
                          </a:r>
                          <a:endParaRPr lang="ko-KR" sz="1800" kern="10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</a:rPr>
                            <a:t>1.67</a:t>
                          </a:r>
                          <a:endParaRPr lang="ko-KR" sz="1800" kern="100" dirty="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</a:rPr>
                            <a:t>-0.79</a:t>
                          </a:r>
                          <a:endParaRPr lang="ko-KR" sz="1800" kern="100" dirty="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</a:rPr>
                            <a:t>0.02</a:t>
                          </a:r>
                          <a:endParaRPr lang="ko-KR" sz="1800" kern="100" dirty="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extLst>
                      <a:ext uri="{0D108BD9-81ED-4DB2-BD59-A6C34878D82A}">
                        <a16:rowId xmlns:a16="http://schemas.microsoft.com/office/drawing/2014/main" val="3724906661"/>
                      </a:ext>
                    </a:extLst>
                  </a:tr>
                  <a:tr h="287657"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LGBM chamber</a:t>
                          </a:r>
                          <a:endParaRPr lang="ko-KR" sz="1800" kern="10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56</a:t>
                          </a:r>
                          <a:endParaRPr lang="ko-KR" sz="1800" kern="10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33.85E-3</a:t>
                          </a:r>
                          <a:endParaRPr lang="ko-KR" sz="1800" kern="10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</a:rPr>
                            <a:t>18.45</a:t>
                          </a:r>
                          <a:endParaRPr lang="ko-KR" sz="1800" kern="100" dirty="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-7.26</a:t>
                          </a:r>
                          <a:endParaRPr lang="ko-KR" sz="1800" kern="10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</a:rPr>
                            <a:t>0.22</a:t>
                          </a:r>
                          <a:endParaRPr lang="ko-KR" sz="1800" kern="100" dirty="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extLst>
                      <a:ext uri="{0D108BD9-81ED-4DB2-BD59-A6C34878D82A}">
                        <a16:rowId xmlns:a16="http://schemas.microsoft.com/office/drawing/2014/main" val="478951406"/>
                      </a:ext>
                    </a:extLst>
                  </a:tr>
                  <a:tr h="287657"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IVU open/close</a:t>
                          </a:r>
                          <a:endParaRPr lang="ko-KR" sz="1800" kern="10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19</a:t>
                          </a:r>
                          <a:endParaRPr lang="ko-KR" sz="1800" kern="10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0.87E-3/1.72E-3</a:t>
                          </a:r>
                          <a:endParaRPr lang="ko-KR" sz="1800" kern="10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-0.79/-12.66</a:t>
                          </a:r>
                          <a:endParaRPr lang="ko-KR" sz="1800" kern="10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2.99/238.35</a:t>
                          </a:r>
                          <a:endParaRPr lang="ko-KR" sz="1800" kern="10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</a:rPr>
                            <a:t>0.04/0.69</a:t>
                          </a:r>
                          <a:endParaRPr lang="ko-KR" sz="1800" kern="100" dirty="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extLst>
                      <a:ext uri="{0D108BD9-81ED-4DB2-BD59-A6C34878D82A}">
                        <a16:rowId xmlns:a16="http://schemas.microsoft.com/office/drawing/2014/main" val="3003349092"/>
                      </a:ext>
                    </a:extLst>
                  </a:tr>
                  <a:tr h="287657"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flange</a:t>
                          </a:r>
                          <a:endParaRPr lang="ko-KR" sz="1800" kern="10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700</a:t>
                          </a:r>
                          <a:endParaRPr lang="ko-KR" sz="1800" kern="10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0.05E-3</a:t>
                          </a:r>
                          <a:endParaRPr lang="ko-KR" sz="1800" kern="10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0.33</a:t>
                          </a:r>
                          <a:endParaRPr lang="ko-KR" sz="1800" kern="10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</a:rPr>
                            <a:t>0.82</a:t>
                          </a:r>
                          <a:endParaRPr lang="ko-KR" sz="1800" kern="100" dirty="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</a:rPr>
                            <a:t>0.02</a:t>
                          </a:r>
                          <a:endParaRPr lang="ko-KR" sz="1800" kern="100" dirty="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extLst>
                      <a:ext uri="{0D108BD9-81ED-4DB2-BD59-A6C34878D82A}">
                        <a16:rowId xmlns:a16="http://schemas.microsoft.com/office/drawing/2014/main" val="2654566685"/>
                      </a:ext>
                    </a:extLst>
                  </a:tr>
                  <a:tr h="287657"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LF kicker</a:t>
                          </a:r>
                          <a:endParaRPr lang="ko-KR" sz="1800" kern="10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1</a:t>
                          </a:r>
                          <a:endParaRPr lang="ko-KR" sz="1800" kern="10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1.67</a:t>
                          </a:r>
                          <a:endParaRPr lang="ko-KR" sz="1800" kern="10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107.85</a:t>
                          </a:r>
                          <a:endParaRPr lang="ko-KR" sz="1800" kern="10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</a:rPr>
                            <a:t>114.98</a:t>
                          </a:r>
                          <a:endParaRPr lang="ko-KR" sz="1800" kern="100" dirty="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</a:rPr>
                            <a:t>5.38</a:t>
                          </a:r>
                          <a:endParaRPr lang="ko-KR" sz="1800" kern="100" dirty="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extLst>
                      <a:ext uri="{0D108BD9-81ED-4DB2-BD59-A6C34878D82A}">
                        <a16:rowId xmlns:a16="http://schemas.microsoft.com/office/drawing/2014/main" val="1905388249"/>
                      </a:ext>
                    </a:extLst>
                  </a:tr>
                  <a:tr h="287657"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HF kicker</a:t>
                          </a:r>
                          <a:endParaRPr lang="ko-KR" sz="1800" kern="10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1</a:t>
                          </a:r>
                          <a:endParaRPr lang="ko-KR" sz="1800" kern="10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0.21</a:t>
                          </a:r>
                          <a:endParaRPr lang="ko-KR" sz="1800" kern="10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-16.04</a:t>
                          </a:r>
                          <a:endParaRPr lang="ko-KR" sz="1800" kern="10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</a:rPr>
                            <a:t>16.04</a:t>
                          </a:r>
                          <a:endParaRPr lang="ko-KR" sz="1800" kern="100" dirty="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</a:rPr>
                            <a:t>0.65</a:t>
                          </a:r>
                          <a:endParaRPr lang="ko-KR" sz="1800" kern="100" dirty="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extLst>
                      <a:ext uri="{0D108BD9-81ED-4DB2-BD59-A6C34878D82A}">
                        <a16:rowId xmlns:a16="http://schemas.microsoft.com/office/drawing/2014/main" val="2741155902"/>
                      </a:ext>
                    </a:extLst>
                  </a:tr>
                  <a:tr h="287657"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VF kicker</a:t>
                          </a:r>
                          <a:endParaRPr lang="ko-KR" sz="1800" kern="10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1</a:t>
                          </a:r>
                          <a:endParaRPr lang="ko-KR" sz="1800" kern="10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0.21</a:t>
                          </a:r>
                          <a:endParaRPr lang="ko-KR" sz="1800" kern="10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16.04</a:t>
                          </a:r>
                          <a:endParaRPr lang="ko-KR" sz="1800" kern="10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-16.04</a:t>
                          </a:r>
                          <a:endParaRPr lang="ko-KR" sz="1800" kern="10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</a:rPr>
                            <a:t>0.65</a:t>
                          </a:r>
                          <a:endParaRPr lang="ko-KR" sz="1800" kern="100" dirty="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extLst>
                      <a:ext uri="{0D108BD9-81ED-4DB2-BD59-A6C34878D82A}">
                        <a16:rowId xmlns:a16="http://schemas.microsoft.com/office/drawing/2014/main" val="1402019771"/>
                      </a:ext>
                    </a:extLst>
                  </a:tr>
                  <a:tr h="287657"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Transitions</a:t>
                          </a:r>
                          <a:endParaRPr lang="ko-KR" sz="1800" kern="10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28</a:t>
                          </a:r>
                          <a:endParaRPr lang="ko-KR" sz="1800" kern="10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4.27E-3</a:t>
                          </a:r>
                          <a:endParaRPr lang="ko-KR" sz="1800" kern="10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-2.18</a:t>
                          </a:r>
                          <a:endParaRPr lang="ko-KR" sz="1800" kern="10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46.82</a:t>
                          </a:r>
                          <a:endParaRPr lang="ko-KR" sz="1800" kern="10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</a:rPr>
                            <a:t>0.36</a:t>
                          </a:r>
                          <a:endParaRPr lang="ko-KR" sz="1800" kern="100" dirty="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extLst>
                      <a:ext uri="{0D108BD9-81ED-4DB2-BD59-A6C34878D82A}">
                        <a16:rowId xmlns:a16="http://schemas.microsoft.com/office/drawing/2014/main" val="397665634"/>
                      </a:ext>
                    </a:extLst>
                  </a:tr>
                  <a:tr h="287657"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RF components</a:t>
                          </a:r>
                          <a:endParaRPr lang="ko-KR" sz="1800" kern="10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1</a:t>
                          </a:r>
                          <a:endParaRPr lang="ko-KR" sz="1800" kern="10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0.13</a:t>
                          </a:r>
                          <a:endParaRPr lang="ko-KR" sz="1800" kern="10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9.54</a:t>
                          </a:r>
                          <a:endParaRPr lang="ko-KR" sz="1800" kern="10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7.18</a:t>
                          </a:r>
                          <a:endParaRPr lang="ko-KR" sz="1800" kern="10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</a:rPr>
                            <a:t>1.28</a:t>
                          </a:r>
                          <a:endParaRPr lang="ko-KR" sz="1800" kern="100" dirty="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extLst>
                      <a:ext uri="{0D108BD9-81ED-4DB2-BD59-A6C34878D82A}">
                        <a16:rowId xmlns:a16="http://schemas.microsoft.com/office/drawing/2014/main" val="558781536"/>
                      </a:ext>
                    </a:extLst>
                  </a:tr>
                  <a:tr h="287657"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Total</a:t>
                          </a:r>
                          <a:endParaRPr lang="ko-KR" sz="1800" kern="10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 </a:t>
                          </a:r>
                          <a:endParaRPr lang="ko-KR" sz="1800" kern="10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b="1" kern="100" dirty="0">
                              <a:effectLst/>
                            </a:rPr>
                            <a:t>41.1/42.28</a:t>
                          </a:r>
                          <a:endParaRPr lang="ko-KR" sz="1800" b="1" kern="100" dirty="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</a:rPr>
                            <a:t>7111/6886</a:t>
                          </a:r>
                          <a:endParaRPr lang="ko-KR" sz="1800" kern="100" dirty="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11031/25934</a:t>
                          </a:r>
                          <a:endParaRPr lang="ko-KR" sz="1800" kern="10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b="1" kern="100" dirty="0">
                              <a:effectLst/>
                            </a:rPr>
                            <a:t>404.35/428.74</a:t>
                          </a:r>
                          <a:endParaRPr lang="ko-KR" sz="1800" b="1" kern="100" dirty="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extLst>
                      <a:ext uri="{0D108BD9-81ED-4DB2-BD59-A6C34878D82A}">
                        <a16:rowId xmlns:a16="http://schemas.microsoft.com/office/drawing/2014/main" val="361733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표 9">
                <a:extLst>
                  <a:ext uri="{FF2B5EF4-FFF2-40B4-BE49-F238E27FC236}">
                    <a16:creationId xmlns:a16="http://schemas.microsoft.com/office/drawing/2014/main" id="{A6F2C854-E446-455D-9B07-F97DFB12A1D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0173005"/>
                  </p:ext>
                </p:extLst>
              </p:nvPr>
            </p:nvGraphicFramePr>
            <p:xfrm>
              <a:off x="200307" y="1780178"/>
              <a:ext cx="9058032" cy="525430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509672">
                      <a:extLst>
                        <a:ext uri="{9D8B030D-6E8A-4147-A177-3AD203B41FA5}">
                          <a16:colId xmlns:a16="http://schemas.microsoft.com/office/drawing/2014/main" val="45142955"/>
                        </a:ext>
                      </a:extLst>
                    </a:gridCol>
                    <a:gridCol w="1509672">
                      <a:extLst>
                        <a:ext uri="{9D8B030D-6E8A-4147-A177-3AD203B41FA5}">
                          <a16:colId xmlns:a16="http://schemas.microsoft.com/office/drawing/2014/main" val="3381628022"/>
                        </a:ext>
                      </a:extLst>
                    </a:gridCol>
                    <a:gridCol w="1509672">
                      <a:extLst>
                        <a:ext uri="{9D8B030D-6E8A-4147-A177-3AD203B41FA5}">
                          <a16:colId xmlns:a16="http://schemas.microsoft.com/office/drawing/2014/main" val="3826385469"/>
                        </a:ext>
                      </a:extLst>
                    </a:gridCol>
                    <a:gridCol w="1509672">
                      <a:extLst>
                        <a:ext uri="{9D8B030D-6E8A-4147-A177-3AD203B41FA5}">
                          <a16:colId xmlns:a16="http://schemas.microsoft.com/office/drawing/2014/main" val="893934278"/>
                        </a:ext>
                      </a:extLst>
                    </a:gridCol>
                    <a:gridCol w="1509672">
                      <a:extLst>
                        <a:ext uri="{9D8B030D-6E8A-4147-A177-3AD203B41FA5}">
                          <a16:colId xmlns:a16="http://schemas.microsoft.com/office/drawing/2014/main" val="931742262"/>
                        </a:ext>
                      </a:extLst>
                    </a:gridCol>
                    <a:gridCol w="1509672">
                      <a:extLst>
                        <a:ext uri="{9D8B030D-6E8A-4147-A177-3AD203B41FA5}">
                          <a16:colId xmlns:a16="http://schemas.microsoft.com/office/drawing/2014/main" val="976618354"/>
                        </a:ext>
                      </a:extLst>
                    </a:gridCol>
                  </a:tblGrid>
                  <a:tr h="556324">
                    <a:tc>
                      <a:txBody>
                        <a:bodyPr/>
                        <a:lstStyle/>
                        <a:p>
                          <a:pPr algn="ctr" latinLnBrk="1">
                            <a:lnSpc>
                              <a:spcPct val="106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 kern="50" dirty="0">
                              <a:effectLst/>
                            </a:rPr>
                            <a:t>Components</a:t>
                          </a:r>
                          <a:endParaRPr lang="ko-KR" sz="1800" kern="50" dirty="0">
                            <a:solidFill>
                              <a:srgbClr val="000000"/>
                            </a:solidFill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1">
                            <a:lnSpc>
                              <a:spcPct val="106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 kern="50" dirty="0">
                              <a:effectLst/>
                            </a:rPr>
                            <a:t>Number</a:t>
                          </a:r>
                          <a:endParaRPr lang="ko-KR" sz="1800" kern="50" dirty="0">
                            <a:solidFill>
                              <a:srgbClr val="000000"/>
                            </a:solidFill>
                            <a:effectLst/>
                            <a:latin typeface="맑은 고딕" panose="020B0503020000020004" pitchFamily="50" charset="-127"/>
                            <a:ea typeface="맑은 고딕" panose="020B0503020000020004" pitchFamily="50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4770" marR="64770" marT="17780" marB="17780" anchor="ctr">
                        <a:blipFill>
                          <a:blip r:embed="rId3"/>
                          <a:stretch>
                            <a:fillRect l="-200403" t="-2198" r="-301210" b="-86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4770" marR="64770" marT="17780" marB="17780" anchor="ctr">
                        <a:blipFill>
                          <a:blip r:embed="rId3"/>
                          <a:stretch>
                            <a:fillRect l="-301619" t="-2198" r="-202429" b="-86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4770" marR="64770" marT="17780" marB="17780" anchor="ctr">
                        <a:blipFill>
                          <a:blip r:embed="rId3"/>
                          <a:stretch>
                            <a:fillRect l="-400000" t="-2198" r="-101613" b="-86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64770" marR="64770" marT="17780" marB="17780" anchor="ctr">
                        <a:blipFill>
                          <a:blip r:embed="rId3"/>
                          <a:stretch>
                            <a:fillRect l="-500000" t="-2198" r="-1613" b="-8615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00036352"/>
                      </a:ext>
                    </a:extLst>
                  </a:tr>
                  <a:tr h="293624"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RW (IVU open/close)</a:t>
                          </a:r>
                          <a:endParaRPr lang="ko-KR" sz="1800" kern="10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</a:rPr>
                            <a:t>1</a:t>
                          </a:r>
                          <a:endParaRPr lang="ko-KR" sz="1800" kern="100" dirty="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15.85/17.06</a:t>
                          </a:r>
                          <a:endParaRPr lang="ko-KR" sz="1800" kern="10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3476</a:t>
                          </a:r>
                          <a:endParaRPr lang="ko-KR" sz="1800" kern="10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8124/18555</a:t>
                          </a:r>
                          <a:endParaRPr lang="ko-KR" sz="1800" kern="10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</a:rPr>
                            <a:t>248.89/260.93</a:t>
                          </a:r>
                          <a:endParaRPr lang="ko-KR" sz="1800" kern="100" dirty="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extLst>
                      <a:ext uri="{0D108BD9-81ED-4DB2-BD59-A6C34878D82A}">
                        <a16:rowId xmlns:a16="http://schemas.microsoft.com/office/drawing/2014/main" val="2049413650"/>
                      </a:ext>
                    </a:extLst>
                  </a:tr>
                  <a:tr h="293624"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Main RF cavity</a:t>
                          </a:r>
                          <a:endParaRPr lang="ko-KR" sz="1800" kern="10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</a:rPr>
                            <a:t>10</a:t>
                          </a:r>
                          <a:endParaRPr lang="ko-KR" sz="1800" kern="100" dirty="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</a:rPr>
                            <a:t>1.22</a:t>
                          </a:r>
                          <a:endParaRPr lang="ko-KR" sz="1800" kern="100" dirty="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7.55</a:t>
                          </a:r>
                          <a:endParaRPr lang="ko-KR" sz="1800" kern="10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7.55</a:t>
                          </a:r>
                          <a:endParaRPr lang="ko-KR" sz="1800" kern="10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</a:rPr>
                            <a:t>5.142</a:t>
                          </a:r>
                          <a:endParaRPr lang="ko-KR" sz="1800" kern="100" dirty="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extLst>
                      <a:ext uri="{0D108BD9-81ED-4DB2-BD59-A6C34878D82A}">
                        <a16:rowId xmlns:a16="http://schemas.microsoft.com/office/drawing/2014/main" val="54592011"/>
                      </a:ext>
                    </a:extLst>
                  </a:tr>
                  <a:tr h="293624"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BPM</a:t>
                          </a:r>
                          <a:endParaRPr lang="ko-KR" sz="1800" kern="10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178</a:t>
                          </a:r>
                          <a:endParaRPr lang="ko-KR" sz="1800" kern="10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29.01E-3</a:t>
                          </a:r>
                          <a:endParaRPr lang="ko-KR" sz="1800" kern="10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</a:rPr>
                            <a:t>4.78</a:t>
                          </a:r>
                          <a:endParaRPr lang="ko-KR" sz="1800" kern="100" dirty="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4.78</a:t>
                          </a:r>
                          <a:endParaRPr lang="ko-KR" sz="1800" kern="10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</a:rPr>
                            <a:t>0.16</a:t>
                          </a:r>
                          <a:endParaRPr lang="ko-KR" sz="1800" kern="100" dirty="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extLst>
                      <a:ext uri="{0D108BD9-81ED-4DB2-BD59-A6C34878D82A}">
                        <a16:rowId xmlns:a16="http://schemas.microsoft.com/office/drawing/2014/main" val="3306629246"/>
                      </a:ext>
                    </a:extLst>
                  </a:tr>
                  <a:tr h="293624"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Bellows</a:t>
                          </a:r>
                          <a:endParaRPr lang="ko-KR" sz="1800" kern="10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196</a:t>
                          </a:r>
                          <a:endParaRPr lang="ko-KR" sz="1800" kern="10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</a:rPr>
                            <a:t>3.51E-3</a:t>
                          </a:r>
                          <a:endParaRPr lang="ko-KR" sz="1800" kern="100" dirty="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</a:rPr>
                            <a:t>0.60</a:t>
                          </a:r>
                          <a:endParaRPr lang="ko-KR" sz="1800" kern="100" dirty="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1.70</a:t>
                          </a:r>
                          <a:endParaRPr lang="ko-KR" sz="1800" kern="10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</a:rPr>
                            <a:t>0.04</a:t>
                          </a:r>
                          <a:endParaRPr lang="ko-KR" sz="1800" kern="100" dirty="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extLst>
                      <a:ext uri="{0D108BD9-81ED-4DB2-BD59-A6C34878D82A}">
                        <a16:rowId xmlns:a16="http://schemas.microsoft.com/office/drawing/2014/main" val="2616984866"/>
                      </a:ext>
                    </a:extLst>
                  </a:tr>
                  <a:tr h="293624"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BPM bellows</a:t>
                          </a:r>
                          <a:endParaRPr lang="ko-KR" sz="1800" kern="10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84</a:t>
                          </a:r>
                          <a:endParaRPr lang="ko-KR" sz="1800" kern="10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</a:rPr>
                            <a:t>33.32E-3</a:t>
                          </a:r>
                          <a:endParaRPr lang="ko-KR" sz="1800" kern="100" dirty="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</a:rPr>
                            <a:t>13.28</a:t>
                          </a:r>
                          <a:endParaRPr lang="ko-KR" sz="1800" kern="100" dirty="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</a:rPr>
                            <a:t>0.09</a:t>
                          </a:r>
                          <a:endParaRPr lang="ko-KR" sz="1800" kern="100" dirty="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</a:rPr>
                            <a:t>0.23</a:t>
                          </a:r>
                          <a:endParaRPr lang="ko-KR" sz="1800" kern="100" dirty="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extLst>
                      <a:ext uri="{0D108BD9-81ED-4DB2-BD59-A6C34878D82A}">
                        <a16:rowId xmlns:a16="http://schemas.microsoft.com/office/drawing/2014/main" val="2522202523"/>
                      </a:ext>
                    </a:extLst>
                  </a:tr>
                  <a:tr h="293624"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Gate valve</a:t>
                          </a:r>
                          <a:endParaRPr lang="ko-KR" sz="1800" kern="10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80</a:t>
                          </a:r>
                          <a:endParaRPr lang="ko-KR" sz="1800" kern="10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</a:rPr>
                            <a:t>0.20E-3</a:t>
                          </a:r>
                          <a:endParaRPr lang="ko-KR" sz="1800" kern="100" dirty="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0.38</a:t>
                          </a:r>
                          <a:endParaRPr lang="ko-KR" sz="1800" kern="10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</a:rPr>
                            <a:t>0.61</a:t>
                          </a:r>
                          <a:endParaRPr lang="ko-KR" sz="1800" kern="100" dirty="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</a:rPr>
                            <a:t>0.02</a:t>
                          </a:r>
                          <a:endParaRPr lang="ko-KR" sz="1800" kern="100" dirty="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extLst>
                      <a:ext uri="{0D108BD9-81ED-4DB2-BD59-A6C34878D82A}">
                        <a16:rowId xmlns:a16="http://schemas.microsoft.com/office/drawing/2014/main" val="3054913057"/>
                      </a:ext>
                    </a:extLst>
                  </a:tr>
                  <a:tr h="293624"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Pumping tee</a:t>
                          </a:r>
                          <a:endParaRPr lang="ko-KR" sz="1800" kern="10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84</a:t>
                          </a:r>
                          <a:endParaRPr lang="ko-KR" sz="1800" kern="10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0.56E-3</a:t>
                          </a:r>
                          <a:endParaRPr lang="ko-KR" sz="1800" kern="10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</a:rPr>
                            <a:t>1.67</a:t>
                          </a:r>
                          <a:endParaRPr lang="ko-KR" sz="1800" kern="100" dirty="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</a:rPr>
                            <a:t>-0.79</a:t>
                          </a:r>
                          <a:endParaRPr lang="ko-KR" sz="1800" kern="100" dirty="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</a:rPr>
                            <a:t>0.02</a:t>
                          </a:r>
                          <a:endParaRPr lang="ko-KR" sz="1800" kern="100" dirty="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extLst>
                      <a:ext uri="{0D108BD9-81ED-4DB2-BD59-A6C34878D82A}">
                        <a16:rowId xmlns:a16="http://schemas.microsoft.com/office/drawing/2014/main" val="3724906661"/>
                      </a:ext>
                    </a:extLst>
                  </a:tr>
                  <a:tr h="293624"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LGBM chamber</a:t>
                          </a:r>
                          <a:endParaRPr lang="ko-KR" sz="1800" kern="10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56</a:t>
                          </a:r>
                          <a:endParaRPr lang="ko-KR" sz="1800" kern="10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33.85E-3</a:t>
                          </a:r>
                          <a:endParaRPr lang="ko-KR" sz="1800" kern="10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</a:rPr>
                            <a:t>18.45</a:t>
                          </a:r>
                          <a:endParaRPr lang="ko-KR" sz="1800" kern="100" dirty="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-7.26</a:t>
                          </a:r>
                          <a:endParaRPr lang="ko-KR" sz="1800" kern="10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</a:rPr>
                            <a:t>0.22</a:t>
                          </a:r>
                          <a:endParaRPr lang="ko-KR" sz="1800" kern="100" dirty="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extLst>
                      <a:ext uri="{0D108BD9-81ED-4DB2-BD59-A6C34878D82A}">
                        <a16:rowId xmlns:a16="http://schemas.microsoft.com/office/drawing/2014/main" val="478951406"/>
                      </a:ext>
                    </a:extLst>
                  </a:tr>
                  <a:tr h="293624"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IVU open/close</a:t>
                          </a:r>
                          <a:endParaRPr lang="ko-KR" sz="1800" kern="10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19</a:t>
                          </a:r>
                          <a:endParaRPr lang="ko-KR" sz="1800" kern="10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0.87E-3/1.72E-3</a:t>
                          </a:r>
                          <a:endParaRPr lang="ko-KR" sz="1800" kern="10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-0.79/-12.66</a:t>
                          </a:r>
                          <a:endParaRPr lang="ko-KR" sz="1800" kern="10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2.99/238.35</a:t>
                          </a:r>
                          <a:endParaRPr lang="ko-KR" sz="1800" kern="10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</a:rPr>
                            <a:t>0.04/0.69</a:t>
                          </a:r>
                          <a:endParaRPr lang="ko-KR" sz="1800" kern="100" dirty="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extLst>
                      <a:ext uri="{0D108BD9-81ED-4DB2-BD59-A6C34878D82A}">
                        <a16:rowId xmlns:a16="http://schemas.microsoft.com/office/drawing/2014/main" val="3003349092"/>
                      </a:ext>
                    </a:extLst>
                  </a:tr>
                  <a:tr h="293624"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flange</a:t>
                          </a:r>
                          <a:endParaRPr lang="ko-KR" sz="1800" kern="10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700</a:t>
                          </a:r>
                          <a:endParaRPr lang="ko-KR" sz="1800" kern="10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0.05E-3</a:t>
                          </a:r>
                          <a:endParaRPr lang="ko-KR" sz="1800" kern="10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0.33</a:t>
                          </a:r>
                          <a:endParaRPr lang="ko-KR" sz="1800" kern="10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</a:rPr>
                            <a:t>0.82</a:t>
                          </a:r>
                          <a:endParaRPr lang="ko-KR" sz="1800" kern="100" dirty="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</a:rPr>
                            <a:t>0.02</a:t>
                          </a:r>
                          <a:endParaRPr lang="ko-KR" sz="1800" kern="100" dirty="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extLst>
                      <a:ext uri="{0D108BD9-81ED-4DB2-BD59-A6C34878D82A}">
                        <a16:rowId xmlns:a16="http://schemas.microsoft.com/office/drawing/2014/main" val="2654566685"/>
                      </a:ext>
                    </a:extLst>
                  </a:tr>
                  <a:tr h="293624"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LF kicker</a:t>
                          </a:r>
                          <a:endParaRPr lang="ko-KR" sz="1800" kern="10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1</a:t>
                          </a:r>
                          <a:endParaRPr lang="ko-KR" sz="1800" kern="10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1.67</a:t>
                          </a:r>
                          <a:endParaRPr lang="ko-KR" sz="1800" kern="10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107.85</a:t>
                          </a:r>
                          <a:endParaRPr lang="ko-KR" sz="1800" kern="10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</a:rPr>
                            <a:t>114.98</a:t>
                          </a:r>
                          <a:endParaRPr lang="ko-KR" sz="1800" kern="100" dirty="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</a:rPr>
                            <a:t>5.38</a:t>
                          </a:r>
                          <a:endParaRPr lang="ko-KR" sz="1800" kern="100" dirty="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extLst>
                      <a:ext uri="{0D108BD9-81ED-4DB2-BD59-A6C34878D82A}">
                        <a16:rowId xmlns:a16="http://schemas.microsoft.com/office/drawing/2014/main" val="1905388249"/>
                      </a:ext>
                    </a:extLst>
                  </a:tr>
                  <a:tr h="293624"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HF kicker</a:t>
                          </a:r>
                          <a:endParaRPr lang="ko-KR" sz="1800" kern="10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1</a:t>
                          </a:r>
                          <a:endParaRPr lang="ko-KR" sz="1800" kern="10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0.21</a:t>
                          </a:r>
                          <a:endParaRPr lang="ko-KR" sz="1800" kern="10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-16.04</a:t>
                          </a:r>
                          <a:endParaRPr lang="ko-KR" sz="1800" kern="10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</a:rPr>
                            <a:t>16.04</a:t>
                          </a:r>
                          <a:endParaRPr lang="ko-KR" sz="1800" kern="100" dirty="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</a:rPr>
                            <a:t>0.65</a:t>
                          </a:r>
                          <a:endParaRPr lang="ko-KR" sz="1800" kern="100" dirty="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extLst>
                      <a:ext uri="{0D108BD9-81ED-4DB2-BD59-A6C34878D82A}">
                        <a16:rowId xmlns:a16="http://schemas.microsoft.com/office/drawing/2014/main" val="2741155902"/>
                      </a:ext>
                    </a:extLst>
                  </a:tr>
                  <a:tr h="293624"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VF kicker</a:t>
                          </a:r>
                          <a:endParaRPr lang="ko-KR" sz="1800" kern="10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1</a:t>
                          </a:r>
                          <a:endParaRPr lang="ko-KR" sz="1800" kern="10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0.21</a:t>
                          </a:r>
                          <a:endParaRPr lang="ko-KR" sz="1800" kern="10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16.04</a:t>
                          </a:r>
                          <a:endParaRPr lang="ko-KR" sz="1800" kern="10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-16.04</a:t>
                          </a:r>
                          <a:endParaRPr lang="ko-KR" sz="1800" kern="10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</a:rPr>
                            <a:t>0.65</a:t>
                          </a:r>
                          <a:endParaRPr lang="ko-KR" sz="1800" kern="100" dirty="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extLst>
                      <a:ext uri="{0D108BD9-81ED-4DB2-BD59-A6C34878D82A}">
                        <a16:rowId xmlns:a16="http://schemas.microsoft.com/office/drawing/2014/main" val="1402019771"/>
                      </a:ext>
                    </a:extLst>
                  </a:tr>
                  <a:tr h="293624"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Transitions</a:t>
                          </a:r>
                          <a:endParaRPr lang="ko-KR" sz="1800" kern="10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28</a:t>
                          </a:r>
                          <a:endParaRPr lang="ko-KR" sz="1800" kern="10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4.27E-3</a:t>
                          </a:r>
                          <a:endParaRPr lang="ko-KR" sz="1800" kern="10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-2.18</a:t>
                          </a:r>
                          <a:endParaRPr lang="ko-KR" sz="1800" kern="10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46.82</a:t>
                          </a:r>
                          <a:endParaRPr lang="ko-KR" sz="1800" kern="10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</a:rPr>
                            <a:t>0.36</a:t>
                          </a:r>
                          <a:endParaRPr lang="ko-KR" sz="1800" kern="100" dirty="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extLst>
                      <a:ext uri="{0D108BD9-81ED-4DB2-BD59-A6C34878D82A}">
                        <a16:rowId xmlns:a16="http://schemas.microsoft.com/office/drawing/2014/main" val="397665634"/>
                      </a:ext>
                    </a:extLst>
                  </a:tr>
                  <a:tr h="293624"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RF components</a:t>
                          </a:r>
                          <a:endParaRPr lang="ko-KR" sz="1800" kern="10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1</a:t>
                          </a:r>
                          <a:endParaRPr lang="ko-KR" sz="1800" kern="10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0.13</a:t>
                          </a:r>
                          <a:endParaRPr lang="ko-KR" sz="1800" kern="10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9.54</a:t>
                          </a:r>
                          <a:endParaRPr lang="ko-KR" sz="1800" kern="10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7.18</a:t>
                          </a:r>
                          <a:endParaRPr lang="ko-KR" sz="1800" kern="10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</a:rPr>
                            <a:t>1.28</a:t>
                          </a:r>
                          <a:endParaRPr lang="ko-KR" sz="1800" kern="100" dirty="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extLst>
                      <a:ext uri="{0D108BD9-81ED-4DB2-BD59-A6C34878D82A}">
                        <a16:rowId xmlns:a16="http://schemas.microsoft.com/office/drawing/2014/main" val="558781536"/>
                      </a:ext>
                    </a:extLst>
                  </a:tr>
                  <a:tr h="293624"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Total</a:t>
                          </a:r>
                          <a:endParaRPr lang="ko-KR" sz="1800" kern="10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 </a:t>
                          </a:r>
                          <a:endParaRPr lang="ko-KR" sz="1800" kern="10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b="1" kern="100" dirty="0">
                              <a:effectLst/>
                            </a:rPr>
                            <a:t>41.1/42.28</a:t>
                          </a:r>
                          <a:endParaRPr lang="ko-KR" sz="1800" b="1" kern="100" dirty="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 dirty="0">
                              <a:effectLst/>
                            </a:rPr>
                            <a:t>7111/6886</a:t>
                          </a:r>
                          <a:endParaRPr lang="ko-KR" sz="1800" kern="100" dirty="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kern="100">
                              <a:effectLst/>
                            </a:rPr>
                            <a:t>11031/25934</a:t>
                          </a:r>
                          <a:endParaRPr lang="ko-KR" sz="1800" kern="10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tc>
                      <a:txBody>
                        <a:bodyPr/>
                        <a:lstStyle/>
                        <a:p>
                          <a:pPr algn="ctr" latinLnBrk="0">
                            <a:lnSpc>
                              <a:spcPct val="16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b="1" kern="100" dirty="0">
                              <a:effectLst/>
                            </a:rPr>
                            <a:t>404.35/428.74</a:t>
                          </a:r>
                          <a:endParaRPr lang="ko-KR" sz="1800" b="1" kern="100" dirty="0">
                            <a:solidFill>
                              <a:srgbClr val="000000"/>
                            </a:solidFill>
                            <a:effectLst/>
                            <a:latin typeface="함초롬바탕" panose="02030604000101010101" pitchFamily="18" charset="-127"/>
                            <a:ea typeface="함초롬바탕" panose="02030604000101010101" pitchFamily="18" charset="-127"/>
                            <a:cs typeface="Times New Roman" panose="02020603050405020304" pitchFamily="18" charset="0"/>
                          </a:endParaRPr>
                        </a:p>
                      </a:txBody>
                      <a:tcPr marL="64770" marR="64770" marT="17780" marB="17780" anchor="ctr"/>
                    </a:tc>
                    <a:extLst>
                      <a:ext uri="{0D108BD9-81ED-4DB2-BD59-A6C34878D82A}">
                        <a16:rowId xmlns:a16="http://schemas.microsoft.com/office/drawing/2014/main" val="36173339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ED758672-F379-492C-B7A4-1CCFEF2A7C70}"/>
              </a:ext>
            </a:extLst>
          </p:cNvPr>
          <p:cNvSpPr txBox="1"/>
          <p:nvPr/>
        </p:nvSpPr>
        <p:spPr>
          <a:xfrm>
            <a:off x="200307" y="1336726"/>
            <a:ext cx="9967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800" b="1" dirty="0"/>
              <a:t>Korea-4GSR single component’s loss, kick factors and effective impedances at bunch length of 3.6 mm</a:t>
            </a:r>
            <a:endParaRPr lang="ko-KR" altLang="en-US" sz="1800" b="1" dirty="0"/>
          </a:p>
        </p:txBody>
      </p:sp>
      <p:graphicFrame>
        <p:nvGraphicFramePr>
          <p:cNvPr id="13" name="차트 12">
            <a:extLst>
              <a:ext uri="{FF2B5EF4-FFF2-40B4-BE49-F238E27FC236}">
                <a16:creationId xmlns:a16="http://schemas.microsoft.com/office/drawing/2014/main" id="{E04B5E05-F783-4164-8CB5-FC80F9E03C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6269143"/>
              </p:ext>
            </p:extLst>
          </p:nvPr>
        </p:nvGraphicFramePr>
        <p:xfrm>
          <a:off x="8750167" y="1689301"/>
          <a:ext cx="7343405" cy="5991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F2487F74-4595-4E74-A119-EE29DBECE872}"/>
              </a:ext>
            </a:extLst>
          </p:cNvPr>
          <p:cNvSpPr txBox="1"/>
          <p:nvPr/>
        </p:nvSpPr>
        <p:spPr>
          <a:xfrm>
            <a:off x="80094" y="7196291"/>
            <a:ext cx="10351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800" dirty="0"/>
              <a:t>LF, HF, and VF represent the longitudinal, horizontal and vertical feedback kickers, respectively.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800" dirty="0"/>
              <a:t>Assumptions include 19 in-vacuum undulators and 5 elliptically  polarized undulators.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800" dirty="0"/>
              <a:t>Certain components, such as transitions and injection section, are missing in the current model.</a:t>
            </a:r>
          </a:p>
        </p:txBody>
      </p:sp>
    </p:spTree>
    <p:extLst>
      <p:ext uri="{BB962C8B-B14F-4D97-AF65-F5344CB8AC3E}">
        <p14:creationId xmlns:p14="http://schemas.microsoft.com/office/powerpoint/2010/main" val="742956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1" y="7996258"/>
            <a:ext cx="15236824" cy="574655"/>
            <a:chOff x="1" y="7996258"/>
            <a:chExt cx="15236824" cy="574655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" y="8363164"/>
              <a:ext cx="15236824" cy="207749"/>
            </a:xfrm>
            <a:prstGeom prst="rect">
              <a:avLst/>
            </a:prstGeom>
            <a:solidFill>
              <a:srgbClr val="0C2B64">
                <a:alpha val="31000"/>
              </a:srgbClr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dirty="0"/>
            </a:p>
          </p:txBody>
        </p:sp>
        <p:pic>
          <p:nvPicPr>
            <p:cNvPr id="50" name="그림 4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</p:spPr>
        </p:pic>
      </p:grp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626973" y="0"/>
            <a:ext cx="1079500" cy="479180"/>
          </a:xfrm>
          <a:prstGeom prst="rect">
            <a:avLst/>
          </a:prstGeom>
          <a:solidFill>
            <a:srgbClr val="0C2B64"/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dirty="0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1D947B48-C713-4697-ADBE-0B4D8DB12F02}"/>
              </a:ext>
            </a:extLst>
          </p:cNvPr>
          <p:cNvSpPr/>
          <p:nvPr/>
        </p:nvSpPr>
        <p:spPr>
          <a:xfrm>
            <a:off x="80094" y="725769"/>
            <a:ext cx="6030681" cy="534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800" b="1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Korea-4GSR impedance modeling</a:t>
            </a:r>
            <a:endParaRPr lang="ko-KR" altLang="en-US" sz="280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489A473-1071-4695-BF82-0A5A5EB02A44}"/>
              </a:ext>
            </a:extLst>
          </p:cNvPr>
          <p:cNvSpPr txBox="1"/>
          <p:nvPr/>
        </p:nvSpPr>
        <p:spPr>
          <a:xfrm>
            <a:off x="1706473" y="140626"/>
            <a:ext cx="7943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2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Updates of Korea-4GSR impedance modeling and instability studies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F3E75971-B085-4533-A08A-5A4EFE240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F116B15A-CC01-4D2C-BBD8-6380FEC1360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571522" y="1865805"/>
            <a:ext cx="5637341" cy="583710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E7702E9A-E343-479C-AF64-D9C0CEECBDC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903095" y="1865805"/>
            <a:ext cx="5637340" cy="58371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0E8079C-4363-4AAB-A774-F58EBCDAA5CB}"/>
              </a:ext>
            </a:extLst>
          </p:cNvPr>
          <p:cNvSpPr txBox="1"/>
          <p:nvPr/>
        </p:nvSpPr>
        <p:spPr>
          <a:xfrm>
            <a:off x="3679545" y="1387504"/>
            <a:ext cx="1901952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19 IVUs open</a:t>
            </a:r>
            <a:endParaRPr lang="ko-KR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06C4FA-5E19-4779-B960-7F2B042F200D}"/>
              </a:ext>
            </a:extLst>
          </p:cNvPr>
          <p:cNvSpPr txBox="1"/>
          <p:nvPr/>
        </p:nvSpPr>
        <p:spPr>
          <a:xfrm>
            <a:off x="9874301" y="1406675"/>
            <a:ext cx="1901952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19 IVUs close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92431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1" y="7996258"/>
            <a:ext cx="15236824" cy="574655"/>
            <a:chOff x="1" y="7996258"/>
            <a:chExt cx="15236824" cy="574655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" y="8363164"/>
              <a:ext cx="15236824" cy="207749"/>
            </a:xfrm>
            <a:prstGeom prst="rect">
              <a:avLst/>
            </a:prstGeom>
            <a:solidFill>
              <a:srgbClr val="0C2B64">
                <a:alpha val="31000"/>
              </a:srgbClr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dirty="0"/>
            </a:p>
          </p:txBody>
        </p:sp>
        <p:pic>
          <p:nvPicPr>
            <p:cNvPr id="50" name="그림 4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</p:spPr>
        </p:pic>
      </p:grp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626973" y="0"/>
            <a:ext cx="1079500" cy="479180"/>
          </a:xfrm>
          <a:prstGeom prst="rect">
            <a:avLst/>
          </a:prstGeom>
          <a:solidFill>
            <a:srgbClr val="0C2B64"/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dirty="0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1D947B48-C713-4697-ADBE-0B4D8DB12F02}"/>
              </a:ext>
            </a:extLst>
          </p:cNvPr>
          <p:cNvSpPr/>
          <p:nvPr/>
        </p:nvSpPr>
        <p:spPr>
          <a:xfrm>
            <a:off x="80094" y="725769"/>
            <a:ext cx="6030681" cy="534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800" b="1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Microwave instability</a:t>
            </a:r>
            <a:endParaRPr lang="ko-KR" altLang="en-US" sz="280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489A473-1071-4695-BF82-0A5A5EB02A44}"/>
              </a:ext>
            </a:extLst>
          </p:cNvPr>
          <p:cNvSpPr txBox="1"/>
          <p:nvPr/>
        </p:nvSpPr>
        <p:spPr>
          <a:xfrm>
            <a:off x="1706473" y="140626"/>
            <a:ext cx="7943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2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Updates of Korea-4GSR impedance modeling and instability studies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F3E75971-B085-4533-A08A-5A4EFE240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20FDEC87-6862-4B1A-AAB1-D91CE9C5018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576" y="1628894"/>
            <a:ext cx="5134562" cy="41013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5325208-1CD6-46B6-A7CA-8DE0F922C75E}"/>
              </a:ext>
            </a:extLst>
          </p:cNvPr>
          <p:cNvSpPr txBox="1"/>
          <p:nvPr/>
        </p:nvSpPr>
        <p:spPr>
          <a:xfrm>
            <a:off x="10553691" y="1318428"/>
            <a:ext cx="2866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err="1"/>
              <a:t>PyAT</a:t>
            </a:r>
            <a:r>
              <a:rPr lang="en-US" altLang="ko-KR" sz="2000" b="1" dirty="0"/>
              <a:t> tracking result</a:t>
            </a:r>
            <a:endParaRPr lang="ko-KR" altLang="en-US" sz="2000" b="1" dirty="0"/>
          </a:p>
        </p:txBody>
      </p: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ECDB22FC-A535-49D1-B3CB-A7615D846F6F}"/>
              </a:ext>
            </a:extLst>
          </p:cNvPr>
          <p:cNvCxnSpPr>
            <a:cxnSpLocks/>
          </p:cNvCxnSpPr>
          <p:nvPr/>
        </p:nvCxnSpPr>
        <p:spPr>
          <a:xfrm flipV="1">
            <a:off x="11049000" y="4854966"/>
            <a:ext cx="515944" cy="55758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DB6AF80-8A0B-44DE-B4B2-E7D7C7EF0A4A}"/>
              </a:ext>
            </a:extLst>
          </p:cNvPr>
          <p:cNvSpPr txBox="1"/>
          <p:nvPr/>
        </p:nvSpPr>
        <p:spPr>
          <a:xfrm>
            <a:off x="10300608" y="5394154"/>
            <a:ext cx="1111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/>
              <a:t>2.4 mA</a:t>
            </a:r>
            <a:endParaRPr lang="ko-KR" altLang="en-US" sz="20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8D820C-D68E-43ED-9976-9140F125BD07}"/>
              </a:ext>
            </a:extLst>
          </p:cNvPr>
          <p:cNvSpPr txBox="1"/>
          <p:nvPr/>
        </p:nvSpPr>
        <p:spPr>
          <a:xfrm>
            <a:off x="8037888" y="5972710"/>
            <a:ext cx="71989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Theoretical estimations were based on conservative conditions.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Numerical tracking was performed with 50,000 particles over 100,000 turns.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The microwave instability simulation included only longitudinal impedance (transverse impedance was not considered).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The threshold current for microwave instability was identified when the increase in energy spread exceeded 1%.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직사각형 1">
                <a:extLst>
                  <a:ext uri="{FF2B5EF4-FFF2-40B4-BE49-F238E27FC236}">
                    <a16:creationId xmlns:a16="http://schemas.microsoft.com/office/drawing/2014/main" id="{C67B3454-AFD8-4694-B842-DFF8C4AF0EED}"/>
                  </a:ext>
                </a:extLst>
              </p:cNvPr>
              <p:cNvSpPr/>
              <p:nvPr/>
            </p:nvSpPr>
            <p:spPr>
              <a:xfrm>
                <a:off x="1088864" y="3630050"/>
                <a:ext cx="3229025" cy="8184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o-KR" alt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ko-KR" alt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ko-KR" alt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ko-KR" alt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ko-KR" altLang="en-US" sz="2000" i="1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ko-KR" altLang="en-US" sz="2000" i="0">
                                          <a:latin typeface="Cambria Math" panose="02040503050406030204" pitchFamily="18" charset="0"/>
                                        </a:rPr>
                                        <m:t>∥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ko-KR" altLang="en-US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ko-KR" altLang="en-US" sz="2000" i="1"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  <m:r>
                        <a:rPr lang="ko-KR" altLang="en-US" sz="2000" i="0">
                          <a:latin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ko-KR" alt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ko-KR" alt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ko-KR" altLang="en-US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ko-KR" altLang="en-US" sz="20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ko-KR" alt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ko-KR" altLang="en-US" sz="20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ko-KR" altLang="en-US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f>
                        <m:fPr>
                          <m:ctrlPr>
                            <a:rPr lang="ko-KR" alt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ko-KR" alt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sz="20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ko-KR" altLang="en-US" sz="20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begChr m:val="|"/>
                              <m:endChr m:val="|"/>
                              <m:ctrlPr>
                                <a:rPr lang="ko-KR" alt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ko-KR" alt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2000" i="1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ko-KR" altLang="en-US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ko-KR" alt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sz="20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ko-KR" altLang="en-US" sz="20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ko-KR" alt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ko-KR" altLang="en-US" sz="20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ko-KR" altLang="en-US" sz="20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sub>
                            <m:sup>
                              <m:r>
                                <a:rPr lang="ko-KR" altLang="en-US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ko-KR" alt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ko-KR" altLang="en-US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ko-KR" altLang="en-US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ko-KR" alt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sz="20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ko-KR" altLang="en-US" sz="2000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ko-KR" altLang="en-US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2" name="직사각형 1">
                <a:extLst>
                  <a:ext uri="{FF2B5EF4-FFF2-40B4-BE49-F238E27FC236}">
                    <a16:creationId xmlns:a16="http://schemas.microsoft.com/office/drawing/2014/main" id="{C67B3454-AFD8-4694-B842-DFF8C4AF0E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864" y="3630050"/>
                <a:ext cx="3229025" cy="8184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직사각형 3">
            <a:extLst>
              <a:ext uri="{FF2B5EF4-FFF2-40B4-BE49-F238E27FC236}">
                <a16:creationId xmlns:a16="http://schemas.microsoft.com/office/drawing/2014/main" id="{62019D55-42AC-4083-90CB-079AC9C3576F}"/>
              </a:ext>
            </a:extLst>
          </p:cNvPr>
          <p:cNvSpPr/>
          <p:nvPr/>
        </p:nvSpPr>
        <p:spPr>
          <a:xfrm>
            <a:off x="386590" y="3183845"/>
            <a:ext cx="34342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b="1" kern="50" dirty="0">
                <a:ea typeface="휴먼명조"/>
              </a:rPr>
              <a:t>Keil-Schnell-</a:t>
            </a:r>
            <a:r>
              <a:rPr lang="en-US" altLang="ko-KR" sz="2000" b="1" kern="50" dirty="0" err="1">
                <a:ea typeface="휴먼명조"/>
              </a:rPr>
              <a:t>Boussard</a:t>
            </a:r>
            <a:r>
              <a:rPr lang="en-US" altLang="ko-KR" sz="2000" b="1" kern="50" dirty="0">
                <a:ea typeface="휴먼명조"/>
              </a:rPr>
              <a:t> criterion</a:t>
            </a:r>
            <a:endParaRPr lang="ko-KR" alt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직사각형 5">
                <a:extLst>
                  <a:ext uri="{FF2B5EF4-FFF2-40B4-BE49-F238E27FC236}">
                    <a16:creationId xmlns:a16="http://schemas.microsoft.com/office/drawing/2014/main" id="{994262B0-1BB0-407E-9574-E695758E587E}"/>
                  </a:ext>
                </a:extLst>
              </p:cNvPr>
              <p:cNvSpPr/>
              <p:nvPr/>
            </p:nvSpPr>
            <p:spPr>
              <a:xfrm>
                <a:off x="4511316" y="3455179"/>
                <a:ext cx="2791156" cy="1169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ko-KR" alt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1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ko-KR" altLang="en-US" sz="140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ko-KR" altLang="en-US" sz="1400" dirty="0"/>
                  <a:t> </a:t>
                </a:r>
                <a:r>
                  <a:rPr lang="en-US" altLang="ko-KR" sz="1400" dirty="0"/>
                  <a:t>beam energy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ko-KR" alt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14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ko-KR" altLang="en-US" sz="14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ko-KR" altLang="en-US" sz="1400" dirty="0"/>
                  <a:t> </a:t>
                </a:r>
                <a:r>
                  <a:rPr lang="en-US" altLang="ko-KR" sz="1400" dirty="0"/>
                  <a:t>bunch length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ko-KR" alt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14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sub>
                    </m:sSub>
                  </m:oMath>
                </a14:m>
                <a:r>
                  <a:rPr lang="ko-KR" altLang="en-US" sz="1400" dirty="0"/>
                  <a:t> </a:t>
                </a:r>
                <a:r>
                  <a:rPr lang="en-US" altLang="ko-KR" sz="1400" dirty="0"/>
                  <a:t>energy spread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ko-KR" alt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1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ko-KR" altLang="en-US" sz="140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ko-KR" altLang="en-US" sz="1400" dirty="0"/>
                  <a:t> </a:t>
                </a:r>
                <a:r>
                  <a:rPr lang="en-US" altLang="ko-KR" sz="1400" dirty="0"/>
                  <a:t>Number of particles in bunch</a:t>
                </a:r>
              </a:p>
              <a:p>
                <a14:m>
                  <m:oMath xmlns:m="http://schemas.openxmlformats.org/officeDocument/2006/math">
                    <m:r>
                      <a:rPr lang="ko-KR" altLang="en-US" sz="14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ko-KR" altLang="en-US" sz="1400" dirty="0"/>
                  <a:t> </a:t>
                </a:r>
                <a:r>
                  <a:rPr lang="en-US" altLang="ko-KR" sz="1400" dirty="0"/>
                  <a:t>speed of light</a:t>
                </a:r>
                <a:endParaRPr lang="ko-KR" altLang="en-US" sz="1400" dirty="0"/>
              </a:p>
            </p:txBody>
          </p:sp>
        </mc:Choice>
        <mc:Fallback xmlns="">
          <p:sp>
            <p:nvSpPr>
              <p:cNvPr id="6" name="직사각형 5">
                <a:extLst>
                  <a:ext uri="{FF2B5EF4-FFF2-40B4-BE49-F238E27FC236}">
                    <a16:creationId xmlns:a16="http://schemas.microsoft.com/office/drawing/2014/main" id="{994262B0-1BB0-407E-9574-E695758E58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316" y="3455179"/>
                <a:ext cx="2791156" cy="1169551"/>
              </a:xfrm>
              <a:prstGeom prst="rect">
                <a:avLst/>
              </a:prstGeom>
              <a:blipFill>
                <a:blip r:embed="rId5"/>
                <a:stretch>
                  <a:fillRect t="-1042" b="-41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C12B7B96-6B38-4C22-95A7-B7C245EC2844}"/>
              </a:ext>
            </a:extLst>
          </p:cNvPr>
          <p:cNvSpPr txBox="1"/>
          <p:nvPr/>
        </p:nvSpPr>
        <p:spPr>
          <a:xfrm>
            <a:off x="1088864" y="4709947"/>
            <a:ext cx="47345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Korea-4GSR theoretical MW threshold current</a:t>
            </a:r>
            <a:r>
              <a:rPr lang="en-US" altLang="ko-KR" sz="1600" b="1" dirty="0"/>
              <a:t>: </a:t>
            </a:r>
            <a:r>
              <a:rPr lang="en-US" altLang="ko-KR" sz="1600" dirty="0"/>
              <a:t>0.1 mA</a:t>
            </a:r>
            <a:endParaRPr lang="ko-KR" altLang="en-US" sz="16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CD8A1CF-71D2-41A0-A70A-45C3C7838981}"/>
              </a:ext>
            </a:extLst>
          </p:cNvPr>
          <p:cNvSpPr txBox="1"/>
          <p:nvPr/>
        </p:nvSpPr>
        <p:spPr>
          <a:xfrm>
            <a:off x="386590" y="1613362"/>
            <a:ext cx="79433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Microwave instability occurs when high-frequency impedance (wavelengths on the order of a few centimeters) causes turbulence in the beam.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This instability increases the beam energy spread and emittance.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/>
              <a:t>The threshold for microwave instability can be estimated using the </a:t>
            </a:r>
            <a:r>
              <a:rPr lang="en-US" altLang="ko-KR" sz="1600" dirty="0" err="1"/>
              <a:t>Boussard</a:t>
            </a:r>
            <a:r>
              <a:rPr lang="en-US" altLang="ko-KR" sz="1600" dirty="0"/>
              <a:t> criterion.</a:t>
            </a:r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4350DF7B-DF90-43CD-8951-39CA8652C3C0}"/>
              </a:ext>
            </a:extLst>
          </p:cNvPr>
          <p:cNvGrpSpPr/>
          <p:nvPr/>
        </p:nvGrpSpPr>
        <p:grpSpPr>
          <a:xfrm>
            <a:off x="538747" y="5187844"/>
            <a:ext cx="6683472" cy="2756123"/>
            <a:chOff x="505615" y="4538687"/>
            <a:chExt cx="6683472" cy="2756123"/>
          </a:xfrm>
        </p:grpSpPr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46318746-5482-48A1-8C5C-06F5CA40CEF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55475" y="4945052"/>
              <a:ext cx="3233612" cy="2349758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4847E5C-CED0-4EE2-A047-C6F2BA0B822D}"/>
                </a:ext>
              </a:extLst>
            </p:cNvPr>
            <p:cNvSpPr txBox="1"/>
            <p:nvPr/>
          </p:nvSpPr>
          <p:spPr>
            <a:xfrm>
              <a:off x="5364152" y="4596224"/>
              <a:ext cx="101922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/>
                <a:t>I=</a:t>
              </a:r>
              <a:r>
                <a:rPr lang="ko-KR" altLang="en-US" sz="1600" b="1" dirty="0"/>
                <a:t> </a:t>
              </a:r>
              <a:r>
                <a:rPr lang="en-US" altLang="ko-KR" sz="1600" b="1" dirty="0"/>
                <a:t>3 mA</a:t>
              </a:r>
              <a:endParaRPr lang="ko-KR" altLang="en-US" sz="1600" b="1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A57810F-8BFA-4908-A2CF-00310A2C5AF3}"/>
                </a:ext>
              </a:extLst>
            </p:cNvPr>
            <p:cNvSpPr txBox="1"/>
            <p:nvPr/>
          </p:nvSpPr>
          <p:spPr>
            <a:xfrm>
              <a:off x="1910618" y="4538687"/>
              <a:ext cx="101922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/>
                <a:t>I=</a:t>
              </a:r>
              <a:r>
                <a:rPr lang="ko-KR" altLang="en-US" sz="1600" b="1" dirty="0"/>
                <a:t> </a:t>
              </a:r>
              <a:r>
                <a:rPr lang="en-US" altLang="ko-KR" sz="1600" b="1" dirty="0"/>
                <a:t>0 mA</a:t>
              </a:r>
              <a:endParaRPr lang="ko-KR" altLang="en-US" sz="1600" b="1" dirty="0"/>
            </a:p>
          </p:txBody>
        </p:sp>
        <p:pic>
          <p:nvPicPr>
            <p:cNvPr id="18" name="그림 17">
              <a:extLst>
                <a:ext uri="{FF2B5EF4-FFF2-40B4-BE49-F238E27FC236}">
                  <a16:creationId xmlns:a16="http://schemas.microsoft.com/office/drawing/2014/main" id="{4B658E1D-8FB4-4077-A450-3668EC7DEBF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5615" y="4933504"/>
              <a:ext cx="3282116" cy="23497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431712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JKim">
      <a:majorFont>
        <a:latin typeface="Calibri"/>
        <a:ea typeface="맑은 고딕"/>
        <a:cs typeface=""/>
      </a:majorFont>
      <a:minorFont>
        <a:latin typeface="Calibri"/>
        <a:ea typeface="맑은 고딕"/>
        <a:cs typeface="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44298</TotalTime>
  <Words>1639</Words>
  <Application>Microsoft Office PowerPoint</Application>
  <PresentationFormat>사용자 지정</PresentationFormat>
  <Paragraphs>393</Paragraphs>
  <Slides>15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6" baseType="lpstr">
      <vt:lpstr>굴림</vt:lpstr>
      <vt:lpstr>맑은 고딕</vt:lpstr>
      <vt:lpstr>함초롬바탕</vt:lpstr>
      <vt:lpstr>휴먼명조</vt:lpstr>
      <vt:lpstr>Arial</vt:lpstr>
      <vt:lpstr>Calibri</vt:lpstr>
      <vt:lpstr>Cambria Math</vt:lpstr>
      <vt:lpstr>Ebrima</vt:lpstr>
      <vt:lpstr>Times New Roman</vt:lpstr>
      <vt:lpstr>Verdana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Nayoung Kim</dc:creator>
  <cp:lastModifiedBy>석지민(빔물리진단제어팀)</cp:lastModifiedBy>
  <cp:revision>715</cp:revision>
  <dcterms:created xsi:type="dcterms:W3CDTF">2017-04-18T01:35:36Z</dcterms:created>
  <dcterms:modified xsi:type="dcterms:W3CDTF">2024-11-12T04:54:44Z</dcterms:modified>
</cp:coreProperties>
</file>