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handoutMasterIdLst>
    <p:handoutMasterId r:id="rId19"/>
  </p:handoutMasterIdLst>
  <p:sldIdLst>
    <p:sldId id="316" r:id="rId2"/>
    <p:sldId id="397" r:id="rId3"/>
    <p:sldId id="343" r:id="rId4"/>
    <p:sldId id="409" r:id="rId5"/>
    <p:sldId id="398" r:id="rId6"/>
    <p:sldId id="399" r:id="rId7"/>
    <p:sldId id="400" r:id="rId8"/>
    <p:sldId id="401" r:id="rId9"/>
    <p:sldId id="402" r:id="rId10"/>
    <p:sldId id="405" r:id="rId11"/>
    <p:sldId id="404" r:id="rId12"/>
    <p:sldId id="403" r:id="rId13"/>
    <p:sldId id="407" r:id="rId14"/>
    <p:sldId id="396" r:id="rId15"/>
    <p:sldId id="408" r:id="rId16"/>
    <p:sldId id="386" r:id="rId17"/>
  </p:sldIdLst>
  <p:sldSz cx="9144000" cy="6858000" type="screen4x3"/>
  <p:notesSz cx="9144000" cy="6858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0000"/>
    <a:srgbClr val="B51717"/>
    <a:srgbClr val="990B0B"/>
    <a:srgbClr val="FF0000"/>
    <a:srgbClr val="0000FF"/>
    <a:srgbClr val="E90013"/>
    <a:srgbClr val="62C66C"/>
    <a:srgbClr val="00FF00"/>
    <a:srgbClr val="8C0202"/>
    <a:srgbClr val="AA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85681" autoAdjust="0"/>
  </p:normalViewPr>
  <p:slideViewPr>
    <p:cSldViewPr snapToGrid="0">
      <p:cViewPr varScale="1">
        <p:scale>
          <a:sx n="127" d="100"/>
          <a:sy n="127" d="100"/>
        </p:scale>
        <p:origin x="103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6" d="100"/>
          <a:sy n="116" d="100"/>
        </p:scale>
        <p:origin x="152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DC19A-883F-468B-A045-BABB217F6E19}" type="datetimeFigureOut">
              <a:rPr lang="ko-KR" altLang="en-US" smtClean="0"/>
              <a:t>2024-08-07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56496-A0DC-43E5-BD6B-FE53ED1561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1977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F7DCE-C5EA-4112-A7FD-076BBC267694}" type="datetimeFigureOut">
              <a:rPr lang="ko-KR" altLang="en-US" smtClean="0"/>
              <a:t>2024-08-07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BC1B0-74C4-49BA-9183-4F3E289C5C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870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44F8D-6087-4990-A746-65A4439F90CE}" type="datetime1">
              <a:rPr lang="ko-KR" altLang="en-US" smtClean="0"/>
              <a:t>2024-08-07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Picture 2" descr="ë¡ê³ 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811" b="-399"/>
          <a:stretch/>
        </p:blipFill>
        <p:spPr bwMode="auto">
          <a:xfrm>
            <a:off x="6326310" y="266065"/>
            <a:ext cx="2189040" cy="51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555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5C89-8BAD-4901-92E6-4FB6FF362CD0}" type="datetime1">
              <a:rPr lang="ko-KR" altLang="en-US" smtClean="0"/>
              <a:t>2024-08-07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6899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BD32-42A2-4598-A60E-1488AA16A7EB}" type="datetime1">
              <a:rPr lang="ko-KR" altLang="en-US" smtClean="0"/>
              <a:t>2024-08-07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6573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97" y="87837"/>
            <a:ext cx="6301432" cy="815450"/>
          </a:xfrm>
        </p:spPr>
        <p:txBody>
          <a:bodyPr/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897" y="1128584"/>
            <a:ext cx="8276453" cy="5048379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9B0CE-5700-4326-B9FB-9663CC02B58A}" type="datetime1">
              <a:rPr lang="ko-KR" altLang="en-US" smtClean="0"/>
              <a:t>2024-08-07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936370" y="629291"/>
            <a:ext cx="2057400" cy="365125"/>
          </a:xfrm>
        </p:spPr>
        <p:txBody>
          <a:bodyPr/>
          <a:lstStyle/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Picture 2" descr="ë¡ê³ 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811" b="-399"/>
          <a:stretch/>
        </p:blipFill>
        <p:spPr bwMode="auto">
          <a:xfrm>
            <a:off x="6540329" y="285230"/>
            <a:ext cx="2189040" cy="51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40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8C22-1FB7-451C-9325-8F6729EE94AD}" type="datetime1">
              <a:rPr lang="ko-KR" altLang="en-US" smtClean="0"/>
              <a:t>2024-08-07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7717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A1EA-F121-4E85-8C78-FB4455AF8C84}" type="datetime1">
              <a:rPr lang="ko-KR" altLang="en-US" smtClean="0"/>
              <a:t>2024-08-07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7343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0FF9-A410-445C-B326-798EDE4C3B92}" type="datetime1">
              <a:rPr lang="ko-KR" altLang="en-US" smtClean="0"/>
              <a:t>2024-08-07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2371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22AE8-FF17-453A-A185-DC52F279B9E0}" type="datetime1">
              <a:rPr lang="ko-KR" altLang="en-US" smtClean="0"/>
              <a:t>2024-08-07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364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2308-4E27-4652-9B3C-3C0845C8C3CD}" type="datetime1">
              <a:rPr lang="ko-KR" altLang="en-US" smtClean="0"/>
              <a:t>2024-08-07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878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ED15-ABDF-4887-9097-5A738089877B}" type="datetime1">
              <a:rPr lang="ko-KR" altLang="en-US" smtClean="0"/>
              <a:t>2024-08-07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8859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6197-AED1-4C28-A253-3CF8BAE0C3D6}" type="datetime1">
              <a:rPr lang="ko-KR" altLang="en-US" smtClean="0"/>
              <a:t>2024-08-07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2601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107" y="87837"/>
            <a:ext cx="7290082" cy="815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BEA0E-297C-44B0-96B4-9DCF90AAC909}" type="datetime1">
              <a:rPr lang="ko-KR" altLang="en-US" smtClean="0"/>
              <a:t>2024-08-07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직선 연결선 6"/>
          <p:cNvCxnSpPr/>
          <p:nvPr userDrawn="1"/>
        </p:nvCxnSpPr>
        <p:spPr>
          <a:xfrm>
            <a:off x="225537" y="960896"/>
            <a:ext cx="874546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 userDrawn="1"/>
        </p:nvCxnSpPr>
        <p:spPr>
          <a:xfrm>
            <a:off x="225533" y="6589189"/>
            <a:ext cx="6307152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ë¡ê³ 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7" t="51085"/>
          <a:stretch/>
        </p:blipFill>
        <p:spPr bwMode="auto">
          <a:xfrm>
            <a:off x="6776469" y="6464842"/>
            <a:ext cx="2003383" cy="24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4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41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0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21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26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Weekly Lab Meeting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20232308 </a:t>
            </a:r>
            <a:r>
              <a:rPr lang="en-US" altLang="ko-KR" dirty="0" err="1"/>
              <a:t>Youngmin</a:t>
            </a:r>
            <a:r>
              <a:rPr lang="en-US" altLang="ko-KR" dirty="0"/>
              <a:t> Park</a:t>
            </a:r>
          </a:p>
          <a:p>
            <a:endParaRPr lang="en-US" altLang="ko-KR" dirty="0"/>
          </a:p>
          <a:p>
            <a:r>
              <a:rPr lang="en-US" altLang="ko-KR" dirty="0"/>
              <a:t>2024-08-07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5198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Wake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D7FC88-AE20-4682-A53B-1D997ECB0070}"/>
              </a:ext>
            </a:extLst>
          </p:cNvPr>
          <p:cNvSpPr txBox="1"/>
          <p:nvPr/>
        </p:nvSpPr>
        <p:spPr>
          <a:xfrm>
            <a:off x="519116" y="1304021"/>
            <a:ext cx="4052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Wake function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B2D3B7-2A8A-FB00-E208-A371B6CA3AC0}"/>
              </a:ext>
            </a:extLst>
          </p:cNvPr>
          <p:cNvSpPr txBox="1"/>
          <p:nvPr/>
        </p:nvSpPr>
        <p:spPr>
          <a:xfrm>
            <a:off x="602370" y="1923860"/>
            <a:ext cx="8023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same calculation can be performed in the transverse direction as well.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F211522-727C-529B-3E82-ABF4CD79C817}"/>
                  </a:ext>
                </a:extLst>
              </p:cNvPr>
              <p:cNvSpPr txBox="1"/>
              <p:nvPr/>
            </p:nvSpPr>
            <p:spPr>
              <a:xfrm>
                <a:off x="2386433" y="2486476"/>
                <a:ext cx="4371133" cy="8041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ko-KR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</m:acc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𝑞</m:t>
                      </m:r>
                      <m:nary>
                        <m:nary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ko-KR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  <m:d>
                                <m:d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e>
                                  </m:acc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×</m:t>
                                  </m:r>
                                  <m:sSub>
                                    <m:sSub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F211522-727C-529B-3E82-ABF4CD79C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433" y="2486476"/>
                <a:ext cx="4371133" cy="8041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DFA7D05A-E47C-1741-7E2F-DF71305D54EC}"/>
                  </a:ext>
                </a:extLst>
              </p:cNvPr>
              <p:cNvSpPr txBox="1"/>
              <p:nvPr/>
            </p:nvSpPr>
            <p:spPr>
              <a:xfrm>
                <a:off x="602370" y="3451805"/>
                <a:ext cx="8114910" cy="2584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ko-KR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ko-KR" sz="16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</m:acc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ko-KR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ko-KR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transverse momentum kick by the trailing particle, which is a distance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away from the leading particle, while passing through a structure of length</a:t>
                </a:r>
                <a:r>
                  <a:rPr lang="en-US" altLang="ko-K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Both wake functions become zero for </a:t>
                </a:r>
                <a14:m>
                  <m:oMath xmlns:m="http://schemas.openxmlformats.org/officeDocument/2006/math">
                    <m:r>
                      <a:rPr lang="en-US" altLang="ko-KR" sz="160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due to causality. (only the super-relativistic case)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DFA7D05A-E47C-1741-7E2F-DF71305D5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70" y="3451805"/>
                <a:ext cx="8114910" cy="2584490"/>
              </a:xfrm>
              <a:prstGeom prst="rect">
                <a:avLst/>
              </a:prstGeom>
              <a:blipFill>
                <a:blip r:embed="rId3"/>
                <a:stretch>
                  <a:fillRect l="-30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E364E00-768B-769C-6EE4-76435323193A}"/>
                  </a:ext>
                </a:extLst>
              </p:cNvPr>
              <p:cNvSpPr txBox="1"/>
              <p:nvPr/>
            </p:nvSpPr>
            <p:spPr>
              <a:xfrm>
                <a:off x="1417290" y="4357591"/>
                <a:ext cx="6309420" cy="8041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⃗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front</m:t>
                              </m:r>
                            </m:sub>
                          </m:sSub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front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f>
                            <m:f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ko-KR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  <m:d>
                                <m:d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e>
                                  </m:acc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×</m:t>
                                  </m:r>
                                  <m:sSub>
                                    <m:sSub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E364E00-768B-769C-6EE4-764353231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290" y="4357591"/>
                <a:ext cx="6309420" cy="8041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직사각형 90">
            <a:extLst>
              <a:ext uri="{FF2B5EF4-FFF2-40B4-BE49-F238E27FC236}">
                <a16:creationId xmlns:a16="http://schemas.microsoft.com/office/drawing/2014/main" id="{55685630-7598-9BC6-BAAF-0DBE49209E28}"/>
              </a:ext>
            </a:extLst>
          </p:cNvPr>
          <p:cNvSpPr/>
          <p:nvPr/>
        </p:nvSpPr>
        <p:spPr>
          <a:xfrm>
            <a:off x="1276320" y="4312746"/>
            <a:ext cx="6434336" cy="89382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0295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Wake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D7FC88-AE20-4682-A53B-1D997ECB0070}"/>
              </a:ext>
            </a:extLst>
          </p:cNvPr>
          <p:cNvSpPr txBox="1"/>
          <p:nvPr/>
        </p:nvSpPr>
        <p:spPr>
          <a:xfrm>
            <a:off x="519116" y="1304021"/>
            <a:ext cx="4052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Wake potential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B2D3B7-2A8A-FB00-E208-A371B6CA3AC0}"/>
              </a:ext>
            </a:extLst>
          </p:cNvPr>
          <p:cNvSpPr txBox="1"/>
          <p:nvPr/>
        </p:nvSpPr>
        <p:spPr>
          <a:xfrm>
            <a:off x="602370" y="1874728"/>
            <a:ext cx="8267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Generally, an electron bunch has a finite distribution rather than being a point charge, and the potential experienced by a trailing particle is represented as a convolution with this distribution.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997AD666-50C1-7FDC-FA00-44702512E0E2}"/>
              </a:ext>
            </a:extLst>
          </p:cNvPr>
          <p:cNvGrpSpPr/>
          <p:nvPr/>
        </p:nvGrpSpPr>
        <p:grpSpPr>
          <a:xfrm>
            <a:off x="2155109" y="2553665"/>
            <a:ext cx="4833781" cy="2424388"/>
            <a:chOff x="6233504" y="2312823"/>
            <a:chExt cx="5550569" cy="3064043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AD665DBC-47C5-5D41-9B1E-1E5876BECD64}"/>
                </a:ext>
              </a:extLst>
            </p:cNvPr>
            <p:cNvSpPr/>
            <p:nvPr/>
          </p:nvSpPr>
          <p:spPr>
            <a:xfrm>
              <a:off x="6233504" y="2312823"/>
              <a:ext cx="5550569" cy="3064043"/>
            </a:xfrm>
            <a:prstGeom prst="rect">
              <a:avLst/>
            </a:prstGeom>
            <a:pattFill prst="wdUpDiag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60939C80-AE03-CD16-0BE4-12D9E9944B49}"/>
                </a:ext>
              </a:extLst>
            </p:cNvPr>
            <p:cNvSpPr/>
            <p:nvPr/>
          </p:nvSpPr>
          <p:spPr>
            <a:xfrm>
              <a:off x="6690705" y="3259307"/>
              <a:ext cx="1266323" cy="12673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8FBF06BB-E2F9-50DA-63D7-7964EDB09436}"/>
                </a:ext>
              </a:extLst>
            </p:cNvPr>
            <p:cNvSpPr/>
            <p:nvPr/>
          </p:nvSpPr>
          <p:spPr>
            <a:xfrm>
              <a:off x="8432778" y="3259307"/>
              <a:ext cx="1266323" cy="12673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25844B2B-271D-F39F-A08D-7B0425FBB481}"/>
                </a:ext>
              </a:extLst>
            </p:cNvPr>
            <p:cNvSpPr/>
            <p:nvPr/>
          </p:nvSpPr>
          <p:spPr>
            <a:xfrm>
              <a:off x="10173346" y="3259307"/>
              <a:ext cx="1266323" cy="12673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2ED123ED-13DA-2185-3383-CE85B71E9963}"/>
                </a:ext>
              </a:extLst>
            </p:cNvPr>
            <p:cNvSpPr/>
            <p:nvPr/>
          </p:nvSpPr>
          <p:spPr>
            <a:xfrm>
              <a:off x="6233504" y="3259307"/>
              <a:ext cx="5550569" cy="1267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29" name="직선 화살표 연결선 28">
              <a:extLst>
                <a:ext uri="{FF2B5EF4-FFF2-40B4-BE49-F238E27FC236}">
                  <a16:creationId xmlns:a16="http://schemas.microsoft.com/office/drawing/2014/main" id="{9A320DD7-1BD8-01F6-AB4A-14572DACDF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9255" y="3259302"/>
              <a:ext cx="0" cy="62414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B99F86B-1A70-2004-F8CC-CFB068391266}"/>
                    </a:ext>
                  </a:extLst>
                </p:cNvPr>
                <p:cNvSpPr txBox="1"/>
                <p:nvPr/>
              </p:nvSpPr>
              <p:spPr>
                <a:xfrm>
                  <a:off x="6498055" y="3402075"/>
                  <a:ext cx="3852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C08CA9E9-4877-49A4-82F7-2359FD118F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8055" y="3402075"/>
                  <a:ext cx="38529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E59D348C-FD78-C315-47F8-B38AA42BCCF6}"/>
                </a:ext>
              </a:extLst>
            </p:cNvPr>
            <p:cNvCxnSpPr>
              <a:stCxn id="28" idx="1"/>
              <a:endCxn id="28" idx="3"/>
            </p:cNvCxnSpPr>
            <p:nvPr/>
          </p:nvCxnSpPr>
          <p:spPr>
            <a:xfrm>
              <a:off x="6233504" y="3892971"/>
              <a:ext cx="555056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화살표 연결선 40">
              <a:extLst>
                <a:ext uri="{FF2B5EF4-FFF2-40B4-BE49-F238E27FC236}">
                  <a16:creationId xmlns:a16="http://schemas.microsoft.com/office/drawing/2014/main" id="{9EA44694-7E4E-D8A5-1420-404AECAF9141}"/>
                </a:ext>
              </a:extLst>
            </p:cNvPr>
            <p:cNvCxnSpPr>
              <a:cxnSpLocks/>
            </p:cNvCxnSpPr>
            <p:nvPr/>
          </p:nvCxnSpPr>
          <p:spPr>
            <a:xfrm>
              <a:off x="8192144" y="3894935"/>
              <a:ext cx="55696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화살표 연결선 41">
              <a:extLst>
                <a:ext uri="{FF2B5EF4-FFF2-40B4-BE49-F238E27FC236}">
                  <a16:creationId xmlns:a16="http://schemas.microsoft.com/office/drawing/2014/main" id="{3123992A-0D62-FFBA-92C8-DA207A8BAE9D}"/>
                </a:ext>
              </a:extLst>
            </p:cNvPr>
            <p:cNvCxnSpPr>
              <a:cxnSpLocks/>
            </p:cNvCxnSpPr>
            <p:nvPr/>
          </p:nvCxnSpPr>
          <p:spPr>
            <a:xfrm>
              <a:off x="9828941" y="3894935"/>
              <a:ext cx="55696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EFB4C4D5-4782-7804-A04D-3EC1138B01A1}"/>
                </a:ext>
              </a:extLst>
            </p:cNvPr>
            <p:cNvSpPr/>
            <p:nvPr/>
          </p:nvSpPr>
          <p:spPr>
            <a:xfrm>
              <a:off x="8111182" y="3812006"/>
              <a:ext cx="161925" cy="1619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18E25098-B2C9-A2FC-4295-B8B5433D783F}"/>
                    </a:ext>
                  </a:extLst>
                </p:cNvPr>
                <p:cNvSpPr txBox="1"/>
                <p:nvPr/>
              </p:nvSpPr>
              <p:spPr>
                <a:xfrm>
                  <a:off x="10079918" y="3452829"/>
                  <a:ext cx="379527" cy="3693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18E25098-B2C9-A2FC-4295-B8B5433D78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9918" y="3452829"/>
                  <a:ext cx="379527" cy="369333"/>
                </a:xfrm>
                <a:prstGeom prst="rect">
                  <a:avLst/>
                </a:prstGeom>
                <a:blipFill>
                  <a:blip r:embed="rId7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1208B5BA-74C4-636A-C689-AEE38566F478}"/>
                    </a:ext>
                  </a:extLst>
                </p:cNvPr>
                <p:cNvSpPr txBox="1"/>
                <p:nvPr/>
              </p:nvSpPr>
              <p:spPr>
                <a:xfrm>
                  <a:off x="8255546" y="3514116"/>
                  <a:ext cx="3795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BDC9700-A62D-4D46-B598-0C763836D0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5546" y="3514116"/>
                  <a:ext cx="379527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0D4229D-88D5-DC0D-5B17-2FE0B36CE51F}"/>
                    </a:ext>
                  </a:extLst>
                </p:cNvPr>
                <p:cNvSpPr txBox="1"/>
                <p:nvPr/>
              </p:nvSpPr>
              <p:spPr>
                <a:xfrm>
                  <a:off x="7915083" y="3891358"/>
                  <a:ext cx="3852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0D4229D-88D5-DC0D-5B17-2FE0B36CE5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5083" y="3891358"/>
                  <a:ext cx="385298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333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A842DBD6-2756-13A0-2C41-8F678E9CE708}"/>
                </a:ext>
              </a:extLst>
            </p:cNvPr>
            <p:cNvSpPr/>
            <p:nvPr/>
          </p:nvSpPr>
          <p:spPr>
            <a:xfrm>
              <a:off x="9457305" y="3812007"/>
              <a:ext cx="706380" cy="161923"/>
            </a:xfrm>
            <a:prstGeom prst="ellipse">
              <a:avLst/>
            </a:prstGeom>
            <a:solidFill>
              <a:srgbClr val="8F131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51814511-29B8-ADC1-11AD-E010F1FCBCDD}"/>
                    </a:ext>
                  </a:extLst>
                </p:cNvPr>
                <p:cNvSpPr txBox="1"/>
                <p:nvPr/>
              </p:nvSpPr>
              <p:spPr>
                <a:xfrm>
                  <a:off x="9617847" y="3891358"/>
                  <a:ext cx="3852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dirty="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b="0" i="0" dirty="0" smtClean="0">
                                <a:latin typeface="Cambria Math" panose="02040503050406030204" pitchFamily="18" charset="0"/>
                              </a:rPr>
                              <m:t>front</m:t>
                            </m:r>
                          </m:sub>
                        </m:sSub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51814511-29B8-ADC1-11AD-E010F1FCBC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7847" y="3891358"/>
                  <a:ext cx="385298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107273" b="-333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7FC021D-ACF8-40CF-4DDE-9CB1B4F978DB}"/>
                  </a:ext>
                </a:extLst>
              </p:cNvPr>
              <p:cNvSpPr txBox="1"/>
              <p:nvPr/>
            </p:nvSpPr>
            <p:spPr>
              <a:xfrm>
                <a:off x="4931173" y="3353826"/>
                <a:ext cx="6695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7FC021D-ACF8-40CF-4DDE-9CB1B4F97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1173" y="3353826"/>
                <a:ext cx="66954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F4CA568-F9C4-C89C-10E0-1DEDA2DBA023}"/>
                  </a:ext>
                </a:extLst>
              </p:cNvPr>
              <p:cNvSpPr txBox="1"/>
              <p:nvPr/>
            </p:nvSpPr>
            <p:spPr>
              <a:xfrm>
                <a:off x="267266" y="5054211"/>
                <a:ext cx="4572000" cy="689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𝒲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front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F4CA568-F9C4-C89C-10E0-1DEDA2DBA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66" y="5054211"/>
                <a:ext cx="4572000" cy="6899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1BB07A-F102-9E6E-E905-45104242235C}"/>
                  </a:ext>
                </a:extLst>
              </p:cNvPr>
              <p:cNvSpPr txBox="1"/>
              <p:nvPr/>
            </p:nvSpPr>
            <p:spPr>
              <a:xfrm>
                <a:off x="4345852" y="5054211"/>
                <a:ext cx="4572000" cy="705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𝒲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front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1BB07A-F102-9E6E-E905-451042422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5852" y="5054211"/>
                <a:ext cx="4572000" cy="70577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직사각형 56">
            <a:extLst>
              <a:ext uri="{FF2B5EF4-FFF2-40B4-BE49-F238E27FC236}">
                <a16:creationId xmlns:a16="http://schemas.microsoft.com/office/drawing/2014/main" id="{442C90F9-130F-5213-DE4A-3A56F1F30F81}"/>
              </a:ext>
            </a:extLst>
          </p:cNvPr>
          <p:cNvSpPr/>
          <p:nvPr/>
        </p:nvSpPr>
        <p:spPr>
          <a:xfrm>
            <a:off x="629085" y="4968458"/>
            <a:ext cx="7985370" cy="89382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3A97064-A8BC-B109-27B7-F7C2AC1ADF41}"/>
                  </a:ext>
                </a:extLst>
              </p:cNvPr>
              <p:cNvSpPr txBox="1"/>
              <p:nvPr/>
            </p:nvSpPr>
            <p:spPr>
              <a:xfrm>
                <a:off x="537255" y="5938439"/>
                <a:ext cx="8077200" cy="3438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1600" b="0" i="0" smtClean="0">
                            <a:latin typeface="Cambria Math" panose="02040503050406030204" pitchFamily="18" charset="0"/>
                          </a:rPr>
                          <m:t>front</m:t>
                        </m:r>
                      </m:sub>
                    </m:sSub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𝒲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ko-K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delta-function wake potential </a:t>
                </a:r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 </a:t>
                </a:r>
                <a:r>
                  <a:rPr lang="en-US" altLang="ko-K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Green’s function</a:t>
                </a:r>
                <a:endParaRPr lang="ko-KR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3A97064-A8BC-B109-27B7-F7C2AC1AD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55" y="5938439"/>
                <a:ext cx="8077200" cy="343812"/>
              </a:xfrm>
              <a:prstGeom prst="rect">
                <a:avLst/>
              </a:prstGeom>
              <a:blipFill>
                <a:blip r:embed="rId14"/>
                <a:stretch>
                  <a:fillRect t="-5263" b="-1929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7085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Wake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D7FC88-AE20-4682-A53B-1D997ECB0070}"/>
              </a:ext>
            </a:extLst>
          </p:cNvPr>
          <p:cNvSpPr txBox="1"/>
          <p:nvPr/>
        </p:nvSpPr>
        <p:spPr>
          <a:xfrm>
            <a:off x="519116" y="1304021"/>
            <a:ext cx="4052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Convention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AACC64-E301-4B1E-BC61-2B85BD2964F5}"/>
              </a:ext>
            </a:extLst>
          </p:cNvPr>
          <p:cNvSpPr txBox="1"/>
          <p:nvPr/>
        </p:nvSpPr>
        <p:spPr>
          <a:xfrm>
            <a:off x="1222368" y="2616249"/>
            <a:ext cx="18920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Zotter-Kheifets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L.Palumbo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K.Bane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C8FC5D-F6F7-3263-0878-BD381EFF3007}"/>
              </a:ext>
            </a:extLst>
          </p:cNvPr>
          <p:cNvSpPr txBox="1"/>
          <p:nvPr/>
        </p:nvSpPr>
        <p:spPr>
          <a:xfrm>
            <a:off x="6457629" y="2546427"/>
            <a:ext cx="1680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C6D29A-1E24-1149-06D0-55F81654241D}"/>
              </a:ext>
            </a:extLst>
          </p:cNvPr>
          <p:cNvSpPr txBox="1"/>
          <p:nvPr/>
        </p:nvSpPr>
        <p:spPr>
          <a:xfrm>
            <a:off x="3886566" y="2546427"/>
            <a:ext cx="1439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A.Wolski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A.Chao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2C8F656-86BB-2A8F-3390-8C7C533B0577}"/>
              </a:ext>
            </a:extLst>
          </p:cNvPr>
          <p:cNvSpPr txBox="1"/>
          <p:nvPr/>
        </p:nvSpPr>
        <p:spPr>
          <a:xfrm>
            <a:off x="726249" y="1908363"/>
            <a:ext cx="1269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ko-KR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A87907A-3072-BE58-37AB-F991008881AB}"/>
              </a:ext>
            </a:extLst>
          </p:cNvPr>
          <p:cNvSpPr txBox="1"/>
          <p:nvPr/>
        </p:nvSpPr>
        <p:spPr>
          <a:xfrm>
            <a:off x="3398105" y="1908363"/>
            <a:ext cx="1269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ko-KR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8D89F2D-7077-9CF0-8616-D9E2CBB99C53}"/>
              </a:ext>
            </a:extLst>
          </p:cNvPr>
          <p:cNvSpPr txBox="1"/>
          <p:nvPr/>
        </p:nvSpPr>
        <p:spPr>
          <a:xfrm>
            <a:off x="5963970" y="1908363"/>
            <a:ext cx="1269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ko-KR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6" name="그림 85">
            <a:extLst>
              <a:ext uri="{FF2B5EF4-FFF2-40B4-BE49-F238E27FC236}">
                <a16:creationId xmlns:a16="http://schemas.microsoft.com/office/drawing/2014/main" id="{2A2B5CA2-EDC8-CCDD-8E44-1771018407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16" b="19935"/>
          <a:stretch/>
        </p:blipFill>
        <p:spPr>
          <a:xfrm>
            <a:off x="1017321" y="3705493"/>
            <a:ext cx="1957015" cy="1311415"/>
          </a:xfrm>
          <a:prstGeom prst="rect">
            <a:avLst/>
          </a:prstGeom>
        </p:spPr>
      </p:pic>
      <p:pic>
        <p:nvPicPr>
          <p:cNvPr id="92" name="그림 91">
            <a:extLst>
              <a:ext uri="{FF2B5EF4-FFF2-40B4-BE49-F238E27FC236}">
                <a16:creationId xmlns:a16="http://schemas.microsoft.com/office/drawing/2014/main" id="{C0AFADF2-CC87-C2AF-DBC3-A6E18A6B2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114" y="3761035"/>
            <a:ext cx="1638219" cy="120033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B11F6168-5D72-75F8-F8E2-1778861C2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872" y="3530196"/>
            <a:ext cx="2510995" cy="1766997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D94DBC78-3AB9-0FE8-A303-EB629B7C4F10}"/>
              </a:ext>
            </a:extLst>
          </p:cNvPr>
          <p:cNvSpPr txBox="1"/>
          <p:nvPr/>
        </p:nvSpPr>
        <p:spPr>
          <a:xfrm>
            <a:off x="853335" y="5400899"/>
            <a:ext cx="2261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L.Palumbo</a:t>
            </a:r>
            <a:r>
              <a:rPr lang="en-US" altLang="ko-K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,Wake</a:t>
            </a:r>
            <a:r>
              <a:rPr lang="en-US" altLang="ko-K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Fields and Impedance,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CERN. LNF-94/041</a:t>
            </a:r>
            <a:endParaRPr lang="ko-KR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ABA21C4-154C-0978-EBC9-C3087736B322}"/>
              </a:ext>
            </a:extLst>
          </p:cNvPr>
          <p:cNvSpPr txBox="1"/>
          <p:nvPr/>
        </p:nvSpPr>
        <p:spPr>
          <a:xfrm>
            <a:off x="3617593" y="5400899"/>
            <a:ext cx="2100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A.Chao</a:t>
            </a:r>
            <a:r>
              <a:rPr lang="en-US" altLang="ko-K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Physics of Collective Beam Instabilities in High Energy Accelerator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ISBN 0-471-55184-8</a:t>
            </a:r>
            <a:endParaRPr lang="ko-KR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81A9A13-3B54-02DA-57CB-5C2C282FB9BC}"/>
              </a:ext>
            </a:extLst>
          </p:cNvPr>
          <p:cNvSpPr txBox="1"/>
          <p:nvPr/>
        </p:nvSpPr>
        <p:spPr>
          <a:xfrm>
            <a:off x="5978052" y="5400899"/>
            <a:ext cx="25109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R.Warnock</a:t>
            </a:r>
            <a:r>
              <a:rPr lang="en-US" altLang="ko-K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,Numerical</a:t>
            </a:r>
            <a:r>
              <a:rPr lang="en-US" altLang="ko-K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solution of the </a:t>
            </a:r>
            <a:r>
              <a:rPr lang="en-US" altLang="ko-K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Haissinski</a:t>
            </a:r>
            <a:r>
              <a:rPr lang="en-US" altLang="ko-K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equation for the equilibrium state of a stored electron beam,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PRAB 21,(2018).</a:t>
            </a:r>
            <a:endParaRPr lang="ko-KR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0" name="직선 화살표 연결선 99">
            <a:extLst>
              <a:ext uri="{FF2B5EF4-FFF2-40B4-BE49-F238E27FC236}">
                <a16:creationId xmlns:a16="http://schemas.microsoft.com/office/drawing/2014/main" id="{727951FA-2576-8D07-45EF-06513A4E70C3}"/>
              </a:ext>
            </a:extLst>
          </p:cNvPr>
          <p:cNvCxnSpPr/>
          <p:nvPr/>
        </p:nvCxnSpPr>
        <p:spPr>
          <a:xfrm>
            <a:off x="4975860" y="3429000"/>
            <a:ext cx="1724897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F9D17C07-3B25-EAB4-968A-91908D5E3021}"/>
              </a:ext>
            </a:extLst>
          </p:cNvPr>
          <p:cNvSpPr txBox="1"/>
          <p:nvPr/>
        </p:nvSpPr>
        <p:spPr>
          <a:xfrm>
            <a:off x="4881918" y="3137722"/>
            <a:ext cx="19127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sign changed</a:t>
            </a:r>
          </a:p>
        </p:txBody>
      </p:sp>
      <p:cxnSp>
        <p:nvCxnSpPr>
          <p:cNvPr id="103" name="직선 화살표 연결선 102">
            <a:extLst>
              <a:ext uri="{FF2B5EF4-FFF2-40B4-BE49-F238E27FC236}">
                <a16:creationId xmlns:a16="http://schemas.microsoft.com/office/drawing/2014/main" id="{29C674ED-0CAD-1415-858E-264F7E5D830D}"/>
              </a:ext>
            </a:extLst>
          </p:cNvPr>
          <p:cNvCxnSpPr/>
          <p:nvPr/>
        </p:nvCxnSpPr>
        <p:spPr>
          <a:xfrm>
            <a:off x="2302047" y="3676031"/>
            <a:ext cx="1724897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C7EA86D7-60E9-0E66-9A37-43F1DAD599EE}"/>
              </a:ext>
            </a:extLst>
          </p:cNvPr>
          <p:cNvSpPr txBox="1"/>
          <p:nvPr/>
        </p:nvSpPr>
        <p:spPr>
          <a:xfrm>
            <a:off x="2208105" y="3384753"/>
            <a:ext cx="19127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Causality changed</a:t>
            </a:r>
          </a:p>
        </p:txBody>
      </p:sp>
    </p:spTree>
    <p:extLst>
      <p:ext uri="{BB962C8B-B14F-4D97-AF65-F5344CB8AC3E}">
        <p14:creationId xmlns:p14="http://schemas.microsoft.com/office/powerpoint/2010/main" val="3121694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Wake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D7FC88-AE20-4682-A53B-1D997ECB0070}"/>
              </a:ext>
            </a:extLst>
          </p:cNvPr>
          <p:cNvSpPr txBox="1"/>
          <p:nvPr/>
        </p:nvSpPr>
        <p:spPr>
          <a:xfrm>
            <a:off x="519116" y="1304021"/>
            <a:ext cx="4052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Convention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8B2A3F-F9A7-A994-DFA7-3B824185AA28}"/>
              </a:ext>
            </a:extLst>
          </p:cNvPr>
          <p:cNvSpPr txBox="1"/>
          <p:nvPr/>
        </p:nvSpPr>
        <p:spPr>
          <a:xfrm>
            <a:off x="1832610" y="1687616"/>
            <a:ext cx="1897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Zotter-Kheifets</a:t>
            </a:r>
            <a:endParaRPr lang="en-US" altLang="ko-K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1C8B4F-BE81-B0FB-056D-FA3B526C14EC}"/>
              </a:ext>
            </a:extLst>
          </p:cNvPr>
          <p:cNvSpPr txBox="1"/>
          <p:nvPr/>
        </p:nvSpPr>
        <p:spPr>
          <a:xfrm>
            <a:off x="5832151" y="1687616"/>
            <a:ext cx="1897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A.Chao</a:t>
            </a:r>
            <a:endParaRPr lang="en-US" altLang="ko-K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44D31-37EB-6460-730F-8E5FE5E590D6}"/>
                  </a:ext>
                </a:extLst>
              </p:cNvPr>
              <p:cNvSpPr txBox="1"/>
              <p:nvPr/>
            </p:nvSpPr>
            <p:spPr>
              <a:xfrm>
                <a:off x="1653540" y="2075525"/>
                <a:ext cx="2247900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p>
                    </m:sSup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44D31-37EB-6460-730F-8E5FE5E59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540" y="2075525"/>
                <a:ext cx="2247900" cy="374270"/>
              </a:xfrm>
              <a:prstGeom prst="rect">
                <a:avLst/>
              </a:prstGeom>
              <a:blipFill>
                <a:blip r:embed="rId2"/>
                <a:stretch>
                  <a:fillRect t="-6452" b="-2419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E0658C62-AD17-2536-9524-BC068253022B}"/>
              </a:ext>
            </a:extLst>
          </p:cNvPr>
          <p:cNvCxnSpPr>
            <a:cxnSpLocks/>
          </p:cNvCxnSpPr>
          <p:nvPr/>
        </p:nvCxnSpPr>
        <p:spPr>
          <a:xfrm>
            <a:off x="4747260" y="1386840"/>
            <a:ext cx="0" cy="4686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57616C-1B47-FC0F-50C0-C5FC1FCBD90B}"/>
                  </a:ext>
                </a:extLst>
              </p:cNvPr>
              <p:cNvSpPr txBox="1"/>
              <p:nvPr/>
            </p:nvSpPr>
            <p:spPr>
              <a:xfrm>
                <a:off x="1152525" y="2605799"/>
                <a:ext cx="3257550" cy="1287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p>
                      </m:sSup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en-US" altLang="ko-KR" b="0" dirty="0">
                  <a:latin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p>
                      </m:sSup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nary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p>
                      </m:sSup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57616C-1B47-FC0F-50C0-C5FC1FCBD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525" y="2605799"/>
                <a:ext cx="3257550" cy="12875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369E6B-89F7-A906-25BB-64DDD9D59940}"/>
                  </a:ext>
                </a:extLst>
              </p:cNvPr>
              <p:cNvSpPr txBox="1"/>
              <p:nvPr/>
            </p:nvSpPr>
            <p:spPr>
              <a:xfrm>
                <a:off x="5152066" y="2605799"/>
                <a:ext cx="3257550" cy="1287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p>
                      </m:sSup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en-US" altLang="ko-KR" b="0" dirty="0">
                  <a:latin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p>
                      </m:sSup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nary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p>
                      </m:sSup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369E6B-89F7-A906-25BB-64DDD9D59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066" y="2605799"/>
                <a:ext cx="3257550" cy="12875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ADE7356-3D67-82A9-3450-746560EC5C46}"/>
                  </a:ext>
                </a:extLst>
              </p:cNvPr>
              <p:cNvSpPr txBox="1"/>
              <p:nvPr/>
            </p:nvSpPr>
            <p:spPr>
              <a:xfrm>
                <a:off x="259558" y="4048374"/>
                <a:ext cx="4572000" cy="1339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Re</m:t>
                      </m:r>
                      <m:sSup>
                        <m:sSup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∥</m:t>
                          </m:r>
                        </m:sup>
                      </m:sSup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Im</m:t>
                              </m:r>
                              <m:sSup>
                                <m:s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∥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altLang="ko-KR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Im</m:t>
                      </m:r>
                      <m:sSup>
                        <m:sSup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∥</m:t>
                          </m:r>
                        </m:sup>
                      </m:sSup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Re</m:t>
                              </m:r>
                              <m:sSup>
                                <m:s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∥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ADE7356-3D67-82A9-3450-746560EC5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58" y="4048374"/>
                <a:ext cx="4572000" cy="13399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325782-FE93-DC71-26A6-4ACE59476A22}"/>
                  </a:ext>
                </a:extLst>
              </p:cNvPr>
              <p:cNvSpPr txBox="1"/>
              <p:nvPr/>
            </p:nvSpPr>
            <p:spPr>
              <a:xfrm>
                <a:off x="4494841" y="4048374"/>
                <a:ext cx="4572000" cy="1339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Re</m:t>
                      </m:r>
                      <m:sSup>
                        <m:sSup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∥</m:t>
                          </m:r>
                        </m:sup>
                      </m:sSup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Im</m:t>
                              </m:r>
                              <m:sSup>
                                <m:s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∥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altLang="ko-KR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Im</m:t>
                      </m:r>
                      <m:sSup>
                        <m:sSup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∥</m:t>
                          </m:r>
                        </m:sup>
                      </m:sSup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Re</m:t>
                              </m:r>
                              <m:sSup>
                                <m:s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∥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325782-FE93-DC71-26A6-4ACE59476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841" y="4048374"/>
                <a:ext cx="4572000" cy="13399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직사각형 21">
            <a:extLst>
              <a:ext uri="{FF2B5EF4-FFF2-40B4-BE49-F238E27FC236}">
                <a16:creationId xmlns:a16="http://schemas.microsoft.com/office/drawing/2014/main" id="{4B03838F-3661-0FA7-47CD-1B8E09D775F6}"/>
              </a:ext>
            </a:extLst>
          </p:cNvPr>
          <p:cNvSpPr/>
          <p:nvPr/>
        </p:nvSpPr>
        <p:spPr>
          <a:xfrm>
            <a:off x="678181" y="3980676"/>
            <a:ext cx="3731894" cy="13595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3ECFAFD8-66F9-27FD-961A-EB9D77246D34}"/>
              </a:ext>
            </a:extLst>
          </p:cNvPr>
          <p:cNvSpPr/>
          <p:nvPr/>
        </p:nvSpPr>
        <p:spPr>
          <a:xfrm>
            <a:off x="4916324" y="3980676"/>
            <a:ext cx="3731894" cy="13595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3BF039-72A6-3C68-EEF5-B249BD742A0C}"/>
              </a:ext>
            </a:extLst>
          </p:cNvPr>
          <p:cNvSpPr txBox="1"/>
          <p:nvPr/>
        </p:nvSpPr>
        <p:spPr>
          <a:xfrm>
            <a:off x="151904" y="5340266"/>
            <a:ext cx="3119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Ex) RLC Resonator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983ED66-3C25-6725-159C-A88165FB21B8}"/>
                  </a:ext>
                </a:extLst>
              </p:cNvPr>
              <p:cNvSpPr txBox="1"/>
              <p:nvPr/>
            </p:nvSpPr>
            <p:spPr>
              <a:xfrm>
                <a:off x="5168532" y="5528145"/>
                <a:ext cx="3535676" cy="8827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∥</m:t>
                          </m:r>
                        </m:sup>
                      </m:sSup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𝑖𝑄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den>
                              </m:f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983ED66-3C25-6725-159C-A88165FB2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8532" y="5528145"/>
                <a:ext cx="3535676" cy="8827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2807A87-3F3D-D9F5-4640-32597C0AAED8}"/>
                  </a:ext>
                </a:extLst>
              </p:cNvPr>
              <p:cNvSpPr txBox="1"/>
              <p:nvPr/>
            </p:nvSpPr>
            <p:spPr>
              <a:xfrm>
                <a:off x="675584" y="5528145"/>
                <a:ext cx="3535676" cy="8827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p>
                      </m:sSup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𝑖𝑄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2807A87-3F3D-D9F5-4640-32597C0AA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584" y="5528145"/>
                <a:ext cx="3535676" cy="8827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3FB2694-2E05-149E-56B5-C57FA732E1B3}"/>
                  </a:ext>
                </a:extLst>
              </p:cNvPr>
              <p:cNvSpPr txBox="1"/>
              <p:nvPr/>
            </p:nvSpPr>
            <p:spPr>
              <a:xfrm>
                <a:off x="5656891" y="2075525"/>
                <a:ext cx="2247900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p>
                    </m:sSup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endParaRPr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3FB2694-2E05-149E-56B5-C57FA732E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6891" y="2075525"/>
                <a:ext cx="2247900" cy="374270"/>
              </a:xfrm>
              <a:prstGeom prst="rect">
                <a:avLst/>
              </a:prstGeom>
              <a:blipFill>
                <a:blip r:embed="rId9"/>
                <a:stretch>
                  <a:fillRect t="-6452" b="-2419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2573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Wake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A953EA-9B4E-2B65-2EAA-810D5A3C83D0}"/>
              </a:ext>
            </a:extLst>
          </p:cNvPr>
          <p:cNvSpPr txBox="1"/>
          <p:nvPr/>
        </p:nvSpPr>
        <p:spPr>
          <a:xfrm>
            <a:off x="519116" y="1304021"/>
            <a:ext cx="4052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2D31D-E009-9010-AFE1-EF97D7A1D5A6}"/>
              </a:ext>
            </a:extLst>
          </p:cNvPr>
          <p:cNvSpPr txBox="1"/>
          <p:nvPr/>
        </p:nvSpPr>
        <p:spPr>
          <a:xfrm>
            <a:off x="602370" y="1874728"/>
            <a:ext cx="826731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definition of the wake function can vary between books and papers.</a:t>
            </a:r>
          </a:p>
          <a:p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 of wake functions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change depending on whether energy is lost or gained.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Causality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wake functions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change depending on whether the distance is considered positive or negative.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ko-KR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causality</a:t>
            </a:r>
            <a:r>
              <a:rPr lang="ko-KR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changes,</a:t>
            </a:r>
            <a:r>
              <a:rPr lang="ko-KR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ko-KR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relationship</a:t>
            </a:r>
            <a:r>
              <a:rPr lang="ko-KR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ko-KR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lang="ko-KR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impedance will also changed. This ultimately affects the sign of the imaginary part of the impedance.</a:t>
            </a:r>
          </a:p>
          <a:p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notations are used for wake functions and wake potential:</a:t>
            </a:r>
          </a:p>
          <a:p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books use “wake potential” instead of “wake function” (e.g., K. Bane.)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some cases, “wake potential” refers to the energy without dividing by the charge(e.g., 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A.Chao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A.Wolski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papers refer to “wake potential” as “bunch-wake potential” (e.g., Demin Zhou, Theories derived from 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Haissinski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equation and their applications to electron storage rings)</a:t>
            </a:r>
          </a:p>
          <a:p>
            <a:endParaRPr lang="en-US" altLang="ko-KR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different notations are currently in use.</a:t>
            </a:r>
          </a:p>
          <a:p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44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 Research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15</a:t>
            </a:fld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A953EA-9B4E-2B65-2EAA-810D5A3C83D0}"/>
              </a:ext>
            </a:extLst>
          </p:cNvPr>
          <p:cNvSpPr txBox="1"/>
          <p:nvPr/>
        </p:nvSpPr>
        <p:spPr>
          <a:xfrm>
            <a:off x="519116" y="1304021"/>
            <a:ext cx="5302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Robinson instability with 3</a:t>
            </a:r>
            <a:r>
              <a:rPr lang="en-US" altLang="ko-KR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Harmonic Cavity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3D3142-BF2A-3AB1-65F1-2551A11BF881}"/>
                  </a:ext>
                </a:extLst>
              </p:cNvPr>
              <p:cNvSpPr txBox="1"/>
              <p:nvPr/>
            </p:nvSpPr>
            <p:spPr>
              <a:xfrm>
                <a:off x="571500" y="2620742"/>
                <a:ext cx="8001000" cy="6403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ko-KR" altLang="en-US" sz="16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ko-KR" alt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ko-KR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ko-KR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ko-KR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ko-KR" alt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ko-KR" alt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ko-KR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o-KR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ko-KR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ko-KR" alt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ko-KR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ko-KR" alt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ko-KR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ko-KR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ko-KR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ko-KR" alt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ko-KR" alt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ko-KR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ko-KR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ko-KR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ctrlPr>
                                <a:rPr lang="ko-KR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ko-KR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ko-KR" alt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=−∞</m:t>
                              </m:r>
                            </m:sub>
                            <m:sup>
                              <m:r>
                                <a:rPr lang="ko-KR" alt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ko-KR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b>
                                <m:sSubPr>
                                  <m:ctrlPr>
                                    <a:rPr lang="ko-KR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ko-KR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ko-KR" alt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∥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ko-KR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ko-KR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sSub>
                                    <m:sSubPr>
                                      <m:ctrlPr>
                                        <a:rPr lang="ko-KR" alt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ko-KR" alt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ko-KR" altLang="en-US" sz="16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ko-KR" alt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ko-KR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ko-KR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sSub>
                                    <m:sSubPr>
                                      <m:ctrlPr>
                                        <a:rPr lang="ko-KR" alt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ko-KR" alt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ko-KR" altLang="en-US" sz="16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ko-KR" alt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ko-KR" alt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ko-KR" alt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ko-KR" alt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  <m:sSup>
                                <m:sSup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∥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ko-KR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ko-KR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sSub>
                                    <m:sSubPr>
                                      <m:ctrlPr>
                                        <a:rPr lang="ko-KR" alt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ko-KR" alt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ko-KR" altLang="en-US" sz="16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ko-KR" alt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ko-KR" alt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ko-KR" alt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ko-KR" alt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ko-KR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3D3142-BF2A-3AB1-65F1-2551A11BF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2620742"/>
                <a:ext cx="8001000" cy="6403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7204E21-610B-3B3E-67F5-622BFD0F42E5}"/>
              </a:ext>
            </a:extLst>
          </p:cNvPr>
          <p:cNvSpPr txBox="1"/>
          <p:nvPr/>
        </p:nvSpPr>
        <p:spPr>
          <a:xfrm>
            <a:off x="602370" y="1850676"/>
            <a:ext cx="8267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Robinson instability: The phenomenon of damping or growth in the longitudinal direction due to the wake field generated by the beam from the previous turn passes through the RF-cavity. </a:t>
            </a:r>
            <a:endParaRPr lang="ko-KR" altLang="en-US" sz="1600" dirty="0"/>
          </a:p>
          <a:p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99A36C0-FBDC-DCCB-A308-AC3DB2AEA5C4}"/>
                  </a:ext>
                </a:extLst>
              </p:cNvPr>
              <p:cNvSpPr txBox="1"/>
              <p:nvPr/>
            </p:nvSpPr>
            <p:spPr>
              <a:xfrm>
                <a:off x="602370" y="3314557"/>
                <a:ext cx="82673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ko-KR" alt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ko-KR" alt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ko-KR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synchrotron</m:t>
                      </m:r>
                      <m: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frequency</m:t>
                      </m:r>
                      <m: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ko-KR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number</m:t>
                      </m:r>
                      <m: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particles</m:t>
                      </m:r>
                      <m: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ko-K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ko-K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classical</m:t>
                      </m:r>
                      <m: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radius</m:t>
                      </m:r>
                      <m: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electron</m:t>
                      </m:r>
                      <m: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altLang="ko-KR" sz="1200" b="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ko-KR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lorentz</m:t>
                      </m:r>
                      <m: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factor</m:t>
                      </m:r>
                      <m: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ko-KR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ko-KR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slippage</m:t>
                      </m:r>
                      <m: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factor</m:t>
                      </m:r>
                      <m: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ko-K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revoltuion</m:t>
                      </m:r>
                      <m: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period</m:t>
                      </m:r>
                      <m: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ko-K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altLang="ko-KR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revolution</m:t>
                      </m:r>
                      <m: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frequency</m:t>
                      </m:r>
                      <m: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99A36C0-FBDC-DCCB-A308-AC3DB2AEA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70" y="3314557"/>
                <a:ext cx="8267310" cy="461665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69C6EE6-795B-9BD9-8138-58B45AE91D6A}"/>
              </a:ext>
            </a:extLst>
          </p:cNvPr>
          <p:cNvSpPr txBox="1"/>
          <p:nvPr/>
        </p:nvSpPr>
        <p:spPr>
          <a:xfrm>
            <a:off x="6717125" y="5842859"/>
            <a:ext cx="2495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Bosch, </a:t>
            </a:r>
            <a:r>
              <a:rPr lang="en-US" altLang="ko-K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“Robinson instability with a Higher-Harmonic Cavity”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PARB,(2001)</a:t>
            </a:r>
            <a:endParaRPr lang="ko-KR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6D5B9A7E-9AEA-1254-CC4F-70F2D990E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495" y="3893929"/>
            <a:ext cx="1529630" cy="2652021"/>
          </a:xfrm>
          <a:prstGeom prst="rect">
            <a:avLst/>
          </a:prstGeom>
        </p:spPr>
      </p:pic>
      <p:pic>
        <p:nvPicPr>
          <p:cNvPr id="4098" name="Picture 2" descr="Design and commissioning of third harmonic cavities at BESSY ...">
            <a:extLst>
              <a:ext uri="{FF2B5EF4-FFF2-40B4-BE49-F238E27FC236}">
                <a16:creationId xmlns:a16="http://schemas.microsoft.com/office/drawing/2014/main" id="{A3C52E0C-B0EC-372E-77FF-D75D3C2B4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600" y="4086464"/>
            <a:ext cx="3019425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874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16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B05B9D-8874-8ADD-D11E-C942BAB5A439}"/>
              </a:ext>
            </a:extLst>
          </p:cNvPr>
          <p:cNvSpPr txBox="1"/>
          <p:nvPr/>
        </p:nvSpPr>
        <p:spPr>
          <a:xfrm>
            <a:off x="681990" y="2828835"/>
            <a:ext cx="77800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  <a:p>
            <a:pPr algn="ctr"/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I’m really happy to work with you!!</a:t>
            </a:r>
            <a:endParaRPr lang="ko-KR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6555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INDEX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66A2F1-5AED-0357-A768-FF3F9A5A4523}"/>
              </a:ext>
            </a:extLst>
          </p:cNvPr>
          <p:cNvSpPr txBox="1"/>
          <p:nvPr/>
        </p:nvSpPr>
        <p:spPr>
          <a:xfrm>
            <a:off x="177149" y="2259550"/>
            <a:ext cx="1269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ko-KR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90CC9-B603-B846-F5C5-BA62253015DD}"/>
              </a:ext>
            </a:extLst>
          </p:cNvPr>
          <p:cNvSpPr txBox="1"/>
          <p:nvPr/>
        </p:nvSpPr>
        <p:spPr>
          <a:xfrm>
            <a:off x="2849005" y="2259550"/>
            <a:ext cx="1269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ko-KR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B9ED2F-15A7-E226-9C32-DA72BFBF50E9}"/>
              </a:ext>
            </a:extLst>
          </p:cNvPr>
          <p:cNvSpPr txBox="1"/>
          <p:nvPr/>
        </p:nvSpPr>
        <p:spPr>
          <a:xfrm>
            <a:off x="5414870" y="2259550"/>
            <a:ext cx="1269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ko-KR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7C7DD-7F44-9AE3-D1A6-B75A5EDB8CB6}"/>
              </a:ext>
            </a:extLst>
          </p:cNvPr>
          <p:cNvSpPr txBox="1"/>
          <p:nvPr/>
        </p:nvSpPr>
        <p:spPr>
          <a:xfrm>
            <a:off x="1645197" y="2368231"/>
            <a:ext cx="1005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/>
              <a:t>USPAS</a:t>
            </a:r>
            <a:endParaRPr lang="ko-KR" alt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302470-5C09-9B2D-F2A9-63D6D0A91CBA}"/>
              </a:ext>
            </a:extLst>
          </p:cNvPr>
          <p:cNvSpPr txBox="1"/>
          <p:nvPr/>
        </p:nvSpPr>
        <p:spPr>
          <a:xfrm>
            <a:off x="4317053" y="2367271"/>
            <a:ext cx="89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/>
              <a:t>Wake</a:t>
            </a:r>
            <a:endParaRPr lang="ko-KR" alt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D086E6-1686-40CD-ADD4-C9EB7E09046C}"/>
              </a:ext>
            </a:extLst>
          </p:cNvPr>
          <p:cNvSpPr txBox="1"/>
          <p:nvPr/>
        </p:nvSpPr>
        <p:spPr>
          <a:xfrm>
            <a:off x="6882920" y="2367271"/>
            <a:ext cx="1822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/>
              <a:t>My Research</a:t>
            </a:r>
            <a:endParaRPr lang="ko-KR" alt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CA3DFE-872F-75A9-4489-269F228CEEAA}"/>
              </a:ext>
            </a:extLst>
          </p:cNvPr>
          <p:cNvSpPr txBox="1"/>
          <p:nvPr/>
        </p:nvSpPr>
        <p:spPr>
          <a:xfrm>
            <a:off x="666056" y="2967435"/>
            <a:ext cx="21921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Hands on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490BDB-46A0-F506-6F68-018498572E52}"/>
              </a:ext>
            </a:extLst>
          </p:cNvPr>
          <p:cNvSpPr txBox="1"/>
          <p:nvPr/>
        </p:nvSpPr>
        <p:spPr>
          <a:xfrm>
            <a:off x="3330986" y="2967435"/>
            <a:ext cx="18589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Wake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Wake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Wake potential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6F3684-00BB-6AEA-5FF0-2593E9BDC7CE}"/>
              </a:ext>
            </a:extLst>
          </p:cNvPr>
          <p:cNvSpPr txBox="1"/>
          <p:nvPr/>
        </p:nvSpPr>
        <p:spPr>
          <a:xfrm>
            <a:off x="5935000" y="2967435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Page Overview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32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USPAS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D7FC88-AE20-4682-A53B-1D997ECB0070}"/>
              </a:ext>
            </a:extLst>
          </p:cNvPr>
          <p:cNvSpPr txBox="1"/>
          <p:nvPr/>
        </p:nvSpPr>
        <p:spPr>
          <a:xfrm>
            <a:off x="519116" y="1304021"/>
            <a:ext cx="4052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863498A-8F61-BED9-A7F2-2BDA36C8D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840" y="1580856"/>
            <a:ext cx="2879226" cy="21589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4F8358-6B05-9FDF-0CD8-17F408EA0696}"/>
              </a:ext>
            </a:extLst>
          </p:cNvPr>
          <p:cNvSpPr txBox="1"/>
          <p:nvPr/>
        </p:nvSpPr>
        <p:spPr>
          <a:xfrm>
            <a:off x="602369" y="1874728"/>
            <a:ext cx="40528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Date: 2024.07.14(Sun)~2024.07.28(Sun)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Location: Sonoma County, California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Course: Fundamentals of Accelerator 	Physics and Technology with </a:t>
            </a:r>
            <a:b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Simulations and Measurement 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Grade: 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Hw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35%-Labs. 35%-Final. 30%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9D13722-B129-15B6-88DF-7A4407287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70" y="3958330"/>
            <a:ext cx="7936570" cy="238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29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USPAS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D7FC88-AE20-4682-A53B-1D997ECB0070}"/>
              </a:ext>
            </a:extLst>
          </p:cNvPr>
          <p:cNvSpPr txBox="1"/>
          <p:nvPr/>
        </p:nvSpPr>
        <p:spPr>
          <a:xfrm>
            <a:off x="519116" y="1304021"/>
            <a:ext cx="4052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Hands on Training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F8358-6B05-9FDF-0CD8-17F408EA0696}"/>
              </a:ext>
            </a:extLst>
          </p:cNvPr>
          <p:cNvSpPr txBox="1"/>
          <p:nvPr/>
        </p:nvSpPr>
        <p:spPr>
          <a:xfrm>
            <a:off x="1713801" y="2393948"/>
            <a:ext cx="2784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Dipole</a:t>
            </a:r>
          </a:p>
          <a:p>
            <a:pPr algn="ct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</a:t>
            </a:r>
          </a:p>
          <a:p>
            <a:pPr algn="ct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RF-Cavity</a:t>
            </a:r>
          </a:p>
          <a:p>
            <a:pPr algn="ct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Instrumentation(Diagnostic)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8EA92C-30AF-D859-DD2C-9E9AE60926DC}"/>
              </a:ext>
            </a:extLst>
          </p:cNvPr>
          <p:cNvSpPr txBox="1"/>
          <p:nvPr/>
        </p:nvSpPr>
        <p:spPr>
          <a:xfrm>
            <a:off x="2212167" y="1874032"/>
            <a:ext cx="1787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endParaRPr lang="ko-KR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89EC98-AA31-BA61-1E64-52FAC1603AA5}"/>
              </a:ext>
            </a:extLst>
          </p:cNvPr>
          <p:cNvSpPr txBox="1"/>
          <p:nvPr/>
        </p:nvSpPr>
        <p:spPr>
          <a:xfrm>
            <a:off x="5812957" y="1874032"/>
            <a:ext cx="1478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</a:t>
            </a:r>
            <a:endParaRPr lang="ko-KR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8CE977-1886-F140-A82F-7BADB93881D7}"/>
              </a:ext>
            </a:extLst>
          </p:cNvPr>
          <p:cNvSpPr txBox="1"/>
          <p:nvPr/>
        </p:nvSpPr>
        <p:spPr>
          <a:xfrm>
            <a:off x="5159805" y="2393948"/>
            <a:ext cx="2784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Dynamics</a:t>
            </a:r>
          </a:p>
          <a:p>
            <a:pPr algn="ct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Dynamics</a:t>
            </a:r>
          </a:p>
          <a:p>
            <a:pPr algn="ct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 Focusing</a:t>
            </a:r>
          </a:p>
          <a:p>
            <a:pPr algn="ct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 momentum particle</a:t>
            </a:r>
          </a:p>
          <a:p>
            <a:pPr algn="ct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(+MAD-X)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131918B-7C2F-E399-15C4-61030364C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730" y="3566264"/>
            <a:ext cx="1983337" cy="264507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A200C81-E51B-57CE-CAD0-147BCAED9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817" y="3566264"/>
            <a:ext cx="1983337" cy="264507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7AF7869-31F7-D178-2200-955398204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904" y="3867136"/>
            <a:ext cx="2364394" cy="20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28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USPAS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D7FC88-AE20-4682-A53B-1D997ECB0070}"/>
              </a:ext>
            </a:extLst>
          </p:cNvPr>
          <p:cNvSpPr txBox="1"/>
          <p:nvPr/>
        </p:nvSpPr>
        <p:spPr>
          <a:xfrm>
            <a:off x="519116" y="1304021"/>
            <a:ext cx="4052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Extra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4ADA8C-88E1-41AE-2D9C-45FD50F94524}"/>
              </a:ext>
            </a:extLst>
          </p:cNvPr>
          <p:cNvSpPr txBox="1"/>
          <p:nvPr/>
        </p:nvSpPr>
        <p:spPr>
          <a:xfrm>
            <a:off x="1426952" y="1952910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Hw</a:t>
            </a:r>
            <a:endParaRPr lang="ko-KR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5C907BF2-DC98-7B61-8398-FDAB3AB88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6" y="2609717"/>
            <a:ext cx="2385060" cy="17883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DA5D6E-292E-5E9C-BB9A-FC88CF61BA80}"/>
              </a:ext>
            </a:extLst>
          </p:cNvPr>
          <p:cNvSpPr txBox="1"/>
          <p:nvPr/>
        </p:nvSpPr>
        <p:spPr>
          <a:xfrm>
            <a:off x="4094947" y="1952910"/>
            <a:ext cx="95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Dinner</a:t>
            </a:r>
            <a:endParaRPr lang="ko-KR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4CFEC7-E45F-5581-D990-0A33F0A48D92}"/>
              </a:ext>
            </a:extLst>
          </p:cNvPr>
          <p:cNvSpPr txBox="1"/>
          <p:nvPr/>
        </p:nvSpPr>
        <p:spPr>
          <a:xfrm>
            <a:off x="6514477" y="1952910"/>
            <a:ext cx="1835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a friends</a:t>
            </a:r>
            <a:endParaRPr lang="ko-KR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FB555934-E9D3-8BDE-CDC3-FD71016DF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470" y="2609717"/>
            <a:ext cx="2385059" cy="178837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8752A66-8BAB-737D-3CF0-4435DA4D1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826" y="2611948"/>
            <a:ext cx="2385059" cy="1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73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USPAS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D7FC88-AE20-4682-A53B-1D997ECB0070}"/>
              </a:ext>
            </a:extLst>
          </p:cNvPr>
          <p:cNvSpPr txBox="1"/>
          <p:nvPr/>
        </p:nvSpPr>
        <p:spPr>
          <a:xfrm>
            <a:off x="519116" y="1304021"/>
            <a:ext cx="4052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Review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F8358-6B05-9FDF-0CD8-17F408EA0696}"/>
              </a:ext>
            </a:extLst>
          </p:cNvPr>
          <p:cNvSpPr txBox="1"/>
          <p:nvPr/>
        </p:nvSpPr>
        <p:spPr>
          <a:xfrm>
            <a:off x="602370" y="1874728"/>
            <a:ext cx="78690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combination of theoretical work with hands-on experiments and simulations in the lab has provided a valuable experience.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Interacting with people from various labs gave me the opportunity to learn not only about </a:t>
            </a:r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synchrotron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also about other types of accelerators such as </a:t>
            </a:r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colliders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accelerators and </a:t>
            </a:r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cyclotrons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thereby broadening my knowledge.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believe this school will be very beneficial for students, and I would love to participate again if given the chance. I am especially interested in attending courses on </a:t>
            </a:r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RF-cavity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Collective effect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should they be available.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1590B3B-E9D2-7E0C-6BC8-70E017BD7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040"/>
          <a:stretch/>
        </p:blipFill>
        <p:spPr>
          <a:xfrm>
            <a:off x="824422" y="1673353"/>
            <a:ext cx="7647004" cy="450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2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Wake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D7FC88-AE20-4682-A53B-1D997ECB0070}"/>
              </a:ext>
            </a:extLst>
          </p:cNvPr>
          <p:cNvSpPr txBox="1"/>
          <p:nvPr/>
        </p:nvSpPr>
        <p:spPr>
          <a:xfrm>
            <a:off x="519116" y="1304021"/>
            <a:ext cx="4052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Wake field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F3D7C090-988C-DD45-226A-01440385C786}"/>
              </a:ext>
            </a:extLst>
          </p:cNvPr>
          <p:cNvGrpSpPr/>
          <p:nvPr/>
        </p:nvGrpSpPr>
        <p:grpSpPr>
          <a:xfrm>
            <a:off x="1795618" y="2564099"/>
            <a:ext cx="5550569" cy="3064043"/>
            <a:chOff x="6233504" y="2312823"/>
            <a:chExt cx="5550569" cy="3064043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449730A7-756D-802D-BA86-8F28526AD363}"/>
                </a:ext>
              </a:extLst>
            </p:cNvPr>
            <p:cNvSpPr/>
            <p:nvPr/>
          </p:nvSpPr>
          <p:spPr>
            <a:xfrm>
              <a:off x="6233504" y="2312823"/>
              <a:ext cx="5550569" cy="3064043"/>
            </a:xfrm>
            <a:prstGeom prst="rect">
              <a:avLst/>
            </a:prstGeom>
            <a:pattFill prst="wdUpDiag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1A3D91EE-F9A6-AAA8-88FD-0AAAB1B65B3B}"/>
                </a:ext>
              </a:extLst>
            </p:cNvPr>
            <p:cNvSpPr/>
            <p:nvPr/>
          </p:nvSpPr>
          <p:spPr>
            <a:xfrm>
              <a:off x="6690705" y="3259307"/>
              <a:ext cx="1266323" cy="12673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BA32E581-5070-3F50-E6D5-1F536DD783EE}"/>
                </a:ext>
              </a:extLst>
            </p:cNvPr>
            <p:cNvSpPr/>
            <p:nvPr/>
          </p:nvSpPr>
          <p:spPr>
            <a:xfrm>
              <a:off x="8432778" y="3259307"/>
              <a:ext cx="1266323" cy="12673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59285443-C9A6-4754-F7FE-E00EF95172A3}"/>
                </a:ext>
              </a:extLst>
            </p:cNvPr>
            <p:cNvSpPr/>
            <p:nvPr/>
          </p:nvSpPr>
          <p:spPr>
            <a:xfrm>
              <a:off x="10173346" y="3259307"/>
              <a:ext cx="1266323" cy="12673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4B8409E3-735C-10DD-C9C4-AB8796C6A20F}"/>
                </a:ext>
              </a:extLst>
            </p:cNvPr>
            <p:cNvSpPr/>
            <p:nvPr/>
          </p:nvSpPr>
          <p:spPr>
            <a:xfrm>
              <a:off x="6233504" y="3259307"/>
              <a:ext cx="5550569" cy="1267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16" name="직선 화살표 연결선 15">
              <a:extLst>
                <a:ext uri="{FF2B5EF4-FFF2-40B4-BE49-F238E27FC236}">
                  <a16:creationId xmlns:a16="http://schemas.microsoft.com/office/drawing/2014/main" id="{C1BFB9FF-3921-5C7D-0E2E-1807DE16E2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9255" y="3259302"/>
              <a:ext cx="0" cy="62414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AD9B66F-DBDA-50B4-B782-E432931F9723}"/>
                    </a:ext>
                  </a:extLst>
                </p:cNvPr>
                <p:cNvSpPr txBox="1"/>
                <p:nvPr/>
              </p:nvSpPr>
              <p:spPr>
                <a:xfrm>
                  <a:off x="6498055" y="3402075"/>
                  <a:ext cx="3852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C08CA9E9-4877-49A4-82F7-2359FD118F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8055" y="3402075"/>
                  <a:ext cx="38529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FA6FD8DD-5796-B2E5-36D3-2D9560F0D0EA}"/>
                </a:ext>
              </a:extLst>
            </p:cNvPr>
            <p:cNvCxnSpPr>
              <a:stCxn id="15" idx="1"/>
              <a:endCxn id="15" idx="3"/>
            </p:cNvCxnSpPr>
            <p:nvPr/>
          </p:nvCxnSpPr>
          <p:spPr>
            <a:xfrm>
              <a:off x="6233504" y="3892971"/>
              <a:ext cx="555056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화살표 연결선 20">
              <a:extLst>
                <a:ext uri="{FF2B5EF4-FFF2-40B4-BE49-F238E27FC236}">
                  <a16:creationId xmlns:a16="http://schemas.microsoft.com/office/drawing/2014/main" id="{16226D9F-5E54-47A4-1D7A-F810224531F5}"/>
                </a:ext>
              </a:extLst>
            </p:cNvPr>
            <p:cNvCxnSpPr>
              <a:cxnSpLocks/>
            </p:cNvCxnSpPr>
            <p:nvPr/>
          </p:nvCxnSpPr>
          <p:spPr>
            <a:xfrm>
              <a:off x="8192144" y="3894935"/>
              <a:ext cx="55696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화살표 연결선 21">
              <a:extLst>
                <a:ext uri="{FF2B5EF4-FFF2-40B4-BE49-F238E27FC236}">
                  <a16:creationId xmlns:a16="http://schemas.microsoft.com/office/drawing/2014/main" id="{9119B947-AE2A-0D1D-8EC7-78C5EDBC49F9}"/>
                </a:ext>
              </a:extLst>
            </p:cNvPr>
            <p:cNvCxnSpPr>
              <a:cxnSpLocks/>
            </p:cNvCxnSpPr>
            <p:nvPr/>
          </p:nvCxnSpPr>
          <p:spPr>
            <a:xfrm>
              <a:off x="9828941" y="3894935"/>
              <a:ext cx="55696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4B0C1A51-4A05-DDFE-D5CA-3F6FF2E64C6A}"/>
                </a:ext>
              </a:extLst>
            </p:cNvPr>
            <p:cNvSpPr/>
            <p:nvPr/>
          </p:nvSpPr>
          <p:spPr>
            <a:xfrm>
              <a:off x="8111182" y="3812006"/>
              <a:ext cx="161925" cy="1619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0D397CF-3D62-56DB-823D-7B830D8426CC}"/>
                    </a:ext>
                  </a:extLst>
                </p:cNvPr>
                <p:cNvSpPr txBox="1"/>
                <p:nvPr/>
              </p:nvSpPr>
              <p:spPr>
                <a:xfrm>
                  <a:off x="10079918" y="3514116"/>
                  <a:ext cx="3795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14AE4160-170B-4D52-9F20-BB66CBBB87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9918" y="3514116"/>
                  <a:ext cx="379527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A2399B8-99CF-BEFE-6A9B-AA74EDFD4035}"/>
                    </a:ext>
                  </a:extLst>
                </p:cNvPr>
                <p:cNvSpPr txBox="1"/>
                <p:nvPr/>
              </p:nvSpPr>
              <p:spPr>
                <a:xfrm>
                  <a:off x="8255546" y="3514116"/>
                  <a:ext cx="3795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BDC9700-A62D-4D46-B598-0C763836D0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5546" y="3514116"/>
                  <a:ext cx="379527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8F6A8A9-0552-4AF1-3C2A-332219E52236}"/>
                    </a:ext>
                  </a:extLst>
                </p:cNvPr>
                <p:cNvSpPr txBox="1"/>
                <p:nvPr/>
              </p:nvSpPr>
              <p:spPr>
                <a:xfrm>
                  <a:off x="7915083" y="3891358"/>
                  <a:ext cx="3852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8F6A8A9-0552-4AF1-3C2A-332219E522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5083" y="3891358"/>
                  <a:ext cx="385298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24CF5160-7D02-2F46-0E42-9B7C333C96BE}"/>
                </a:ext>
              </a:extLst>
            </p:cNvPr>
            <p:cNvSpPr/>
            <p:nvPr/>
          </p:nvSpPr>
          <p:spPr>
            <a:xfrm>
              <a:off x="9767807" y="3812006"/>
              <a:ext cx="161925" cy="161925"/>
            </a:xfrm>
            <a:prstGeom prst="ellipse">
              <a:avLst/>
            </a:prstGeom>
            <a:solidFill>
              <a:srgbClr val="8F131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1AB24772-8452-ECCE-0833-9AD9BE3C371F}"/>
                    </a:ext>
                  </a:extLst>
                </p:cNvPr>
                <p:cNvSpPr txBox="1"/>
                <p:nvPr/>
              </p:nvSpPr>
              <p:spPr>
                <a:xfrm>
                  <a:off x="9617847" y="3891358"/>
                  <a:ext cx="3852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dirty="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b="0" i="0" dirty="0" smtClean="0">
                                <a:latin typeface="Cambria Math" panose="02040503050406030204" pitchFamily="18" charset="0"/>
                              </a:rPr>
                              <m:t>front</m:t>
                            </m:r>
                          </m:sub>
                        </m:sSub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1AB24772-8452-ECCE-0833-9AD9BE3C37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7847" y="3891358"/>
                  <a:ext cx="385298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79365" b="-666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FE2C2F8D-65F8-D40A-7176-666DB6C70F6D}"/>
              </a:ext>
            </a:extLst>
          </p:cNvPr>
          <p:cNvGrpSpPr/>
          <p:nvPr/>
        </p:nvGrpSpPr>
        <p:grpSpPr>
          <a:xfrm rot="14944058">
            <a:off x="4992402" y="3746212"/>
            <a:ext cx="501683" cy="103873"/>
            <a:chOff x="4854459" y="5883256"/>
            <a:chExt cx="694491" cy="170001"/>
          </a:xfrm>
          <a:solidFill>
            <a:srgbClr val="C00000"/>
          </a:solidFill>
        </p:grpSpPr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0DA13867-D443-550C-678A-0C90B9CE785F}"/>
                </a:ext>
              </a:extLst>
            </p:cNvPr>
            <p:cNvGrpSpPr/>
            <p:nvPr/>
          </p:nvGrpSpPr>
          <p:grpSpPr>
            <a:xfrm>
              <a:off x="5148263" y="5945396"/>
              <a:ext cx="290664" cy="46473"/>
              <a:chOff x="801045" y="3502419"/>
              <a:chExt cx="1642293" cy="262973"/>
            </a:xfrm>
            <a:grpFill/>
          </p:grpSpPr>
          <p:sp>
            <p:nvSpPr>
              <p:cNvPr id="31" name="순서도: 천공 테이프 30">
                <a:extLst>
                  <a:ext uri="{FF2B5EF4-FFF2-40B4-BE49-F238E27FC236}">
                    <a16:creationId xmlns:a16="http://schemas.microsoft.com/office/drawing/2014/main" id="{4D2723A3-94FC-E795-0C66-9F987C960659}"/>
                  </a:ext>
                </a:extLst>
              </p:cNvPr>
              <p:cNvSpPr/>
              <p:nvPr/>
            </p:nvSpPr>
            <p:spPr>
              <a:xfrm>
                <a:off x="801045" y="3510578"/>
                <a:ext cx="823124" cy="254814"/>
              </a:xfrm>
              <a:prstGeom prst="flowChartPunchedTape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" name="순서도: 천공 테이프 32">
                <a:extLst>
                  <a:ext uri="{FF2B5EF4-FFF2-40B4-BE49-F238E27FC236}">
                    <a16:creationId xmlns:a16="http://schemas.microsoft.com/office/drawing/2014/main" id="{C0EF0CA7-0AE2-87CF-1378-0386DBB34D36}"/>
                  </a:ext>
                </a:extLst>
              </p:cNvPr>
              <p:cNvSpPr/>
              <p:nvPr/>
            </p:nvSpPr>
            <p:spPr>
              <a:xfrm>
                <a:off x="1620214" y="3502419"/>
                <a:ext cx="823124" cy="254814"/>
              </a:xfrm>
              <a:prstGeom prst="flowChartPunchedTape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5" name="순서도: 추출 34">
              <a:extLst>
                <a:ext uri="{FF2B5EF4-FFF2-40B4-BE49-F238E27FC236}">
                  <a16:creationId xmlns:a16="http://schemas.microsoft.com/office/drawing/2014/main" id="{21E519FB-F644-39AE-A0D9-3B1EE119BBA0}"/>
                </a:ext>
              </a:extLst>
            </p:cNvPr>
            <p:cNvSpPr/>
            <p:nvPr/>
          </p:nvSpPr>
          <p:spPr>
            <a:xfrm rot="5400000">
              <a:off x="5411651" y="5915958"/>
              <a:ext cx="170001" cy="104597"/>
            </a:xfrm>
            <a:prstGeom prst="flowChartExtra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FF5F0AD8-6F0C-9C7C-7163-364709A0C970}"/>
                </a:ext>
              </a:extLst>
            </p:cNvPr>
            <p:cNvGrpSpPr/>
            <p:nvPr/>
          </p:nvGrpSpPr>
          <p:grpSpPr>
            <a:xfrm>
              <a:off x="4854459" y="5946459"/>
              <a:ext cx="290664" cy="46473"/>
              <a:chOff x="801045" y="3502419"/>
              <a:chExt cx="1642293" cy="262973"/>
            </a:xfrm>
            <a:grpFill/>
          </p:grpSpPr>
          <p:sp>
            <p:nvSpPr>
              <p:cNvPr id="37" name="순서도: 천공 테이프 36">
                <a:extLst>
                  <a:ext uri="{FF2B5EF4-FFF2-40B4-BE49-F238E27FC236}">
                    <a16:creationId xmlns:a16="http://schemas.microsoft.com/office/drawing/2014/main" id="{2C758C7E-9C53-007F-3893-4408B9B96A0B}"/>
                  </a:ext>
                </a:extLst>
              </p:cNvPr>
              <p:cNvSpPr/>
              <p:nvPr/>
            </p:nvSpPr>
            <p:spPr>
              <a:xfrm>
                <a:off x="801045" y="3510578"/>
                <a:ext cx="823124" cy="254814"/>
              </a:xfrm>
              <a:prstGeom prst="flowChartPunchedTape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순서도: 천공 테이프 37">
                <a:extLst>
                  <a:ext uri="{FF2B5EF4-FFF2-40B4-BE49-F238E27FC236}">
                    <a16:creationId xmlns:a16="http://schemas.microsoft.com/office/drawing/2014/main" id="{9164B13E-E1AF-D8A3-D939-66673BCB9641}"/>
                  </a:ext>
                </a:extLst>
              </p:cNvPr>
              <p:cNvSpPr/>
              <p:nvPr/>
            </p:nvSpPr>
            <p:spPr>
              <a:xfrm>
                <a:off x="1620214" y="3502419"/>
                <a:ext cx="823124" cy="254814"/>
              </a:xfrm>
              <a:prstGeom prst="flowChartPunchedTape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D2B352EA-40A2-DA06-6788-B7C717409EDF}"/>
              </a:ext>
            </a:extLst>
          </p:cNvPr>
          <p:cNvGrpSpPr/>
          <p:nvPr/>
        </p:nvGrpSpPr>
        <p:grpSpPr>
          <a:xfrm rot="391610">
            <a:off x="4200933" y="3552710"/>
            <a:ext cx="835326" cy="377333"/>
            <a:chOff x="4078306" y="3546016"/>
            <a:chExt cx="835326" cy="377333"/>
          </a:xfrm>
          <a:solidFill>
            <a:srgbClr val="C00000"/>
          </a:solidFill>
        </p:grpSpPr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59D059DA-15DD-F36B-9154-AD59786415A8}"/>
                </a:ext>
              </a:extLst>
            </p:cNvPr>
            <p:cNvGrpSpPr/>
            <p:nvPr/>
          </p:nvGrpSpPr>
          <p:grpSpPr>
            <a:xfrm rot="9000000">
              <a:off x="4078306" y="3819476"/>
              <a:ext cx="501683" cy="103873"/>
              <a:chOff x="4854459" y="5883256"/>
              <a:chExt cx="694491" cy="170001"/>
            </a:xfrm>
            <a:grpFill/>
          </p:grpSpPr>
          <p:grpSp>
            <p:nvGrpSpPr>
              <p:cNvPr id="49" name="그룹 48">
                <a:extLst>
                  <a:ext uri="{FF2B5EF4-FFF2-40B4-BE49-F238E27FC236}">
                    <a16:creationId xmlns:a16="http://schemas.microsoft.com/office/drawing/2014/main" id="{26C6FB78-E015-73B8-7AD4-569C32197B31}"/>
                  </a:ext>
                </a:extLst>
              </p:cNvPr>
              <p:cNvGrpSpPr/>
              <p:nvPr/>
            </p:nvGrpSpPr>
            <p:grpSpPr>
              <a:xfrm>
                <a:off x="5148263" y="5945396"/>
                <a:ext cx="290664" cy="46473"/>
                <a:chOff x="801045" y="3502419"/>
                <a:chExt cx="1642293" cy="262973"/>
              </a:xfrm>
              <a:grpFill/>
            </p:grpSpPr>
            <p:sp>
              <p:nvSpPr>
                <p:cNvPr id="54" name="순서도: 천공 테이프 53">
                  <a:extLst>
                    <a:ext uri="{FF2B5EF4-FFF2-40B4-BE49-F238E27FC236}">
                      <a16:creationId xmlns:a16="http://schemas.microsoft.com/office/drawing/2014/main" id="{D8F338AC-D3BB-DD0E-4335-533644D1AF14}"/>
                    </a:ext>
                  </a:extLst>
                </p:cNvPr>
                <p:cNvSpPr/>
                <p:nvPr/>
              </p:nvSpPr>
              <p:spPr>
                <a:xfrm>
                  <a:off x="801045" y="3510578"/>
                  <a:ext cx="823124" cy="254814"/>
                </a:xfrm>
                <a:prstGeom prst="flowChartPunchedTap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순서도: 천공 테이프 54">
                  <a:extLst>
                    <a:ext uri="{FF2B5EF4-FFF2-40B4-BE49-F238E27FC236}">
                      <a16:creationId xmlns:a16="http://schemas.microsoft.com/office/drawing/2014/main" id="{F4F3017F-C15B-11AB-09C1-74FCDAABC3AB}"/>
                    </a:ext>
                  </a:extLst>
                </p:cNvPr>
                <p:cNvSpPr/>
                <p:nvPr/>
              </p:nvSpPr>
              <p:spPr>
                <a:xfrm>
                  <a:off x="1620214" y="3502419"/>
                  <a:ext cx="823124" cy="254814"/>
                </a:xfrm>
                <a:prstGeom prst="flowChartPunchedTap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0" name="순서도: 추출 49">
                <a:extLst>
                  <a:ext uri="{FF2B5EF4-FFF2-40B4-BE49-F238E27FC236}">
                    <a16:creationId xmlns:a16="http://schemas.microsoft.com/office/drawing/2014/main" id="{E7C34916-F18B-09CF-DEED-B7FE237ABBD2}"/>
                  </a:ext>
                </a:extLst>
              </p:cNvPr>
              <p:cNvSpPr/>
              <p:nvPr/>
            </p:nvSpPr>
            <p:spPr>
              <a:xfrm rot="5400000">
                <a:off x="5411651" y="5915958"/>
                <a:ext cx="170001" cy="104597"/>
              </a:xfrm>
              <a:prstGeom prst="flowChartExtra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51" name="그룹 50">
                <a:extLst>
                  <a:ext uri="{FF2B5EF4-FFF2-40B4-BE49-F238E27FC236}">
                    <a16:creationId xmlns:a16="http://schemas.microsoft.com/office/drawing/2014/main" id="{A89AB9EC-159C-5BB1-7832-B298307476CB}"/>
                  </a:ext>
                </a:extLst>
              </p:cNvPr>
              <p:cNvGrpSpPr/>
              <p:nvPr/>
            </p:nvGrpSpPr>
            <p:grpSpPr>
              <a:xfrm>
                <a:off x="4854459" y="5946459"/>
                <a:ext cx="290664" cy="46473"/>
                <a:chOff x="801045" y="3502419"/>
                <a:chExt cx="1642293" cy="262973"/>
              </a:xfrm>
              <a:grpFill/>
            </p:grpSpPr>
            <p:sp>
              <p:nvSpPr>
                <p:cNvPr id="52" name="순서도: 천공 테이프 51">
                  <a:extLst>
                    <a:ext uri="{FF2B5EF4-FFF2-40B4-BE49-F238E27FC236}">
                      <a16:creationId xmlns:a16="http://schemas.microsoft.com/office/drawing/2014/main" id="{527B8966-BD91-4C29-1576-4460F942788A}"/>
                    </a:ext>
                  </a:extLst>
                </p:cNvPr>
                <p:cNvSpPr/>
                <p:nvPr/>
              </p:nvSpPr>
              <p:spPr>
                <a:xfrm>
                  <a:off x="801045" y="3510578"/>
                  <a:ext cx="823124" cy="254814"/>
                </a:xfrm>
                <a:prstGeom prst="flowChartPunchedTap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" name="순서도: 천공 테이프 52">
                  <a:extLst>
                    <a:ext uri="{FF2B5EF4-FFF2-40B4-BE49-F238E27FC236}">
                      <a16:creationId xmlns:a16="http://schemas.microsoft.com/office/drawing/2014/main" id="{48CA87B6-D98B-DDA4-F966-EF3D6FD9ECB5}"/>
                    </a:ext>
                  </a:extLst>
                </p:cNvPr>
                <p:cNvSpPr/>
                <p:nvPr/>
              </p:nvSpPr>
              <p:spPr>
                <a:xfrm>
                  <a:off x="1620214" y="3502419"/>
                  <a:ext cx="823124" cy="254814"/>
                </a:xfrm>
                <a:prstGeom prst="flowChartPunchedTap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sp>
          <p:nvSpPr>
            <p:cNvPr id="56" name="순서도: 천공 테이프 55">
              <a:extLst>
                <a:ext uri="{FF2B5EF4-FFF2-40B4-BE49-F238E27FC236}">
                  <a16:creationId xmlns:a16="http://schemas.microsoft.com/office/drawing/2014/main" id="{0F28EE71-4D2D-9FBE-6A4A-AEA4C1732DB6}"/>
                </a:ext>
              </a:extLst>
            </p:cNvPr>
            <p:cNvSpPr/>
            <p:nvPr/>
          </p:nvSpPr>
          <p:spPr>
            <a:xfrm rot="9000000">
              <a:off x="4624917" y="3652696"/>
              <a:ext cx="105237" cy="27515"/>
            </a:xfrm>
            <a:prstGeom prst="flowChartPunchedTap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순서도: 천공 테이프 56">
              <a:extLst>
                <a:ext uri="{FF2B5EF4-FFF2-40B4-BE49-F238E27FC236}">
                  <a16:creationId xmlns:a16="http://schemas.microsoft.com/office/drawing/2014/main" id="{0446EB45-AA9A-C3B0-5EAE-4446BADE57DE}"/>
                </a:ext>
              </a:extLst>
            </p:cNvPr>
            <p:cNvSpPr/>
            <p:nvPr/>
          </p:nvSpPr>
          <p:spPr>
            <a:xfrm rot="9000000">
              <a:off x="4534658" y="3705825"/>
              <a:ext cx="105237" cy="27515"/>
            </a:xfrm>
            <a:prstGeom prst="flowChartPunchedTap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순서도: 천공 테이프 57">
              <a:extLst>
                <a:ext uri="{FF2B5EF4-FFF2-40B4-BE49-F238E27FC236}">
                  <a16:creationId xmlns:a16="http://schemas.microsoft.com/office/drawing/2014/main" id="{347D2309-3F45-DF61-F05F-795CCD6C1CA4}"/>
                </a:ext>
              </a:extLst>
            </p:cNvPr>
            <p:cNvSpPr/>
            <p:nvPr/>
          </p:nvSpPr>
          <p:spPr>
            <a:xfrm rot="9000000">
              <a:off x="4808395" y="3546016"/>
              <a:ext cx="105237" cy="27515"/>
            </a:xfrm>
            <a:prstGeom prst="flowChartPunchedTap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순서도: 천공 테이프 58">
              <a:extLst>
                <a:ext uri="{FF2B5EF4-FFF2-40B4-BE49-F238E27FC236}">
                  <a16:creationId xmlns:a16="http://schemas.microsoft.com/office/drawing/2014/main" id="{E544FFFB-F474-5C2E-BF44-57ED64B74C4A}"/>
                </a:ext>
              </a:extLst>
            </p:cNvPr>
            <p:cNvSpPr/>
            <p:nvPr/>
          </p:nvSpPr>
          <p:spPr>
            <a:xfrm rot="9000000">
              <a:off x="4718136" y="3599145"/>
              <a:ext cx="105237" cy="27515"/>
            </a:xfrm>
            <a:prstGeom prst="flowChartPunchedTap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CB9D8E39-146A-2C26-C43D-902C09447EF5}"/>
              </a:ext>
            </a:extLst>
          </p:cNvPr>
          <p:cNvSpPr txBox="1"/>
          <p:nvPr/>
        </p:nvSpPr>
        <p:spPr>
          <a:xfrm>
            <a:off x="5293729" y="353970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E&amp;B</a:t>
            </a:r>
            <a:endParaRPr lang="ko-KR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A09E279-6560-54AF-F8A0-85ABE0C4F826}"/>
              </a:ext>
            </a:extLst>
          </p:cNvPr>
          <p:cNvSpPr txBox="1"/>
          <p:nvPr/>
        </p:nvSpPr>
        <p:spPr>
          <a:xfrm>
            <a:off x="602369" y="1778793"/>
            <a:ext cx="7937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 magnetic fields induced by the beam are refereed to as </a:t>
            </a:r>
            <a:r>
              <a:rPr lang="en-US" altLang="ko-K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wake fields </a:t>
            </a:r>
            <a:r>
              <a:rPr lang="en-US" altLang="ko-K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the fact that they are left mainly behind the traveling charge. – </a:t>
            </a:r>
            <a:r>
              <a:rPr lang="en-US" altLang="ko-K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L.Palumbo</a:t>
            </a:r>
            <a:r>
              <a:rPr lang="en-US" altLang="ko-K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CERN. LNF-94/041</a:t>
            </a:r>
          </a:p>
        </p:txBody>
      </p:sp>
    </p:spTree>
    <p:extLst>
      <p:ext uri="{BB962C8B-B14F-4D97-AF65-F5344CB8AC3E}">
        <p14:creationId xmlns:p14="http://schemas.microsoft.com/office/powerpoint/2010/main" val="2117550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87DF05C3-BAF7-B76A-CD5F-6B02C52810F3}"/>
              </a:ext>
            </a:extLst>
          </p:cNvPr>
          <p:cNvCxnSpPr>
            <a:cxnSpLocks/>
          </p:cNvCxnSpPr>
          <p:nvPr/>
        </p:nvCxnSpPr>
        <p:spPr>
          <a:xfrm flipV="1">
            <a:off x="3753119" y="3124200"/>
            <a:ext cx="0" cy="134683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5841883F-6BC4-9DCF-BD58-7CAF454AD807}"/>
              </a:ext>
            </a:extLst>
          </p:cNvPr>
          <p:cNvCxnSpPr/>
          <p:nvPr/>
        </p:nvCxnSpPr>
        <p:spPr>
          <a:xfrm flipV="1">
            <a:off x="3421958" y="3523297"/>
            <a:ext cx="839487" cy="10058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Wake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D7FC88-AE20-4682-A53B-1D997ECB0070}"/>
              </a:ext>
            </a:extLst>
          </p:cNvPr>
          <p:cNvSpPr txBox="1"/>
          <p:nvPr/>
        </p:nvSpPr>
        <p:spPr>
          <a:xfrm>
            <a:off x="519116" y="1304021"/>
            <a:ext cx="4052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Wake field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B2D3B7-2A8A-FB00-E208-A371B6CA3AC0}"/>
                  </a:ext>
                </a:extLst>
              </p:cNvPr>
              <p:cNvSpPr txBox="1"/>
              <p:nvPr/>
            </p:nvSpPr>
            <p:spPr>
              <a:xfrm>
                <a:off x="602369" y="1874728"/>
                <a:ext cx="7741531" cy="1164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Wake fields effects can be longitudinal or transverse</a:t>
                </a:r>
              </a:p>
              <a:p>
                <a:pPr marL="742950" lvl="1" indent="-285750">
                  <a:buFont typeface="Times New Roman" panose="02020603050405020304" pitchFamily="18" charset="0"/>
                  <a:buChar char="→"/>
                </a:pPr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Longitudinal wakes(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affect </a:t>
                </a:r>
                <a:r>
                  <a:rPr lang="en-US" altLang="ko-K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of beam particles </a:t>
                </a:r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 </a:t>
                </a:r>
                <a:r>
                  <a:rPr lang="en-US" altLang="ko-K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bunch distribution</a:t>
                </a:r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742950" lvl="1" indent="-285750">
                  <a:buFont typeface="Times New Roman" panose="02020603050405020304" pitchFamily="18" charset="0"/>
                  <a:buChar char="→"/>
                </a:pPr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Transverse wakes(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ko-KR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affect beam particle’s </a:t>
                </a:r>
                <a:r>
                  <a:rPr lang="en-US" altLang="ko-K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transverse momentum</a:t>
                </a:r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B2D3B7-2A8A-FB00-E208-A371B6CA3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69" y="1874728"/>
                <a:ext cx="7741531" cy="1164871"/>
              </a:xfrm>
              <a:prstGeom prst="rect">
                <a:avLst/>
              </a:prstGeom>
              <a:blipFill>
                <a:blip r:embed="rId2"/>
                <a:stretch>
                  <a:fillRect l="-315" t="-1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74DD5FD2-8624-FA48-8C1E-81FAF40C592C}"/>
              </a:ext>
            </a:extLst>
          </p:cNvPr>
          <p:cNvCxnSpPr/>
          <p:nvPr/>
        </p:nvCxnSpPr>
        <p:spPr>
          <a:xfrm>
            <a:off x="1569720" y="4107180"/>
            <a:ext cx="576072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타원 17">
            <a:extLst>
              <a:ext uri="{FF2B5EF4-FFF2-40B4-BE49-F238E27FC236}">
                <a16:creationId xmlns:a16="http://schemas.microsoft.com/office/drawing/2014/main" id="{AFE1ECD7-92C5-4859-7996-6EE39DE073EA}"/>
              </a:ext>
            </a:extLst>
          </p:cNvPr>
          <p:cNvSpPr/>
          <p:nvPr/>
        </p:nvSpPr>
        <p:spPr>
          <a:xfrm>
            <a:off x="5383261" y="4026217"/>
            <a:ext cx="161925" cy="161925"/>
          </a:xfrm>
          <a:prstGeom prst="ellipse">
            <a:avLst/>
          </a:prstGeom>
          <a:solidFill>
            <a:srgbClr val="8F13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3C1FFC67-19D9-BC1C-9C04-45F7C5978B11}"/>
              </a:ext>
            </a:extLst>
          </p:cNvPr>
          <p:cNvSpPr/>
          <p:nvPr/>
        </p:nvSpPr>
        <p:spPr>
          <a:xfrm>
            <a:off x="3679777" y="4026217"/>
            <a:ext cx="161925" cy="1619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7139952-C28F-EDDE-21FF-2B1B0BCAED25}"/>
                  </a:ext>
                </a:extLst>
              </p:cNvPr>
              <p:cNvSpPr txBox="1"/>
              <p:nvPr/>
            </p:nvSpPr>
            <p:spPr>
              <a:xfrm>
                <a:off x="6936370" y="4026217"/>
                <a:ext cx="3299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7139952-C28F-EDDE-21FF-2B1B0BCAE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370" y="4026217"/>
                <a:ext cx="329962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65B929E-5743-8D2C-A117-B8E0904397BC}"/>
                  </a:ext>
                </a:extLst>
              </p:cNvPr>
              <p:cNvSpPr txBox="1"/>
              <p:nvPr/>
            </p:nvSpPr>
            <p:spPr>
              <a:xfrm>
                <a:off x="3946750" y="3311333"/>
                <a:ext cx="3463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65B929E-5743-8D2C-A117-B8E090439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750" y="3311333"/>
                <a:ext cx="346377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25380C8-3770-53D5-0173-0F81127A8B05}"/>
                  </a:ext>
                </a:extLst>
              </p:cNvPr>
              <p:cNvSpPr txBox="1"/>
              <p:nvPr/>
            </p:nvSpPr>
            <p:spPr>
              <a:xfrm>
                <a:off x="3421958" y="3112108"/>
                <a:ext cx="3500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25380C8-3770-53D5-0173-0F81127A8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958" y="3112108"/>
                <a:ext cx="350096" cy="338554"/>
              </a:xfrm>
              <a:prstGeom prst="rect">
                <a:avLst/>
              </a:prstGeom>
              <a:blipFill>
                <a:blip r:embed="rId5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72B7FBA-23E0-2B36-9FB7-79673D270565}"/>
                  </a:ext>
                </a:extLst>
              </p:cNvPr>
              <p:cNvSpPr txBox="1"/>
              <p:nvPr/>
            </p:nvSpPr>
            <p:spPr>
              <a:xfrm>
                <a:off x="5166737" y="3623482"/>
                <a:ext cx="52873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front</m:t>
                          </m:r>
                        </m:sub>
                      </m:sSub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72B7FBA-23E0-2B36-9FB7-79673D270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737" y="3623482"/>
                <a:ext cx="528734" cy="246221"/>
              </a:xfrm>
              <a:prstGeom prst="rect">
                <a:avLst/>
              </a:prstGeom>
              <a:blipFill>
                <a:blip r:embed="rId6"/>
                <a:stretch>
                  <a:fillRect l="-9302" r="-3488" b="-219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D35319A-B958-FDF2-BF41-064A3E259058}"/>
                  </a:ext>
                </a:extLst>
              </p:cNvPr>
              <p:cNvSpPr txBox="1"/>
              <p:nvPr/>
            </p:nvSpPr>
            <p:spPr>
              <a:xfrm>
                <a:off x="3772077" y="3708736"/>
                <a:ext cx="16331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D35319A-B958-FDF2-BF41-064A3E2590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77" y="3708736"/>
                <a:ext cx="163314" cy="246221"/>
              </a:xfrm>
              <a:prstGeom prst="rect">
                <a:avLst/>
              </a:prstGeom>
              <a:blipFill>
                <a:blip r:embed="rId7"/>
                <a:stretch>
                  <a:fillRect l="-29630" r="-25926" b="-219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화살표: 오른쪽 45">
            <a:extLst>
              <a:ext uri="{FF2B5EF4-FFF2-40B4-BE49-F238E27FC236}">
                <a16:creationId xmlns:a16="http://schemas.microsoft.com/office/drawing/2014/main" id="{1A20AD7A-C967-BACF-1480-890115042760}"/>
              </a:ext>
            </a:extLst>
          </p:cNvPr>
          <p:cNvSpPr/>
          <p:nvPr/>
        </p:nvSpPr>
        <p:spPr>
          <a:xfrm>
            <a:off x="3841286" y="4137454"/>
            <a:ext cx="516470" cy="146857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0C04777-69E5-7914-1BC7-61D5F1154113}"/>
                  </a:ext>
                </a:extLst>
              </p:cNvPr>
              <p:cNvSpPr txBox="1"/>
              <p:nvPr/>
            </p:nvSpPr>
            <p:spPr>
              <a:xfrm>
                <a:off x="3826462" y="4335112"/>
                <a:ext cx="1906356" cy="2761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Longitudinal force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𝑞</m:t>
                    </m:r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ko-KR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0C04777-69E5-7914-1BC7-61D5F1154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462" y="4335112"/>
                <a:ext cx="1906356" cy="276166"/>
              </a:xfrm>
              <a:prstGeom prst="rect">
                <a:avLst/>
              </a:prstGeom>
              <a:blipFill>
                <a:blip r:embed="rId8"/>
                <a:stretch>
                  <a:fillRect l="-6731" t="-11111" r="-641" b="-4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화살표: 오른쪽 59">
            <a:extLst>
              <a:ext uri="{FF2B5EF4-FFF2-40B4-BE49-F238E27FC236}">
                <a16:creationId xmlns:a16="http://schemas.microsoft.com/office/drawing/2014/main" id="{59873729-F621-E463-E435-3BDFE7C5DC4A}"/>
              </a:ext>
            </a:extLst>
          </p:cNvPr>
          <p:cNvSpPr/>
          <p:nvPr/>
        </p:nvSpPr>
        <p:spPr>
          <a:xfrm rot="12695584">
            <a:off x="3344641" y="3852770"/>
            <a:ext cx="344333" cy="16992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7384C98-023D-87BA-240E-F24E6DDFB3EB}"/>
                  </a:ext>
                </a:extLst>
              </p:cNvPr>
              <p:cNvSpPr txBox="1"/>
              <p:nvPr/>
            </p:nvSpPr>
            <p:spPr>
              <a:xfrm>
                <a:off x="478094" y="3399789"/>
                <a:ext cx="3111173" cy="36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Transverse force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e>
                            </m:acc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×</m:t>
                            </m:r>
                            <m:sSub>
                              <m:sSub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𝐵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⊥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ko-KR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7384C98-023D-87BA-240E-F24E6DDFB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94" y="3399789"/>
                <a:ext cx="3111173" cy="368499"/>
              </a:xfrm>
              <a:prstGeom prst="rect">
                <a:avLst/>
              </a:prstGeom>
              <a:blipFill>
                <a:blip r:embed="rId9"/>
                <a:stretch>
                  <a:fillRect l="-3914" t="-1667" b="-1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3825CD43-C28F-24A3-F336-5F52B471A24F}"/>
              </a:ext>
            </a:extLst>
          </p:cNvPr>
          <p:cNvSpPr txBox="1"/>
          <p:nvPr/>
        </p:nvSpPr>
        <p:spPr>
          <a:xfrm>
            <a:off x="530068" y="5059001"/>
            <a:ext cx="8083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Both wake fields significantly affect the stability of the beam and must always be considered!!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altLang="ko-KR" sz="1600" dirty="0">
              <a:solidFill>
                <a:srgbClr val="A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454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Wake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D7FC88-AE20-4682-A53B-1D997ECB0070}"/>
              </a:ext>
            </a:extLst>
          </p:cNvPr>
          <p:cNvSpPr txBox="1"/>
          <p:nvPr/>
        </p:nvSpPr>
        <p:spPr>
          <a:xfrm>
            <a:off x="519116" y="1304021"/>
            <a:ext cx="4052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Wake function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B2D3B7-2A8A-FB00-E208-A371B6CA3AC0}"/>
                  </a:ext>
                </a:extLst>
              </p:cNvPr>
              <p:cNvSpPr txBox="1"/>
              <p:nvPr/>
            </p:nvSpPr>
            <p:spPr>
              <a:xfrm>
                <a:off x="602370" y="1874728"/>
                <a:ext cx="3891118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wake field is</a:t>
                </a:r>
                <a:r>
                  <a:rPr lang="ko-KR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function of </a:t>
                </a:r>
                <a14:m>
                  <m:oMath xmlns:m="http://schemas.openxmlformats.org/officeDocument/2006/math">
                    <m:r>
                      <a:rPr lang="en-US" altLang="ko-K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𝒔</m:t>
                    </m:r>
                  </m:oMath>
                </a14:m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ko-K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ko-K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can be simply represented using the combined variable </a:t>
                </a:r>
                <a14:m>
                  <m:oMath xmlns:m="http://schemas.openxmlformats.org/officeDocument/2006/math">
                    <m:r>
                      <a:rPr lang="en-US" altLang="ko-KR" sz="1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𝒛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ct</m:t>
                    </m:r>
                  </m:oMath>
                </a14:m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1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𝒛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represents the distance from the leading particle.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B2D3B7-2A8A-FB00-E208-A371B6CA3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70" y="1874728"/>
                <a:ext cx="3891118" cy="1815882"/>
              </a:xfrm>
              <a:prstGeom prst="rect">
                <a:avLst/>
              </a:prstGeom>
              <a:blipFill>
                <a:blip r:embed="rId2"/>
                <a:stretch>
                  <a:fillRect l="-627" t="-1010" b="-370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그룹 76">
            <a:extLst>
              <a:ext uri="{FF2B5EF4-FFF2-40B4-BE49-F238E27FC236}">
                <a16:creationId xmlns:a16="http://schemas.microsoft.com/office/drawing/2014/main" id="{B99AB5E0-0FE0-85E9-D0F9-A6A503B6F776}"/>
              </a:ext>
            </a:extLst>
          </p:cNvPr>
          <p:cNvGrpSpPr/>
          <p:nvPr/>
        </p:nvGrpSpPr>
        <p:grpSpPr>
          <a:xfrm>
            <a:off x="4572000" y="1304021"/>
            <a:ext cx="4322577" cy="2386163"/>
            <a:chOff x="2098798" y="2475397"/>
            <a:chExt cx="4748671" cy="2621377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E1D32F1E-D4ED-7FD8-5B44-26DE4752E3F6}"/>
                </a:ext>
              </a:extLst>
            </p:cNvPr>
            <p:cNvGrpSpPr/>
            <p:nvPr/>
          </p:nvGrpSpPr>
          <p:grpSpPr>
            <a:xfrm>
              <a:off x="2098798" y="2475397"/>
              <a:ext cx="4748671" cy="2621377"/>
              <a:chOff x="6233504" y="2312823"/>
              <a:chExt cx="5550569" cy="3064043"/>
            </a:xfrm>
          </p:grpSpPr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42242ED7-0B87-A929-FD97-D1C59E12E769}"/>
                  </a:ext>
                </a:extLst>
              </p:cNvPr>
              <p:cNvSpPr/>
              <p:nvPr/>
            </p:nvSpPr>
            <p:spPr>
              <a:xfrm>
                <a:off x="6233504" y="2312823"/>
                <a:ext cx="5550569" cy="3064043"/>
              </a:xfrm>
              <a:prstGeom prst="rect">
                <a:avLst/>
              </a:prstGeom>
              <a:pattFill prst="wdUpDiag">
                <a:fgClr>
                  <a:schemeClr val="bg1">
                    <a:lumMod val="75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D4CA6FD9-AF7D-7D55-784F-34E6852B61D3}"/>
                  </a:ext>
                </a:extLst>
              </p:cNvPr>
              <p:cNvSpPr/>
              <p:nvPr/>
            </p:nvSpPr>
            <p:spPr>
              <a:xfrm>
                <a:off x="8432777" y="2773782"/>
                <a:ext cx="1266324" cy="4855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1BB079EE-0321-216D-FEA8-2CD458E0EE0E}"/>
                  </a:ext>
                </a:extLst>
              </p:cNvPr>
              <p:cNvSpPr/>
              <p:nvPr/>
            </p:nvSpPr>
            <p:spPr>
              <a:xfrm>
                <a:off x="8432777" y="4526634"/>
                <a:ext cx="1266324" cy="4855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9EEC9415-07C8-6657-DFBD-71BE51512F63}"/>
                  </a:ext>
                </a:extLst>
              </p:cNvPr>
              <p:cNvSpPr/>
              <p:nvPr/>
            </p:nvSpPr>
            <p:spPr>
              <a:xfrm>
                <a:off x="6690705" y="3259307"/>
                <a:ext cx="1266323" cy="126732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3D2D012E-21AC-CF70-2819-AF3CE07C4BC3}"/>
                  </a:ext>
                </a:extLst>
              </p:cNvPr>
              <p:cNvSpPr/>
              <p:nvPr/>
            </p:nvSpPr>
            <p:spPr>
              <a:xfrm>
                <a:off x="8432778" y="3259307"/>
                <a:ext cx="1266323" cy="126732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82BC221A-1B22-8BAF-8082-828CC5E6406E}"/>
                  </a:ext>
                </a:extLst>
              </p:cNvPr>
              <p:cNvSpPr/>
              <p:nvPr/>
            </p:nvSpPr>
            <p:spPr>
              <a:xfrm>
                <a:off x="10173346" y="3259307"/>
                <a:ext cx="1266323" cy="126732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DD8EFC55-BFAD-D979-98A2-35F2B98C762A}"/>
                  </a:ext>
                </a:extLst>
              </p:cNvPr>
              <p:cNvSpPr/>
              <p:nvPr/>
            </p:nvSpPr>
            <p:spPr>
              <a:xfrm>
                <a:off x="6233504" y="3259307"/>
                <a:ext cx="5550569" cy="12673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14" name="직선 화살표 연결선 13">
                <a:extLst>
                  <a:ext uri="{FF2B5EF4-FFF2-40B4-BE49-F238E27FC236}">
                    <a16:creationId xmlns:a16="http://schemas.microsoft.com/office/drawing/2014/main" id="{DF986408-BBE9-E32E-3F18-43EDE3F615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19255" y="3259302"/>
                <a:ext cx="0" cy="6241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789AC61F-C48F-AE1D-99A0-1296209304B8}"/>
                      </a:ext>
                    </a:extLst>
                  </p:cNvPr>
                  <p:cNvSpPr txBox="1"/>
                  <p:nvPr/>
                </p:nvSpPr>
                <p:spPr>
                  <a:xfrm>
                    <a:off x="6498055" y="3402075"/>
                    <a:ext cx="38529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ko-KR" altLang="en-US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C08CA9E9-4877-49A4-82F7-2359FD118F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8055" y="3402075"/>
                    <a:ext cx="385298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267CFAAC-11DE-9FD5-4086-80E5F1FB2FAB}"/>
                  </a:ext>
                </a:extLst>
              </p:cNvPr>
              <p:cNvSpPr/>
              <p:nvPr/>
            </p:nvSpPr>
            <p:spPr>
              <a:xfrm>
                <a:off x="8424565" y="3259307"/>
                <a:ext cx="1266323" cy="126732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7" name="직선 연결선 16">
                <a:extLst>
                  <a:ext uri="{FF2B5EF4-FFF2-40B4-BE49-F238E27FC236}">
                    <a16:creationId xmlns:a16="http://schemas.microsoft.com/office/drawing/2014/main" id="{8575A06E-1AB6-9876-EEC6-FF3BEDDF9555}"/>
                  </a:ext>
                </a:extLst>
              </p:cNvPr>
              <p:cNvCxnSpPr>
                <a:stCxn id="13" idx="1"/>
                <a:endCxn id="13" idx="3"/>
              </p:cNvCxnSpPr>
              <p:nvPr/>
            </p:nvCxnSpPr>
            <p:spPr>
              <a:xfrm>
                <a:off x="6233504" y="3892971"/>
                <a:ext cx="5550569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직선 화살표 연결선 20">
                <a:extLst>
                  <a:ext uri="{FF2B5EF4-FFF2-40B4-BE49-F238E27FC236}">
                    <a16:creationId xmlns:a16="http://schemas.microsoft.com/office/drawing/2014/main" id="{B38FD4BE-F38F-9ACD-D3EE-D95389E651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4443" y="3902492"/>
                <a:ext cx="5569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화살표 연결선 21">
                <a:extLst>
                  <a:ext uri="{FF2B5EF4-FFF2-40B4-BE49-F238E27FC236}">
                    <a16:creationId xmlns:a16="http://schemas.microsoft.com/office/drawing/2014/main" id="{0A174BCC-5DBD-8229-A616-A4EEA5B948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76476" y="3902492"/>
                <a:ext cx="5569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타원 22">
                <a:extLst>
                  <a:ext uri="{FF2B5EF4-FFF2-40B4-BE49-F238E27FC236}">
                    <a16:creationId xmlns:a16="http://schemas.microsoft.com/office/drawing/2014/main" id="{632D16A9-B663-5A3F-AA07-BB295B7C193D}"/>
                  </a:ext>
                </a:extLst>
              </p:cNvPr>
              <p:cNvSpPr/>
              <p:nvPr/>
            </p:nvSpPr>
            <p:spPr>
              <a:xfrm>
                <a:off x="7913480" y="3812006"/>
                <a:ext cx="161924" cy="16192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FDEFE27C-3F58-910E-5A75-7397D7B9CFD4}"/>
                      </a:ext>
                    </a:extLst>
                  </p:cNvPr>
                  <p:cNvSpPr txBox="1"/>
                  <p:nvPr/>
                </p:nvSpPr>
                <p:spPr>
                  <a:xfrm>
                    <a:off x="10327454" y="3514116"/>
                    <a:ext cx="37952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oMath>
                      </m:oMathPara>
                    </a14:m>
                    <a:endParaRPr lang="ko-KR" altLang="en-US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FDEFE27C-3F58-910E-5A75-7397D7B9CF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27454" y="3514116"/>
                    <a:ext cx="379527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0417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BDF39D68-C609-95B9-F240-23AFD68FF82B}"/>
                      </a:ext>
                    </a:extLst>
                  </p:cNvPr>
                  <p:cNvSpPr txBox="1"/>
                  <p:nvPr/>
                </p:nvSpPr>
                <p:spPr>
                  <a:xfrm>
                    <a:off x="8057845" y="3514116"/>
                    <a:ext cx="37952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oMath>
                      </m:oMathPara>
                    </a14:m>
                    <a:endParaRPr lang="ko-KR" altLang="en-US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BDF39D68-C609-95B9-F240-23AFD68FF82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57845" y="3514116"/>
                    <a:ext cx="379527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0417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B7ED0622-380C-1CB3-E127-555D8F274C4B}"/>
                      </a:ext>
                    </a:extLst>
                  </p:cNvPr>
                  <p:cNvSpPr txBox="1"/>
                  <p:nvPr/>
                </p:nvSpPr>
                <p:spPr>
                  <a:xfrm>
                    <a:off x="7717382" y="3891357"/>
                    <a:ext cx="385297" cy="4742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oMath>
                      </m:oMathPara>
                    </a14:m>
                    <a:endParaRPr lang="ko-KR" altLang="en-US" dirty="0"/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B7ED0622-380C-1CB3-E127-555D8F274C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17382" y="3891357"/>
                    <a:ext cx="385297" cy="47425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타원 32">
                <a:extLst>
                  <a:ext uri="{FF2B5EF4-FFF2-40B4-BE49-F238E27FC236}">
                    <a16:creationId xmlns:a16="http://schemas.microsoft.com/office/drawing/2014/main" id="{3C0EB4EE-F30C-C5DB-F0BC-4D82E53F5032}"/>
                  </a:ext>
                </a:extLst>
              </p:cNvPr>
              <p:cNvSpPr/>
              <p:nvPr/>
            </p:nvSpPr>
            <p:spPr>
              <a:xfrm>
                <a:off x="7033365" y="3812006"/>
                <a:ext cx="161924" cy="161924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타원 33">
                <a:extLst>
                  <a:ext uri="{FF2B5EF4-FFF2-40B4-BE49-F238E27FC236}">
                    <a16:creationId xmlns:a16="http://schemas.microsoft.com/office/drawing/2014/main" id="{D200B249-93CA-CA87-2EF4-65F56871FE1C}"/>
                  </a:ext>
                </a:extLst>
              </p:cNvPr>
              <p:cNvSpPr/>
              <p:nvPr/>
            </p:nvSpPr>
            <p:spPr>
              <a:xfrm>
                <a:off x="8984976" y="3812006"/>
                <a:ext cx="161924" cy="161924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타원 34">
                <a:extLst>
                  <a:ext uri="{FF2B5EF4-FFF2-40B4-BE49-F238E27FC236}">
                    <a16:creationId xmlns:a16="http://schemas.microsoft.com/office/drawing/2014/main" id="{76F3838F-E2BA-A987-C4B7-DF04B6DCC099}"/>
                  </a:ext>
                </a:extLst>
              </p:cNvPr>
              <p:cNvSpPr/>
              <p:nvPr/>
            </p:nvSpPr>
            <p:spPr>
              <a:xfrm>
                <a:off x="9934971" y="3812006"/>
                <a:ext cx="161924" cy="161924"/>
              </a:xfrm>
              <a:prstGeom prst="ellipse">
                <a:avLst/>
              </a:prstGeom>
              <a:solidFill>
                <a:srgbClr val="8F131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07C258E0-FC0B-5ADE-218B-9B6DCCAD10B4}"/>
                      </a:ext>
                    </a:extLst>
                  </p:cNvPr>
                  <p:cNvSpPr txBox="1"/>
                  <p:nvPr/>
                </p:nvSpPr>
                <p:spPr>
                  <a:xfrm>
                    <a:off x="9792596" y="3891357"/>
                    <a:ext cx="385297" cy="4742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dirty="0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b="0" i="0" dirty="0" smtClean="0">
                                  <a:latin typeface="Cambria Math" panose="02040503050406030204" pitchFamily="18" charset="0"/>
                                </a:rPr>
                                <m:t>front</m:t>
                              </m:r>
                            </m:sub>
                          </m:sSub>
                        </m:oMath>
                      </m:oMathPara>
                    </a14:m>
                    <a:endParaRPr lang="ko-KR" altLang="en-US" dirty="0"/>
                  </a:p>
                </p:txBody>
              </p:sp>
            </mc:Choice>
            <mc:Fallback xmlns="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07C258E0-FC0B-5ADE-218B-9B6DCCAD10B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92596" y="3891357"/>
                    <a:ext cx="385297" cy="47425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130612" b="-6667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BC64DE2-B0E1-DFDF-09D2-91871DB944FA}"/>
                    </a:ext>
                  </a:extLst>
                </p:cNvPr>
                <p:cNvSpPr txBox="1"/>
                <p:nvPr/>
              </p:nvSpPr>
              <p:spPr>
                <a:xfrm>
                  <a:off x="3612333" y="3336335"/>
                  <a:ext cx="840428" cy="3043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sz="1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ko-KR" sz="1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ko-KR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ko-KR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ko-KR" altLang="en-US" sz="1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BC64DE2-B0E1-DFDF-09D2-91871DB944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2333" y="3336335"/>
                  <a:ext cx="840428" cy="30430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C31AD924-0DF5-AFD1-2CE9-8539F43E0EBF}"/>
                </a:ext>
              </a:extLst>
            </p:cNvPr>
            <p:cNvGrpSpPr/>
            <p:nvPr/>
          </p:nvGrpSpPr>
          <p:grpSpPr>
            <a:xfrm rot="15300880">
              <a:off x="3926632" y="3281691"/>
              <a:ext cx="905929" cy="94592"/>
              <a:chOff x="4854459" y="5883256"/>
              <a:chExt cx="694491" cy="170001"/>
            </a:xfrm>
            <a:solidFill>
              <a:srgbClr val="C00000"/>
            </a:solidFill>
          </p:grpSpPr>
          <p:grpSp>
            <p:nvGrpSpPr>
              <p:cNvPr id="38" name="그룹 37">
                <a:extLst>
                  <a:ext uri="{FF2B5EF4-FFF2-40B4-BE49-F238E27FC236}">
                    <a16:creationId xmlns:a16="http://schemas.microsoft.com/office/drawing/2014/main" id="{CE2B0EB3-2E6E-F651-22A5-4DC28322CFEA}"/>
                  </a:ext>
                </a:extLst>
              </p:cNvPr>
              <p:cNvGrpSpPr/>
              <p:nvPr/>
            </p:nvGrpSpPr>
            <p:grpSpPr>
              <a:xfrm>
                <a:off x="5148263" y="5945396"/>
                <a:ext cx="290664" cy="46473"/>
                <a:chOff x="801045" y="3502419"/>
                <a:chExt cx="1642293" cy="262973"/>
              </a:xfrm>
              <a:grpFill/>
            </p:grpSpPr>
            <p:sp>
              <p:nvSpPr>
                <p:cNvPr id="50" name="순서도: 천공 테이프 49">
                  <a:extLst>
                    <a:ext uri="{FF2B5EF4-FFF2-40B4-BE49-F238E27FC236}">
                      <a16:creationId xmlns:a16="http://schemas.microsoft.com/office/drawing/2014/main" id="{609DA7B7-CBC5-DE33-A85D-93CCCA0A1BF7}"/>
                    </a:ext>
                  </a:extLst>
                </p:cNvPr>
                <p:cNvSpPr/>
                <p:nvPr/>
              </p:nvSpPr>
              <p:spPr>
                <a:xfrm>
                  <a:off x="801045" y="3510578"/>
                  <a:ext cx="823124" cy="254814"/>
                </a:xfrm>
                <a:prstGeom prst="flowChartPunchedTap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" name="순서도: 천공 테이프 50">
                  <a:extLst>
                    <a:ext uri="{FF2B5EF4-FFF2-40B4-BE49-F238E27FC236}">
                      <a16:creationId xmlns:a16="http://schemas.microsoft.com/office/drawing/2014/main" id="{A627B3B4-DE55-746A-DD14-F3262A434CB8}"/>
                    </a:ext>
                  </a:extLst>
                </p:cNvPr>
                <p:cNvSpPr/>
                <p:nvPr/>
              </p:nvSpPr>
              <p:spPr>
                <a:xfrm>
                  <a:off x="1620214" y="3502419"/>
                  <a:ext cx="823124" cy="254814"/>
                </a:xfrm>
                <a:prstGeom prst="flowChartPunchedTap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9" name="순서도: 추출 38">
                <a:extLst>
                  <a:ext uri="{FF2B5EF4-FFF2-40B4-BE49-F238E27FC236}">
                    <a16:creationId xmlns:a16="http://schemas.microsoft.com/office/drawing/2014/main" id="{02F3FB95-17AE-84D0-1390-8C51FC7B0EA2}"/>
                  </a:ext>
                </a:extLst>
              </p:cNvPr>
              <p:cNvSpPr/>
              <p:nvPr/>
            </p:nvSpPr>
            <p:spPr>
              <a:xfrm rot="5400000">
                <a:off x="5411651" y="5915958"/>
                <a:ext cx="170001" cy="104597"/>
              </a:xfrm>
              <a:prstGeom prst="flowChartExtra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0" name="그룹 39">
                <a:extLst>
                  <a:ext uri="{FF2B5EF4-FFF2-40B4-BE49-F238E27FC236}">
                    <a16:creationId xmlns:a16="http://schemas.microsoft.com/office/drawing/2014/main" id="{A8CA83D8-1DE6-8339-9E9B-944366A35AD3}"/>
                  </a:ext>
                </a:extLst>
              </p:cNvPr>
              <p:cNvGrpSpPr/>
              <p:nvPr/>
            </p:nvGrpSpPr>
            <p:grpSpPr>
              <a:xfrm>
                <a:off x="4854459" y="5946459"/>
                <a:ext cx="290664" cy="46473"/>
                <a:chOff x="801045" y="3502419"/>
                <a:chExt cx="1642293" cy="262973"/>
              </a:xfrm>
              <a:grpFill/>
            </p:grpSpPr>
            <p:sp>
              <p:nvSpPr>
                <p:cNvPr id="48" name="순서도: 천공 테이프 47">
                  <a:extLst>
                    <a:ext uri="{FF2B5EF4-FFF2-40B4-BE49-F238E27FC236}">
                      <a16:creationId xmlns:a16="http://schemas.microsoft.com/office/drawing/2014/main" id="{525DFE5F-7273-D2C1-A6FD-E0576BE4A645}"/>
                    </a:ext>
                  </a:extLst>
                </p:cNvPr>
                <p:cNvSpPr/>
                <p:nvPr/>
              </p:nvSpPr>
              <p:spPr>
                <a:xfrm>
                  <a:off x="801045" y="3510578"/>
                  <a:ext cx="823124" cy="254814"/>
                </a:xfrm>
                <a:prstGeom prst="flowChartPunchedTap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순서도: 천공 테이프 48">
                  <a:extLst>
                    <a:ext uri="{FF2B5EF4-FFF2-40B4-BE49-F238E27FC236}">
                      <a16:creationId xmlns:a16="http://schemas.microsoft.com/office/drawing/2014/main" id="{85CA05FC-454E-960B-0E48-DF836D77CDC4}"/>
                    </a:ext>
                  </a:extLst>
                </p:cNvPr>
                <p:cNvSpPr/>
                <p:nvPr/>
              </p:nvSpPr>
              <p:spPr>
                <a:xfrm>
                  <a:off x="1620214" y="3502419"/>
                  <a:ext cx="823124" cy="254814"/>
                </a:xfrm>
                <a:prstGeom prst="flowChartPunchedTap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8F7F3A22-0DAE-4215-BFFB-9C939E56C0D8}"/>
                    </a:ext>
                  </a:extLst>
                </p:cNvPr>
                <p:cNvSpPr txBox="1"/>
                <p:nvPr/>
              </p:nvSpPr>
              <p:spPr>
                <a:xfrm>
                  <a:off x="5243166" y="3368815"/>
                  <a:ext cx="848318" cy="3043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sz="1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ko-KR" sz="1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ko-KR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ko-KR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ko-KR" altLang="en-US" sz="1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8F7F3A22-0DAE-4215-BFFB-9C939E56C0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3166" y="3368815"/>
                  <a:ext cx="848318" cy="30430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3CF06DEA-7E39-45EE-C422-583F454C99BE}"/>
                </a:ext>
              </a:extLst>
            </p:cNvPr>
            <p:cNvGrpSpPr/>
            <p:nvPr/>
          </p:nvGrpSpPr>
          <p:grpSpPr>
            <a:xfrm rot="15300880">
              <a:off x="4974467" y="3466138"/>
              <a:ext cx="498605" cy="95063"/>
              <a:chOff x="4854459" y="5883256"/>
              <a:chExt cx="694491" cy="170001"/>
            </a:xfrm>
            <a:solidFill>
              <a:srgbClr val="C00000"/>
            </a:solidFill>
          </p:grpSpPr>
          <p:grpSp>
            <p:nvGrpSpPr>
              <p:cNvPr id="70" name="그룹 69">
                <a:extLst>
                  <a:ext uri="{FF2B5EF4-FFF2-40B4-BE49-F238E27FC236}">
                    <a16:creationId xmlns:a16="http://schemas.microsoft.com/office/drawing/2014/main" id="{4541C455-2DAF-6127-E7B6-C90E4ECECD40}"/>
                  </a:ext>
                </a:extLst>
              </p:cNvPr>
              <p:cNvGrpSpPr/>
              <p:nvPr/>
            </p:nvGrpSpPr>
            <p:grpSpPr>
              <a:xfrm>
                <a:off x="5148263" y="5945396"/>
                <a:ext cx="290664" cy="46473"/>
                <a:chOff x="801045" y="3502419"/>
                <a:chExt cx="1642293" cy="262973"/>
              </a:xfrm>
              <a:grpFill/>
            </p:grpSpPr>
            <p:sp>
              <p:nvSpPr>
                <p:cNvPr id="75" name="순서도: 천공 테이프 74">
                  <a:extLst>
                    <a:ext uri="{FF2B5EF4-FFF2-40B4-BE49-F238E27FC236}">
                      <a16:creationId xmlns:a16="http://schemas.microsoft.com/office/drawing/2014/main" id="{ED2CC944-9E67-19FF-6695-76D864DAE705}"/>
                    </a:ext>
                  </a:extLst>
                </p:cNvPr>
                <p:cNvSpPr/>
                <p:nvPr/>
              </p:nvSpPr>
              <p:spPr>
                <a:xfrm>
                  <a:off x="801045" y="3510578"/>
                  <a:ext cx="823124" cy="254814"/>
                </a:xfrm>
                <a:prstGeom prst="flowChartPunchedTap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6" name="순서도: 천공 테이프 75">
                  <a:extLst>
                    <a:ext uri="{FF2B5EF4-FFF2-40B4-BE49-F238E27FC236}">
                      <a16:creationId xmlns:a16="http://schemas.microsoft.com/office/drawing/2014/main" id="{AFAECAA7-6A45-3819-4444-36B2692FADE0}"/>
                    </a:ext>
                  </a:extLst>
                </p:cNvPr>
                <p:cNvSpPr/>
                <p:nvPr/>
              </p:nvSpPr>
              <p:spPr>
                <a:xfrm>
                  <a:off x="1620214" y="3502419"/>
                  <a:ext cx="823124" cy="254814"/>
                </a:xfrm>
                <a:prstGeom prst="flowChartPunchedTap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71" name="순서도: 추출 70">
                <a:extLst>
                  <a:ext uri="{FF2B5EF4-FFF2-40B4-BE49-F238E27FC236}">
                    <a16:creationId xmlns:a16="http://schemas.microsoft.com/office/drawing/2014/main" id="{07D204B2-6D1B-D53C-A83D-E4D8935A44E0}"/>
                  </a:ext>
                </a:extLst>
              </p:cNvPr>
              <p:cNvSpPr/>
              <p:nvPr/>
            </p:nvSpPr>
            <p:spPr>
              <a:xfrm rot="5400000">
                <a:off x="5411651" y="5915958"/>
                <a:ext cx="170001" cy="104597"/>
              </a:xfrm>
              <a:prstGeom prst="flowChartExtra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72" name="그룹 71">
                <a:extLst>
                  <a:ext uri="{FF2B5EF4-FFF2-40B4-BE49-F238E27FC236}">
                    <a16:creationId xmlns:a16="http://schemas.microsoft.com/office/drawing/2014/main" id="{A414D3A8-7BAE-041F-ECB7-42C3EE95C53F}"/>
                  </a:ext>
                </a:extLst>
              </p:cNvPr>
              <p:cNvGrpSpPr/>
              <p:nvPr/>
            </p:nvGrpSpPr>
            <p:grpSpPr>
              <a:xfrm>
                <a:off x="4854459" y="5946459"/>
                <a:ext cx="290664" cy="46473"/>
                <a:chOff x="801045" y="3502419"/>
                <a:chExt cx="1642293" cy="262973"/>
              </a:xfrm>
              <a:grpFill/>
            </p:grpSpPr>
            <p:sp>
              <p:nvSpPr>
                <p:cNvPr id="73" name="순서도: 천공 테이프 72">
                  <a:extLst>
                    <a:ext uri="{FF2B5EF4-FFF2-40B4-BE49-F238E27FC236}">
                      <a16:creationId xmlns:a16="http://schemas.microsoft.com/office/drawing/2014/main" id="{B5567228-30FF-FDE1-11A6-B55602EB6D47}"/>
                    </a:ext>
                  </a:extLst>
                </p:cNvPr>
                <p:cNvSpPr/>
                <p:nvPr/>
              </p:nvSpPr>
              <p:spPr>
                <a:xfrm>
                  <a:off x="801045" y="3510578"/>
                  <a:ext cx="823124" cy="254814"/>
                </a:xfrm>
                <a:prstGeom prst="flowChartPunchedTap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4" name="순서도: 천공 테이프 73">
                  <a:extLst>
                    <a:ext uri="{FF2B5EF4-FFF2-40B4-BE49-F238E27FC236}">
                      <a16:creationId xmlns:a16="http://schemas.microsoft.com/office/drawing/2014/main" id="{080F9CC6-3815-359C-682E-D02DE56679DC}"/>
                    </a:ext>
                  </a:extLst>
                </p:cNvPr>
                <p:cNvSpPr/>
                <p:nvPr/>
              </p:nvSpPr>
              <p:spPr>
                <a:xfrm>
                  <a:off x="1620214" y="3502419"/>
                  <a:ext cx="823124" cy="254814"/>
                </a:xfrm>
                <a:prstGeom prst="flowChartPunchedTap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9B657900-71D3-3171-1F46-DA2CE4BD1430}"/>
                    </a:ext>
                  </a:extLst>
                </p:cNvPr>
                <p:cNvSpPr txBox="1"/>
                <p:nvPr/>
              </p:nvSpPr>
              <p:spPr>
                <a:xfrm>
                  <a:off x="2585868" y="3488487"/>
                  <a:ext cx="467727" cy="3043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ko-KR" altLang="en-US" sz="1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9B657900-71D3-3171-1F46-DA2CE4BD14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5868" y="3488487"/>
                  <a:ext cx="467727" cy="30430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20229585-D342-6AE4-7A99-6930F0BA5A20}"/>
                    </a:ext>
                  </a:extLst>
                </p:cNvPr>
                <p:cNvSpPr txBox="1"/>
                <p:nvPr/>
              </p:nvSpPr>
              <p:spPr>
                <a:xfrm>
                  <a:off x="3230134" y="3488487"/>
                  <a:ext cx="471671" cy="3043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ko-KR" altLang="en-US" sz="1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20229585-D342-6AE4-7A99-6930F0BA5A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134" y="3488487"/>
                  <a:ext cx="471671" cy="30430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F211522-727C-529B-3E82-ABF4CD79C817}"/>
                  </a:ext>
                </a:extLst>
              </p:cNvPr>
              <p:cNvSpPr txBox="1"/>
              <p:nvPr/>
            </p:nvSpPr>
            <p:spPr>
              <a:xfrm>
                <a:off x="2981596" y="3779405"/>
                <a:ext cx="3369064" cy="8041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𝑞</m:t>
                      </m:r>
                      <m:nary>
                        <m:nary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F211522-727C-529B-3E82-ABF4CD79C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596" y="3779405"/>
                <a:ext cx="3369064" cy="8041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DFA7D05A-E47C-1741-7E2F-DF71305D54EC}"/>
                  </a:ext>
                </a:extLst>
              </p:cNvPr>
              <p:cNvSpPr txBox="1"/>
              <p:nvPr/>
            </p:nvSpPr>
            <p:spPr>
              <a:xfrm>
                <a:off x="602370" y="4672757"/>
                <a:ext cx="802399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60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</a:t>
                </a:r>
                <a:r>
                  <a:rPr lang="ko-KR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energy gained by the trailing particle, which is a distance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away from the leading particle, while passing through a structure of length</a:t>
                </a:r>
                <a:r>
                  <a:rPr lang="en-US" altLang="ko-K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DFA7D05A-E47C-1741-7E2F-DF71305D5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70" y="4672757"/>
                <a:ext cx="8023998" cy="861774"/>
              </a:xfrm>
              <a:prstGeom prst="rect">
                <a:avLst/>
              </a:prstGeom>
              <a:blipFill>
                <a:blip r:embed="rId16"/>
                <a:stretch>
                  <a:fillRect l="-304" t="-212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E364E00-768B-769C-6EE4-76435323193A}"/>
                  </a:ext>
                </a:extLst>
              </p:cNvPr>
              <p:cNvSpPr txBox="1"/>
              <p:nvPr/>
            </p:nvSpPr>
            <p:spPr>
              <a:xfrm>
                <a:off x="1966404" y="5379731"/>
                <a:ext cx="5153783" cy="8041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front</m:t>
                              </m:r>
                            </m:sub>
                          </m:sSub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front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f>
                            <m:f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E364E00-768B-769C-6EE4-764353231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404" y="5379731"/>
                <a:ext cx="5153783" cy="80413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직사각형 90">
            <a:extLst>
              <a:ext uri="{FF2B5EF4-FFF2-40B4-BE49-F238E27FC236}">
                <a16:creationId xmlns:a16="http://schemas.microsoft.com/office/drawing/2014/main" id="{55685630-7598-9BC6-BAAF-0DBE49209E28}"/>
              </a:ext>
            </a:extLst>
          </p:cNvPr>
          <p:cNvSpPr/>
          <p:nvPr/>
        </p:nvSpPr>
        <p:spPr>
          <a:xfrm>
            <a:off x="1820960" y="5334886"/>
            <a:ext cx="5334000" cy="89382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8094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82775</TotalTime>
  <Words>1064</Words>
  <Application>Microsoft Office PowerPoint</Application>
  <PresentationFormat>화면 슬라이드 쇼(4:3)</PresentationFormat>
  <Paragraphs>194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3" baseType="lpstr">
      <vt:lpstr>맑은 고딕</vt:lpstr>
      <vt:lpstr>Arial</vt:lpstr>
      <vt:lpstr>Calibri</vt:lpstr>
      <vt:lpstr>Calibri Light</vt:lpstr>
      <vt:lpstr>Cambria Math</vt:lpstr>
      <vt:lpstr>Times New Roman</vt:lpstr>
      <vt:lpstr>Office 테마</vt:lpstr>
      <vt:lpstr>Weekly Lab Meeting</vt:lpstr>
      <vt:lpstr>INDEX</vt:lpstr>
      <vt:lpstr>USPAS</vt:lpstr>
      <vt:lpstr>USPAS</vt:lpstr>
      <vt:lpstr>USPAS</vt:lpstr>
      <vt:lpstr>USPAS</vt:lpstr>
      <vt:lpstr>Wake</vt:lpstr>
      <vt:lpstr>Wake</vt:lpstr>
      <vt:lpstr>Wake</vt:lpstr>
      <vt:lpstr>Wake</vt:lpstr>
      <vt:lpstr>Wake</vt:lpstr>
      <vt:lpstr>Wake</vt:lpstr>
      <vt:lpstr>Wake</vt:lpstr>
      <vt:lpstr>Wake</vt:lpstr>
      <vt:lpstr>My Research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박영민(첨단원자력공학부)</cp:lastModifiedBy>
  <cp:revision>724</cp:revision>
  <cp:lastPrinted>2018-12-04T23:29:51Z</cp:lastPrinted>
  <dcterms:created xsi:type="dcterms:W3CDTF">2018-10-09T21:47:31Z</dcterms:created>
  <dcterms:modified xsi:type="dcterms:W3CDTF">2024-08-07T07:31:22Z</dcterms:modified>
</cp:coreProperties>
</file>