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71" r:id="rId6"/>
    <p:sldId id="259" r:id="rId7"/>
    <p:sldId id="261" r:id="rId8"/>
    <p:sldId id="262" r:id="rId9"/>
    <p:sldId id="273" r:id="rId10"/>
    <p:sldId id="274" r:id="rId11"/>
    <p:sldId id="279" r:id="rId12"/>
    <p:sldId id="277" r:id="rId13"/>
    <p:sldId id="272" r:id="rId14"/>
    <p:sldId id="275" r:id="rId15"/>
    <p:sldId id="276" r:id="rId16"/>
    <p:sldId id="269" r:id="rId17"/>
    <p:sldId id="263" r:id="rId18"/>
    <p:sldId id="264" r:id="rId19"/>
    <p:sldId id="265" r:id="rId20"/>
    <p:sldId id="267" r:id="rId21"/>
    <p:sldId id="278" r:id="rId22"/>
    <p:sldId id="266" r:id="rId23"/>
    <p:sldId id="270" r:id="rId24"/>
    <p:sldId id="268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AE5C59-D4AB-4CE0-ACA5-0610A1CD4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A0519F-61C2-4C9A-8D35-C09CAB13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F0DA75-D44B-49CF-A3DE-55A41A24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5729E8-4DFB-465C-9F9A-9F710165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D98FD1-A7A0-4573-81FF-7BFBA2D8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7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59E8FB-F85B-4FE3-9D01-06A65A7F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EB9BA2-DE4A-4029-9A33-1BF06904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02A15A-A175-4D4E-9EC0-C74F6824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54A200-6C50-47B0-B7D8-FDB9BFB7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A61D8-1A63-41DC-B79D-209033E9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50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540102-7161-4FF0-B199-0958ED971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1C340C-F02A-41F7-98C2-2584A6DAF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95AD54-6BD6-4C1B-85FB-81F7F4D3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64DBD3-6801-49F3-9356-B64EC22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599570-9021-41E5-9583-A49B8F97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93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85651-BB09-4F77-BDCC-99081C9A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2CC34A-334D-409B-8ABC-8346E01C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51E7EE-C1D3-43A9-AA17-F2F19B3B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59703C-229F-44D6-B386-88CB71AA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9C1828-F2C0-46FD-8ADE-321A8959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81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D03948-E357-47A0-A665-18E6AEFC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4FEF5F-B895-4D55-BC36-E6025453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5FA0B-4C72-4EB0-91FD-4D807850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DD479-A8CA-4BF3-8429-188D2578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0F427-1BF3-46C7-923B-640E7B0C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6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7991E0-644E-4140-951C-37CAAB3D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CBE373-9573-4589-9217-0DEF97F57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557EC8-7A05-4C87-BDC9-09441336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59FF0C-0509-4AE3-8A9B-CFD445AD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EC52CE-B076-4437-AD31-A03D645D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8578FE-17D0-4C2C-9546-1F44ED46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8B10B-B1BA-4CE7-AF3D-789CE1C7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6A9DC0-5FC1-4337-9B83-D2C837DC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5B425D-51C3-4B8B-AF0C-1680E118A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6A7975-988F-486A-9974-DFAE4F9A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DD734C-619D-4BE8-8BDB-E6EDC493C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706AB9-0FF7-42D8-8DE0-D8B24306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07F46CB-D584-4968-BBD5-92BA8541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DE1A64-19D0-4FC4-A3DB-AC991C91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67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4D15E-8EDB-4550-9752-3A489DAA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FC8680-C795-4AB5-83B0-7137FF2B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480BF8-CE9C-4AAD-9C74-88335F47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C459B7-CABF-4E59-BBF0-21F7400C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6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FEEABAF-3D01-4F52-B34A-69085D1D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3853129-350F-4711-B8A2-D578882D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E487F-EC0B-4080-AA3F-961E57CF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45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47BA36-9B5B-4E83-8257-E9ECD194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C4C46F-47F2-492E-84CF-A91C5BEA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6CE93E-D2C7-4A02-8096-2B3A58F5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CCF00B-9ECF-440A-ABE3-E3B6E6A3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86E9F7-8167-43E4-A20C-0F289B8B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18FE08-F387-493F-B0AA-D0876CE2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C2FDD-BCE3-4C9E-8C7A-BADDC993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A2CEAB-9712-4FBB-89E3-B6FA0D875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2C76A3-2762-4CFA-82DE-A00C4B9D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BD553D-5525-40C9-BAA0-0EE946AF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82B929-5763-4082-864C-16FA7E89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65283D-397A-485E-9F3F-036F14F0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8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6BDEFE-73D2-453C-A6D1-5C1E2494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2D4FD-2924-4545-AC56-504A657E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29EF5-2C8A-4674-88C1-7B667379A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E8F8-9766-4A26-8422-9818E37E076D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A52F1-C259-403D-9351-32D4776EA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544A89-7BAC-4CE0-A6B2-3774B7E89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7273-E130-4607-86E1-25DB69209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kanselearning.kr/userMain/goUserMain?lang=k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rpt-pal.postech.ac.k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rpt-pal.postech.ac.k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osafety.postech.ac.kr/ushm/main/home.d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kofons.or.kr/front/main/index.d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E4BBC5-7015-4315-9DB1-0CE6DA94F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How to Apply for Long-term Stay in PAL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23E27B3-6E6E-4D7A-894F-4FAE91A67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8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B4DCD-6E7A-4DFD-9510-8FD71943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B0FCE1-D409-4235-8533-ADB6CBAC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Application for basic education(Existing radiation worker)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6D3087-9B60-4544-9A02-D06AC9159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7" y="2305688"/>
            <a:ext cx="8013405" cy="4450254"/>
          </a:xfrm>
          <a:prstGeom prst="rect">
            <a:avLst/>
          </a:prstGeom>
        </p:spPr>
      </p:pic>
      <p:sp>
        <p:nvSpPr>
          <p:cNvPr id="4" name="액자 3">
            <a:extLst>
              <a:ext uri="{FF2B5EF4-FFF2-40B4-BE49-F238E27FC236}">
                <a16:creationId xmlns:a16="http://schemas.microsoft.com/office/drawing/2014/main" id="{BADB13D2-B08E-4206-96DF-1995B05C47EA}"/>
              </a:ext>
            </a:extLst>
          </p:cNvPr>
          <p:cNvSpPr/>
          <p:nvPr/>
        </p:nvSpPr>
        <p:spPr>
          <a:xfrm>
            <a:off x="9011093" y="4104167"/>
            <a:ext cx="887819" cy="303028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B4DCD-6E7A-4DFD-9510-8FD71943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B0FCE1-D409-4235-8533-ADB6CBAC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Application for basic education(Existing radiation worker)</a:t>
            </a:r>
            <a:endParaRPr lang="ko-KR" altLang="en-US" sz="2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85D8F7-F59C-48BA-80A0-6AF591F7F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2" y="2248277"/>
            <a:ext cx="5660175" cy="41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6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31499-E52A-4C5C-9D32-7CCDDBA1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DD58967-15CB-48A2-BD07-3ED432F6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68" y="1825625"/>
            <a:ext cx="5324663" cy="4351338"/>
          </a:xfrm>
        </p:spPr>
      </p:pic>
    </p:spTree>
    <p:extLst>
      <p:ext uri="{BB962C8B-B14F-4D97-AF65-F5344CB8AC3E}">
        <p14:creationId xmlns:p14="http://schemas.microsoft.com/office/powerpoint/2010/main" val="31570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4059A-F89E-40B8-B9FE-19189412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6235A8-FF22-4D82-ACE9-901B0E88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Office</a:t>
            </a:r>
            <a:r>
              <a:rPr lang="ko-KR" altLang="en-US" sz="2600" dirty="0"/>
              <a:t> </a:t>
            </a:r>
            <a:r>
              <a:rPr lang="en-US" altLang="ko-KR" sz="2600" dirty="0"/>
              <a:t>education: Korea association of nuclear ∙ radiation safety (</a:t>
            </a:r>
            <a:r>
              <a:rPr lang="en-US" altLang="ko-KR" sz="2600" dirty="0">
                <a:hlinkClick r:id="rId2"/>
              </a:rPr>
              <a:t>https://www.kanselearning.kr/userMain/goUserMain?lang=ko</a:t>
            </a:r>
            <a:r>
              <a:rPr lang="en-US" altLang="ko-KR" sz="2600" dirty="0"/>
              <a:t>)</a:t>
            </a:r>
          </a:p>
          <a:p>
            <a:r>
              <a:rPr lang="en-US" altLang="ko-KR" sz="2600" dirty="0"/>
              <a:t>New(new worker)/regular(education</a:t>
            </a:r>
            <a:r>
              <a:rPr lang="ko-KR" altLang="en-US" sz="2600" dirty="0"/>
              <a:t> </a:t>
            </a:r>
            <a:r>
              <a:rPr lang="en-US" altLang="ko-KR" sz="2600" dirty="0"/>
              <a:t>and</a:t>
            </a:r>
            <a:r>
              <a:rPr lang="ko-KR" altLang="en-US" sz="2600" dirty="0"/>
              <a:t> </a:t>
            </a:r>
            <a:r>
              <a:rPr lang="en-US" altLang="ko-KR" sz="2600" dirty="0"/>
              <a:t>research)(Existing worker)</a:t>
            </a:r>
          </a:p>
          <a:p>
            <a:r>
              <a:rPr lang="en-US" altLang="ko-KR" sz="2600" dirty="0"/>
              <a:t>Deposit without bankbook&gt;progress</a:t>
            </a:r>
            <a:r>
              <a:rPr lang="ko-KR" altLang="en-US" sz="2600" dirty="0"/>
              <a:t> </a:t>
            </a:r>
            <a:r>
              <a:rPr lang="en-US" altLang="ko-KR" sz="2600" dirty="0"/>
              <a:t>to</a:t>
            </a:r>
            <a:r>
              <a:rPr lang="ko-KR" altLang="en-US" sz="2600" dirty="0"/>
              <a:t> </a:t>
            </a:r>
            <a:r>
              <a:rPr lang="en-US" altLang="ko-KR" sz="2600" dirty="0"/>
              <a:t>payment&gt;send email to safety management&gt;payment by safety management</a:t>
            </a:r>
          </a:p>
          <a:p>
            <a:pPr marL="0" indent="0">
              <a:buNone/>
            </a:pP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7F9C65-B729-4429-8E10-D243BB84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5" y="4001294"/>
            <a:ext cx="5052237" cy="2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5FE00-8FBC-43E8-B515-5D38A9F1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590A988-09AB-4A2A-A94E-7F591D2A9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73" y="1825625"/>
            <a:ext cx="6007653" cy="4351338"/>
          </a:xfrm>
        </p:spPr>
      </p:pic>
    </p:spTree>
    <p:extLst>
      <p:ext uri="{BB962C8B-B14F-4D97-AF65-F5344CB8AC3E}">
        <p14:creationId xmlns:p14="http://schemas.microsoft.com/office/powerpoint/2010/main" val="173831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5FE00-8FBC-43E8-B515-5D38A9F1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8DB50A1-41F2-43C1-9BB0-364D3C649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34" y="1825625"/>
            <a:ext cx="5631731" cy="4351338"/>
          </a:xfrm>
        </p:spPr>
      </p:pic>
    </p:spTree>
    <p:extLst>
      <p:ext uri="{BB962C8B-B14F-4D97-AF65-F5344CB8AC3E}">
        <p14:creationId xmlns:p14="http://schemas.microsoft.com/office/powerpoint/2010/main" val="187093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6ABE7-006D-4139-AFFD-E70C832B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Registration for Radiation Worker in POSTECH –Record Confirmation(optional)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EC914-16AA-412D-9CA9-7A6F327F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If you have registered as radiation worker before, you must submit radiation worker record confirmation to safety management</a:t>
            </a:r>
          </a:p>
          <a:p>
            <a:r>
              <a:rPr lang="en-US" altLang="ko-KR" sz="2600" dirty="0"/>
              <a:t>Radiation worker integrated information system (</a:t>
            </a:r>
            <a:r>
              <a:rPr lang="en-US" altLang="ko-KR" sz="2600" b="0" i="0" dirty="0">
                <a:solidFill>
                  <a:srgbClr val="000000"/>
                </a:solidFill>
                <a:effectLst/>
              </a:rPr>
              <a:t>rawis.kofons.or.kr)&gt;login&gt;issue the record&gt;For checking career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7DF82E-5F23-4428-B807-3C19D1A7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74" y="3429000"/>
            <a:ext cx="5470451" cy="33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BC611-516C-4DD4-A4AB-89241884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2EF7B0-4DC2-4C7A-9DF4-CCC7D552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PAL</a:t>
            </a:r>
            <a:r>
              <a:rPr lang="ko-KR" altLang="en-US" dirty="0"/>
              <a:t> </a:t>
            </a:r>
            <a:r>
              <a:rPr lang="en-US" altLang="ko-KR" dirty="0"/>
              <a:t>registration/management for radiation worker system(</a:t>
            </a:r>
            <a:r>
              <a:rPr lang="en-US" altLang="ko-KR" dirty="0">
                <a:hlinkClick r:id="rId2"/>
              </a:rPr>
              <a:t>https://rpt-pal.postech.ac.kr/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804D30-2C97-41E9-830F-EAB6E612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" y="2692983"/>
            <a:ext cx="9186530" cy="3977882"/>
          </a:xfrm>
          <a:prstGeom prst="rect">
            <a:avLst/>
          </a:prstGeom>
        </p:spPr>
      </p:pic>
      <p:sp>
        <p:nvSpPr>
          <p:cNvPr id="6" name="액자 5">
            <a:extLst>
              <a:ext uri="{FF2B5EF4-FFF2-40B4-BE49-F238E27FC236}">
                <a16:creationId xmlns:a16="http://schemas.microsoft.com/office/drawing/2014/main" id="{E35BA957-606C-48CA-A5D6-40C3C0351D00}"/>
              </a:ext>
            </a:extLst>
          </p:cNvPr>
          <p:cNvSpPr/>
          <p:nvPr/>
        </p:nvSpPr>
        <p:spPr>
          <a:xfrm>
            <a:off x="3593805" y="6092456"/>
            <a:ext cx="2126511" cy="46251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0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2F4D6-3659-4B89-8174-6F2131B9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86EAF5-2F3F-4318-BCC5-6E917928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Download</a:t>
            </a:r>
            <a:r>
              <a:rPr lang="ko-KR" altLang="en-US" dirty="0"/>
              <a:t> </a:t>
            </a:r>
            <a:r>
              <a:rPr lang="en-US" altLang="ko-KR" dirty="0"/>
              <a:t>the form: FAQ/Download Document&gt;Download</a:t>
            </a:r>
            <a:r>
              <a:rPr lang="ko-KR" altLang="en-US" dirty="0"/>
              <a:t> </a:t>
            </a:r>
            <a:r>
              <a:rPr lang="en-US" altLang="ko-KR" dirty="0"/>
              <a:t>Document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243933-1110-4956-95A7-514C3B2E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25" y="2636873"/>
            <a:ext cx="8245549" cy="4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9FCA3-2ED1-4BF4-9A16-8C23DFCE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83F5A3-1419-41B7-9C24-BF952CF47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Submit the certification to POSTECH safety management after filling it in&gt;receive the certification after radiation safety supervisor and representative of safety management&gt;</a:t>
            </a:r>
            <a:r>
              <a:rPr lang="en-US" altLang="ko-KR" sz="2600"/>
              <a:t>send it by </a:t>
            </a:r>
            <a:r>
              <a:rPr lang="en-US" altLang="ko-KR" sz="2600" dirty="0"/>
              <a:t>e-mail to </a:t>
            </a:r>
            <a:r>
              <a:rPr lang="en-US" altLang="ko-KR" sz="2600" dirty="0" err="1"/>
              <a:t>Eunwoo</a:t>
            </a:r>
            <a:r>
              <a:rPr lang="en-US" altLang="ko-KR" sz="2600" dirty="0"/>
              <a:t> Lee in PAL radiation protection team</a:t>
            </a:r>
          </a:p>
          <a:p>
            <a:r>
              <a:rPr lang="en-US" altLang="ko-KR" sz="2600" dirty="0"/>
              <a:t>Certification must be submitted</a:t>
            </a:r>
            <a:r>
              <a:rPr lang="ko-KR" altLang="en-US" sz="2600" dirty="0"/>
              <a:t> </a:t>
            </a:r>
            <a:r>
              <a:rPr lang="en-US" altLang="ko-KR" sz="2600" u="sng" dirty="0"/>
              <a:t>3</a:t>
            </a:r>
            <a:r>
              <a:rPr lang="ko-KR" altLang="en-US" sz="2600" u="sng" dirty="0"/>
              <a:t> </a:t>
            </a:r>
            <a:r>
              <a:rPr lang="en-US" altLang="ko-KR" sz="2600" u="sng" dirty="0"/>
              <a:t>days</a:t>
            </a:r>
            <a:r>
              <a:rPr lang="ko-KR" altLang="en-US" sz="2600" dirty="0"/>
              <a:t> </a:t>
            </a:r>
            <a:r>
              <a:rPr lang="en-US" altLang="ko-KR" sz="2600" dirty="0"/>
              <a:t>before entrance to controlled area</a:t>
            </a:r>
          </a:p>
          <a:p>
            <a:r>
              <a:rPr lang="en-US" altLang="ko-KR" sz="2600" u="sng" dirty="0"/>
              <a:t>You must submit your original certification when you receive the radiometer</a:t>
            </a:r>
            <a:endParaRPr lang="ko-KR" alt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58309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3A6AF-DDE5-40CB-BE8C-C4DFC8BA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8DFBCB-D4DC-411B-800A-5ECB08C0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Apply for long-term stay</a:t>
            </a:r>
          </a:p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2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BC611-516C-4DD4-A4AB-89241884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2EF7B0-4DC2-4C7A-9DF4-CCC7D552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PAL</a:t>
            </a:r>
            <a:r>
              <a:rPr lang="ko-KR" altLang="en-US" dirty="0"/>
              <a:t> </a:t>
            </a:r>
            <a:r>
              <a:rPr lang="en-US" altLang="ko-KR" dirty="0"/>
              <a:t>registration/management for radiation worker system(</a:t>
            </a:r>
            <a:r>
              <a:rPr lang="en-US" altLang="ko-KR" dirty="0">
                <a:hlinkClick r:id="rId2"/>
              </a:rPr>
              <a:t>https://rpt-pal.postech.ac.kr/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804D30-2C97-41E9-830F-EAB6E612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" y="2692983"/>
            <a:ext cx="9186530" cy="3977882"/>
          </a:xfrm>
          <a:prstGeom prst="rect">
            <a:avLst/>
          </a:prstGeom>
        </p:spPr>
      </p:pic>
      <p:sp>
        <p:nvSpPr>
          <p:cNvPr id="4" name="액자 3">
            <a:extLst>
              <a:ext uri="{FF2B5EF4-FFF2-40B4-BE49-F238E27FC236}">
                <a16:creationId xmlns:a16="http://schemas.microsoft.com/office/drawing/2014/main" id="{3A9DC2FE-C299-4BBC-8D05-93856AF93C70}"/>
              </a:ext>
            </a:extLst>
          </p:cNvPr>
          <p:cNvSpPr/>
          <p:nvPr/>
        </p:nvSpPr>
        <p:spPr>
          <a:xfrm>
            <a:off x="7947837" y="4024423"/>
            <a:ext cx="2270051" cy="2052084"/>
          </a:xfrm>
          <a:prstGeom prst="frame">
            <a:avLst>
              <a:gd name="adj1" fmla="val 49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934CD-1F5B-4848-A3ED-B8F91967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AA2827-0BEB-4DDA-8137-EC35548D8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Choose “Worker from other institute(long-term stay) when creating your account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9532F6-8700-4D20-ADB0-08E5BAE1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58" y="2652823"/>
            <a:ext cx="6763483" cy="39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5A884-CD43-421A-B4C0-C9DBF986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931B4-B70A-4AC4-A88B-26897D22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Apply for access to controlled area in PAL: Application&gt;No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B2151A-B04F-491C-BCEB-8957F50F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18" y="2245990"/>
            <a:ext cx="8072616" cy="4293034"/>
          </a:xfrm>
          <a:prstGeom prst="rect">
            <a:avLst/>
          </a:prstGeom>
        </p:spPr>
      </p:pic>
      <p:sp>
        <p:nvSpPr>
          <p:cNvPr id="6" name="액자 5">
            <a:extLst>
              <a:ext uri="{FF2B5EF4-FFF2-40B4-BE49-F238E27FC236}">
                <a16:creationId xmlns:a16="http://schemas.microsoft.com/office/drawing/2014/main" id="{0CFB4F9D-128C-475A-B6C4-ADF382B53DDC}"/>
              </a:ext>
            </a:extLst>
          </p:cNvPr>
          <p:cNvSpPr/>
          <p:nvPr/>
        </p:nvSpPr>
        <p:spPr>
          <a:xfrm>
            <a:off x="6524326" y="4195804"/>
            <a:ext cx="930349" cy="39340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27051DBB-F65B-4687-B5B4-23D7398BCB59}"/>
              </a:ext>
            </a:extLst>
          </p:cNvPr>
          <p:cNvSpPr/>
          <p:nvPr/>
        </p:nvSpPr>
        <p:spPr>
          <a:xfrm>
            <a:off x="8670851" y="3359888"/>
            <a:ext cx="1146544" cy="24986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57F0EF-1010-4CC5-BBF9-C0208005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6C92062-7ACA-4DAB-BC36-0F27E7D5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63" y="1825625"/>
            <a:ext cx="7704874" cy="4351338"/>
          </a:xfrm>
        </p:spPr>
      </p:pic>
    </p:spTree>
    <p:extLst>
      <p:ext uri="{BB962C8B-B14F-4D97-AF65-F5344CB8AC3E}">
        <p14:creationId xmlns:p14="http://schemas.microsoft.com/office/powerpoint/2010/main" val="129206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65DAE-E4CE-4551-860F-36D29121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Access to Controlled Area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4FF0CD-CBA9-4F58-9A39-5DE892D1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Application is finished after completing web-based radiation safety education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7C3BDA-E166-48F5-B042-3249C815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6" y="2663455"/>
            <a:ext cx="8878186" cy="39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437BC2-4825-4BA1-AE43-98657487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Long-term Stay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70EF53-F843-407F-A562-199F636F5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600" dirty="0"/>
              <a:t>Submit long-term stay approval request and required documents(memo, certificate</a:t>
            </a:r>
            <a:r>
              <a:rPr lang="ko-KR" altLang="en-US" sz="2600" dirty="0"/>
              <a:t> </a:t>
            </a:r>
            <a:r>
              <a:rPr lang="en-US" altLang="ko-KR" sz="2600" dirty="0"/>
              <a:t>of</a:t>
            </a:r>
            <a:r>
              <a:rPr lang="ko-KR" altLang="en-US" sz="2600" dirty="0"/>
              <a:t> </a:t>
            </a:r>
            <a:r>
              <a:rPr lang="en-US" altLang="ko-KR" sz="2600" dirty="0"/>
              <a:t>enrollment) to person in charge of lab</a:t>
            </a:r>
          </a:p>
          <a:p>
            <a:pPr marL="0" indent="0">
              <a:buNone/>
            </a:pPr>
            <a:r>
              <a:rPr lang="en-US" altLang="ko-KR" sz="2600" dirty="0"/>
              <a:t>  -Ask Yuri Kim in PAL general affairs &amp; human resources team for the forms of long-term stay approval request and memo</a:t>
            </a:r>
          </a:p>
          <a:p>
            <a:pPr marL="0" indent="0">
              <a:buNone/>
            </a:pPr>
            <a:r>
              <a:rPr lang="en-US" altLang="ko-KR" sz="2600" dirty="0"/>
              <a:t>  -Term of long-term stay is at most a year</a:t>
            </a:r>
          </a:p>
          <a:p>
            <a:r>
              <a:rPr lang="en-US" altLang="ko-KR" sz="2600" dirty="0"/>
              <a:t>Ask administration office of your major to send official document for dispatch student</a:t>
            </a:r>
            <a:endParaRPr lang="en-US" altLang="ko-KR" sz="2600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 algn="l" fontAlgn="base">
              <a:buNone/>
            </a:pPr>
            <a:r>
              <a:rPr lang="en-US" altLang="ko-KR" sz="2600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 -When you send an e-mail to administration office, you need to specify your name, academic advisor, and your purpose for long-term stay</a:t>
            </a:r>
            <a:endParaRPr lang="ko-KR" altLang="en-US" sz="2600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buNone/>
            </a:pPr>
            <a:endParaRPr lang="en-US" altLang="ko-KR" sz="2600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51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BD5733-A8E7-443B-8BF7-CB0D633B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Long-term Stay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9CA9BA-436D-4B94-BEDD-3A65EFD7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After approval of long-term stay, you must take 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laboratory ordinary safety education in PAL homepage(https://pal.postech.ac.kr/)</a:t>
            </a:r>
            <a:endParaRPr lang="en-US" altLang="ko-KR" sz="2400" b="0" i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/>
              <a:t>Submit certificate of 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laboratory safety education to the person in charge in PAL </a:t>
            </a:r>
            <a:r>
              <a:rPr lang="en-US" altLang="ko-KR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utility&amp;safety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team</a:t>
            </a:r>
            <a:endParaRPr lang="en-US" altLang="ko-KR" sz="2400" b="0" i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8F190D-B641-49E7-8116-D71F5774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11" y="3296298"/>
            <a:ext cx="6567377" cy="34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BD5733-A8E7-443B-8BF7-CB0D633B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Apply for Long-term Stay in PAL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9CA9BA-436D-4B94-BEDD-3A65EFD7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Researchers of PAL should take laboratory safety education depending on their research field</a:t>
            </a:r>
            <a:endParaRPr lang="en-US" altLang="ko-KR" sz="2600" b="0" i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 dirty="0"/>
              <a:t>  </a:t>
            </a:r>
            <a:r>
              <a:rPr lang="en-US" altLang="ko-KR" sz="2600" dirty="0"/>
              <a:t>-Can be replaced by submitting certificate of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laboratory safety education of POSTECH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3282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52E5EB-14D6-414B-8B97-582596C5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Registration for Radiation Worker in POSTECH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47FD2B-C9E9-45FA-B9D2-8ED3511FD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POSTECH laboratory safety information network (</a:t>
            </a:r>
            <a:r>
              <a:rPr lang="en-US" altLang="ko-KR" sz="2600" dirty="0">
                <a:hlinkClick r:id="rId2"/>
              </a:rPr>
              <a:t>https://posafety.postech.ac.kr/ushm/main/home.do</a:t>
            </a:r>
            <a:r>
              <a:rPr lang="en-US" altLang="ko-KR" sz="2600" dirty="0"/>
              <a:t>)</a:t>
            </a:r>
          </a:p>
          <a:p>
            <a:r>
              <a:rPr lang="en-US" altLang="ko-KR" sz="2600" dirty="0"/>
              <a:t>Radiation safety&gt;Employee management&gt;Application</a:t>
            </a:r>
          </a:p>
          <a:p>
            <a:r>
              <a:rPr lang="en-US" altLang="ko-KR" sz="2600" dirty="0"/>
              <a:t>After printing radiation worker application, you have to get signature of academic advisor and submit it to safety management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34BE37-4E48-4F2C-8584-97F15BD5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46" y="3883885"/>
            <a:ext cx="4900921" cy="2936901"/>
          </a:xfrm>
          <a:prstGeom prst="rect">
            <a:avLst/>
          </a:prstGeom>
        </p:spPr>
      </p:pic>
      <p:sp>
        <p:nvSpPr>
          <p:cNvPr id="7" name="액자 6">
            <a:extLst>
              <a:ext uri="{FF2B5EF4-FFF2-40B4-BE49-F238E27FC236}">
                <a16:creationId xmlns:a16="http://schemas.microsoft.com/office/drawing/2014/main" id="{CD60EE97-C106-40FD-A3F1-90365604BF07}"/>
              </a:ext>
            </a:extLst>
          </p:cNvPr>
          <p:cNvSpPr/>
          <p:nvPr/>
        </p:nvSpPr>
        <p:spPr>
          <a:xfrm>
            <a:off x="5544879" y="4630479"/>
            <a:ext cx="551121" cy="24986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E62FEA-9565-4F39-A0FA-32219E8A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Registration for Radiation Worker in POSTECH -Medical Checkup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AD95F6-F086-4AC6-AEE3-BA3D4C77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altLang="ko-KR" sz="2600" b="0" i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Receive medical checkup at the first </a:t>
            </a:r>
            <a:r>
              <a:rPr lang="en-US" altLang="ko-KR" sz="2600" dirty="0">
                <a:solidFill>
                  <a:srgbClr val="000000"/>
                </a:solidFill>
                <a:ea typeface="맑은 고딕" panose="020B0503020000020004" pitchFamily="50" charset="-127"/>
              </a:rPr>
              <a:t>floor of 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health improvement center in Pohang </a:t>
            </a:r>
            <a:r>
              <a:rPr lang="en-US" altLang="ko-KR" sz="2600" b="0" i="0" dirty="0" err="1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St.Mary’s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 Hospital </a:t>
            </a:r>
          </a:p>
          <a:p>
            <a:pPr marL="0" indent="0" algn="l" fontAlgn="base">
              <a:buNone/>
            </a:pPr>
            <a:r>
              <a:rPr lang="en-US" altLang="ko-KR" sz="2600" dirty="0">
                <a:solidFill>
                  <a:srgbClr val="000000"/>
                </a:solidFill>
                <a:ea typeface="맑은 고딕" panose="020B0503020000020004" pitchFamily="50" charset="-127"/>
              </a:rPr>
              <a:t>  -Reception must be done before 4 p.m. on weekdays</a:t>
            </a:r>
          </a:p>
          <a:p>
            <a:pPr marL="0" indent="0" algn="l" fontAlgn="base">
              <a:buNone/>
            </a:pPr>
            <a:r>
              <a:rPr lang="en-US" altLang="ko-KR" sz="2600" b="0" i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  -It takes 1~2 weeks to receive medical certificate</a:t>
            </a:r>
            <a:endParaRPr lang="ko-KR" altLang="en-US" sz="2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altLang="ko-KR" sz="2600" b="0" i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You must notify them that you came for “POSTECH radiation worker checkup”</a:t>
            </a:r>
          </a:p>
          <a:p>
            <a:pPr algn="l" fontAlgn="base"/>
            <a:r>
              <a:rPr lang="en-US" altLang="ko-KR" sz="2600" b="0" i="0" dirty="0">
                <a:solidFill>
                  <a:srgbClr val="000000"/>
                </a:solidFill>
                <a:effectLst/>
              </a:rPr>
              <a:t>Submit medical certificate to safety management</a:t>
            </a:r>
            <a:endParaRPr lang="ko-KR" altLang="en-US" sz="2600" b="0" i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47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06E86-1534-430C-8614-CD358622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Registration for Radiation Worker in POSTECH -Safety Education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9ABBFC-33FC-4F65-9780-6D8C3401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600" dirty="0"/>
              <a:t>Basic education: Korea Foundation of Nuclear Safety (</a:t>
            </a:r>
            <a:r>
              <a:rPr lang="en-US" altLang="ko-KR" sz="2600" dirty="0">
                <a:hlinkClick r:id="rId2"/>
              </a:rPr>
              <a:t>https://edu.kofons.or.kr/front/main/index.do</a:t>
            </a:r>
            <a:r>
              <a:rPr lang="en-US" altLang="ko-KR" sz="2600" dirty="0"/>
              <a:t>)</a:t>
            </a:r>
          </a:p>
          <a:p>
            <a:r>
              <a:rPr lang="en-US" altLang="ko-KR" sz="2600" dirty="0"/>
              <a:t>Apply for education&gt;</a:t>
            </a:r>
          </a:p>
          <a:p>
            <a:pPr marL="0" indent="0">
              <a:buNone/>
            </a:pPr>
            <a:r>
              <a:rPr lang="en-US" altLang="ko-KR" sz="2600" dirty="0"/>
              <a:t>  -offline</a:t>
            </a:r>
            <a:r>
              <a:rPr lang="ko-KR" altLang="en-US" sz="2600" dirty="0"/>
              <a:t> </a:t>
            </a:r>
            <a:r>
              <a:rPr lang="en-US" altLang="ko-KR" sz="2600" dirty="0"/>
              <a:t>education&gt;type: basic education(radiation worker), new(ordinary)(new)</a:t>
            </a:r>
          </a:p>
          <a:p>
            <a:pPr marL="0" indent="0">
              <a:buNone/>
            </a:pPr>
            <a:r>
              <a:rPr lang="en-US" altLang="ko-KR" sz="2600" dirty="0"/>
              <a:t>  -e-learning&gt;basic education&gt;regular course (ordinary-3 </a:t>
            </a:r>
            <a:r>
              <a:rPr lang="en-US" altLang="ko-KR" sz="2600" dirty="0" err="1"/>
              <a:t>hrs</a:t>
            </a:r>
            <a:r>
              <a:rPr lang="en-US" altLang="ko-KR" sz="2600" dirty="0"/>
              <a:t>) (existing worker)</a:t>
            </a:r>
          </a:p>
          <a:p>
            <a:r>
              <a:rPr lang="en-US" altLang="ko-KR" sz="2600" dirty="0"/>
              <a:t>Click cancel for the payment&gt;send email to safety management</a:t>
            </a:r>
          </a:p>
          <a:p>
            <a:pPr marL="0" indent="0">
              <a:buNone/>
            </a:pPr>
            <a:r>
              <a:rPr lang="en-US" altLang="ko-KR" sz="2600" dirty="0"/>
              <a:t>  &gt;payment by safety management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/>
              <a:t>  </a:t>
            </a:r>
          </a:p>
          <a:p>
            <a:pPr marL="0" indent="0">
              <a:buNone/>
            </a:pP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3381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B4DCD-6E7A-4DFD-9510-8FD71943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Registration for Radiation Worker in POSTECH -Safety</a:t>
            </a:r>
            <a:r>
              <a:rPr lang="ko-KR" altLang="en-US" dirty="0"/>
              <a:t> </a:t>
            </a:r>
            <a:r>
              <a:rPr lang="en-US" altLang="ko-KR" dirty="0" err="1"/>
              <a:t>Edutation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B0FCE1-D409-4235-8533-ADB6CBAC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Application for basic education(New radiation worker)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612833-CB12-4514-BD83-1C3696044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07" y="2195870"/>
            <a:ext cx="8268586" cy="45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832</Words>
  <Application>Microsoft Office PowerPoint</Application>
  <PresentationFormat>와이드스크린</PresentationFormat>
  <Paragraphs>69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맑은 고딕</vt:lpstr>
      <vt:lpstr>맑은 고딕</vt:lpstr>
      <vt:lpstr>Arial</vt:lpstr>
      <vt:lpstr>Office 테마</vt:lpstr>
      <vt:lpstr>How to Apply for Long-term Stay in PAL</vt:lpstr>
      <vt:lpstr>Index</vt:lpstr>
      <vt:lpstr>Apply for Long-term Stay in PAL</vt:lpstr>
      <vt:lpstr>Apply for Long-term Stay in PAL</vt:lpstr>
      <vt:lpstr>Apply for Long-term Stay in PAL</vt:lpstr>
      <vt:lpstr>Registration for Radiation Worker in POSTECH</vt:lpstr>
      <vt:lpstr>Registration for Radiation Worker in POSTECH -Medical Checkup</vt:lpstr>
      <vt:lpstr>Registration for Radiation Worker in POSTECH -Safety Education</vt:lpstr>
      <vt:lpstr>Registration for Radiation Worker in POSTECH -Safety Edutation</vt:lpstr>
      <vt:lpstr>Registration for Radiation Worker in POSTECH -Safety Edutation</vt:lpstr>
      <vt:lpstr>Registration for Radiation Worker in POSTECH -Safety Edutation</vt:lpstr>
      <vt:lpstr>Registration for Radiation Worker in POSTECH -Safety Edutation</vt:lpstr>
      <vt:lpstr>Registration for Radiation Worker in POSTECH -Safety Edutation</vt:lpstr>
      <vt:lpstr>Registration for Radiation Worker in POSTECH -Safety Edutation</vt:lpstr>
      <vt:lpstr>Registration for Radiation Worker in POSTECH -Safety Edutation</vt:lpstr>
      <vt:lpstr>Registration for Radiation Worker in POSTECH –Record Confirmation(optional)</vt:lpstr>
      <vt:lpstr>Registration for Radiation Worker in PAL</vt:lpstr>
      <vt:lpstr>Registration for Radiation Worker in PAL</vt:lpstr>
      <vt:lpstr>Registration for Radiation Worker in PAL</vt:lpstr>
      <vt:lpstr>Apply for Access to Controlled Area in PAL</vt:lpstr>
      <vt:lpstr>Apply for Access to Controlled Area in PAL</vt:lpstr>
      <vt:lpstr>Apply for Access to Controlled Area in PAL</vt:lpstr>
      <vt:lpstr>Apply for Access to Controlled Area in PAL</vt:lpstr>
      <vt:lpstr>Apply for Access to Controlled Area in 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Long-term Stay in PAL</dc:title>
  <dc:creator>SAMSUNG</dc:creator>
  <cp:lastModifiedBy>SAMSUNG</cp:lastModifiedBy>
  <cp:revision>186</cp:revision>
  <dcterms:created xsi:type="dcterms:W3CDTF">2024-08-17T09:17:31Z</dcterms:created>
  <dcterms:modified xsi:type="dcterms:W3CDTF">2024-08-21T14:53:44Z</dcterms:modified>
</cp:coreProperties>
</file>