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4" r:id="rId1"/>
  </p:sldMasterIdLst>
  <p:notesMasterIdLst>
    <p:notesMasterId r:id="rId15"/>
  </p:notesMasterIdLst>
  <p:sldIdLst>
    <p:sldId id="359" r:id="rId2"/>
    <p:sldId id="358" r:id="rId3"/>
    <p:sldId id="360" r:id="rId4"/>
    <p:sldId id="361" r:id="rId5"/>
    <p:sldId id="362" r:id="rId6"/>
    <p:sldId id="363" r:id="rId7"/>
    <p:sldId id="364" r:id="rId8"/>
    <p:sldId id="365" r:id="rId9"/>
    <p:sldId id="366" r:id="rId10"/>
    <p:sldId id="367" r:id="rId11"/>
    <p:sldId id="371" r:id="rId12"/>
    <p:sldId id="373" r:id="rId13"/>
    <p:sldId id="374" r:id="rId14"/>
  </p:sldIdLst>
  <p:sldSz cx="15236825" cy="8570913"/>
  <p:notesSz cx="6858000" cy="9144000"/>
  <p:defaultTextStyle>
    <a:defPPr>
      <a:defRPr lang="ko-KR"/>
    </a:defPPr>
    <a:lvl1pPr marL="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1pPr>
    <a:lvl2pPr marL="57145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2pPr>
    <a:lvl3pPr marL="1142909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3pPr>
    <a:lvl4pPr marL="1714363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4pPr>
    <a:lvl5pPr marL="2285817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5pPr>
    <a:lvl6pPr marL="2857271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1" hangingPunct="1">
      <a:defRPr sz="22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기본 구역" id="{43E4B7CD-D69B-4747-9997-E7DC1D4C476A}">
          <p14:sldIdLst>
            <p14:sldId id="359"/>
            <p14:sldId id="358"/>
            <p14:sldId id="360"/>
            <p14:sldId id="361"/>
            <p14:sldId id="362"/>
            <p14:sldId id="363"/>
            <p14:sldId id="364"/>
            <p14:sldId id="365"/>
            <p14:sldId id="366"/>
            <p14:sldId id="367"/>
            <p14:sldId id="371"/>
            <p14:sldId id="373"/>
            <p14:sldId id="37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05A5"/>
    <a:srgbClr val="0C2B64"/>
    <a:srgbClr val="E6E6E6"/>
    <a:srgbClr val="CCECFF"/>
    <a:srgbClr val="8AB1D3"/>
    <a:srgbClr val="8DB5D5"/>
    <a:srgbClr val="305D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FD0F851-EC5A-4D38-B0AD-8093EC10F338}" styleName="밝은 스타일 1 - 강조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62" autoAdjust="0"/>
    <p:restoredTop sz="93987" autoAdjust="0"/>
  </p:normalViewPr>
  <p:slideViewPr>
    <p:cSldViewPr snapToGrid="0">
      <p:cViewPr>
        <p:scale>
          <a:sx n="100" d="100"/>
          <a:sy n="100" d="100"/>
        </p:scale>
        <p:origin x="138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9F85E-A996-4607-8B4A-70CC5B7FB91C}" type="datetimeFigureOut">
              <a:rPr lang="ko-KR" altLang="en-US" smtClean="0"/>
              <a:t>2024-10-24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0A51E5-D39C-4646-99FB-0BE2893AFD4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96523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4603" y="1402694"/>
            <a:ext cx="11427619" cy="2983947"/>
          </a:xfrm>
        </p:spPr>
        <p:txBody>
          <a:bodyPr anchor="b"/>
          <a:lstStyle>
            <a:lvl1pPr algn="ctr"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4603" y="4501714"/>
            <a:ext cx="11427619" cy="2069319"/>
          </a:xfrm>
        </p:spPr>
        <p:txBody>
          <a:bodyPr/>
          <a:lstStyle>
            <a:lvl1pPr marL="0" indent="0" algn="ctr">
              <a:buNone/>
              <a:defRPr sz="2999"/>
            </a:lvl1pPr>
            <a:lvl2pPr marL="571363" indent="0" algn="ctr">
              <a:buNone/>
              <a:defRPr sz="2499"/>
            </a:lvl2pPr>
            <a:lvl3pPr marL="1142726" indent="0" algn="ctr">
              <a:buNone/>
              <a:defRPr sz="2249"/>
            </a:lvl3pPr>
            <a:lvl4pPr marL="1714089" indent="0" algn="ctr">
              <a:buNone/>
              <a:defRPr sz="2000"/>
            </a:lvl4pPr>
            <a:lvl5pPr marL="2285451" indent="0" algn="ctr">
              <a:buNone/>
              <a:defRPr sz="2000"/>
            </a:lvl5pPr>
            <a:lvl6pPr marL="2856814" indent="0" algn="ctr">
              <a:buNone/>
              <a:defRPr sz="2000"/>
            </a:lvl6pPr>
            <a:lvl7pPr marL="3428177" indent="0" algn="ctr">
              <a:buNone/>
              <a:defRPr sz="2000"/>
            </a:lvl7pPr>
            <a:lvl8pPr marL="3999540" indent="0" algn="ctr">
              <a:buNone/>
              <a:defRPr sz="2000"/>
            </a:lvl8pPr>
            <a:lvl9pPr marL="4570903" indent="0" algn="ctr">
              <a:buNone/>
              <a:defRPr sz="20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13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231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03853" y="456322"/>
            <a:ext cx="3285440" cy="7263453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47532" y="456322"/>
            <a:ext cx="9665861" cy="7263453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20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0E97846-F3E8-474E-B31F-705F062D53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07287" y="7943967"/>
            <a:ext cx="422250" cy="456322"/>
          </a:xfrm>
        </p:spPr>
        <p:txBody>
          <a:bodyPr/>
          <a:lstStyle>
            <a:lvl1pPr>
              <a:defRPr b="1"/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8192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9975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9596" y="2136778"/>
            <a:ext cx="13141762" cy="3565261"/>
          </a:xfrm>
        </p:spPr>
        <p:txBody>
          <a:bodyPr anchor="b"/>
          <a:lstStyle>
            <a:lvl1pPr>
              <a:defRPr sz="7498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596" y="5735767"/>
            <a:ext cx="13141762" cy="1874887"/>
          </a:xfrm>
        </p:spPr>
        <p:txBody>
          <a:bodyPr/>
          <a:lstStyle>
            <a:lvl1pPr marL="0" indent="0">
              <a:buNone/>
              <a:defRPr sz="2999">
                <a:solidFill>
                  <a:schemeClr val="tx1">
                    <a:tint val="75000"/>
                  </a:schemeClr>
                </a:solidFill>
              </a:defRPr>
            </a:lvl1pPr>
            <a:lvl2pPr marL="571363" indent="0">
              <a:buNone/>
              <a:defRPr sz="2499">
                <a:solidFill>
                  <a:schemeClr val="tx1">
                    <a:tint val="75000"/>
                  </a:schemeClr>
                </a:solidFill>
              </a:defRPr>
            </a:lvl2pPr>
            <a:lvl3pPr marL="1142726" indent="0">
              <a:buNone/>
              <a:defRPr sz="2249">
                <a:solidFill>
                  <a:schemeClr val="tx1">
                    <a:tint val="75000"/>
                  </a:schemeClr>
                </a:solidFill>
              </a:defRPr>
            </a:lvl3pPr>
            <a:lvl4pPr marL="17140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2854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285681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42817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39995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457090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193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4753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13642" y="2281609"/>
            <a:ext cx="6475651" cy="54381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61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6" y="456322"/>
            <a:ext cx="13141762" cy="1656647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9517" y="2101065"/>
            <a:ext cx="6445891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9517" y="3130764"/>
            <a:ext cx="6445891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713643" y="2101065"/>
            <a:ext cx="6477635" cy="1029699"/>
          </a:xfrm>
        </p:spPr>
        <p:txBody>
          <a:bodyPr anchor="b"/>
          <a:lstStyle>
            <a:lvl1pPr marL="0" indent="0">
              <a:buNone/>
              <a:defRPr sz="2999" b="1"/>
            </a:lvl1pPr>
            <a:lvl2pPr marL="571363" indent="0">
              <a:buNone/>
              <a:defRPr sz="2499" b="1"/>
            </a:lvl2pPr>
            <a:lvl3pPr marL="1142726" indent="0">
              <a:buNone/>
              <a:defRPr sz="2249" b="1"/>
            </a:lvl3pPr>
            <a:lvl4pPr marL="1714089" indent="0">
              <a:buNone/>
              <a:defRPr sz="2000" b="1"/>
            </a:lvl4pPr>
            <a:lvl5pPr marL="2285451" indent="0">
              <a:buNone/>
              <a:defRPr sz="2000" b="1"/>
            </a:lvl5pPr>
            <a:lvl6pPr marL="2856814" indent="0">
              <a:buNone/>
              <a:defRPr sz="2000" b="1"/>
            </a:lvl6pPr>
            <a:lvl7pPr marL="3428177" indent="0">
              <a:buNone/>
              <a:defRPr sz="2000" b="1"/>
            </a:lvl7pPr>
            <a:lvl8pPr marL="3999540" indent="0">
              <a:buNone/>
              <a:defRPr sz="2000" b="1"/>
            </a:lvl8pPr>
            <a:lvl9pPr marL="4570903" indent="0">
              <a:buNone/>
              <a:defRPr sz="20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13643" y="3130764"/>
            <a:ext cx="6477635" cy="4604882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802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3647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113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77635" y="1234054"/>
            <a:ext cx="7713643" cy="6090903"/>
          </a:xfrm>
        </p:spPr>
        <p:txBody>
          <a:bodyPr/>
          <a:lstStyle>
            <a:lvl1pPr>
              <a:defRPr sz="3999"/>
            </a:lvl1pPr>
            <a:lvl2pPr>
              <a:defRPr sz="3499"/>
            </a:lvl2pPr>
            <a:lvl3pPr>
              <a:defRPr sz="2999"/>
            </a:lvl3pPr>
            <a:lvl4pPr>
              <a:defRPr sz="2499"/>
            </a:lvl4pPr>
            <a:lvl5pPr>
              <a:defRPr sz="2499"/>
            </a:lvl5pPr>
            <a:lvl6pPr>
              <a:defRPr sz="2499"/>
            </a:lvl6pPr>
            <a:lvl7pPr>
              <a:defRPr sz="2499"/>
            </a:lvl7pPr>
            <a:lvl8pPr>
              <a:defRPr sz="2499"/>
            </a:lvl8pPr>
            <a:lvl9pPr>
              <a:defRPr sz="2499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967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9517" y="571394"/>
            <a:ext cx="4914272" cy="1999880"/>
          </a:xfrm>
        </p:spPr>
        <p:txBody>
          <a:bodyPr anchor="b"/>
          <a:lstStyle>
            <a:lvl1pPr>
              <a:defRPr sz="3999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77635" y="1234054"/>
            <a:ext cx="7713643" cy="6090903"/>
          </a:xfrm>
        </p:spPr>
        <p:txBody>
          <a:bodyPr anchor="t"/>
          <a:lstStyle>
            <a:lvl1pPr marL="0" indent="0">
              <a:buNone/>
              <a:defRPr sz="3999"/>
            </a:lvl1pPr>
            <a:lvl2pPr marL="571363" indent="0">
              <a:buNone/>
              <a:defRPr sz="3499"/>
            </a:lvl2pPr>
            <a:lvl3pPr marL="1142726" indent="0">
              <a:buNone/>
              <a:defRPr sz="2999"/>
            </a:lvl3pPr>
            <a:lvl4pPr marL="1714089" indent="0">
              <a:buNone/>
              <a:defRPr sz="2499"/>
            </a:lvl4pPr>
            <a:lvl5pPr marL="2285451" indent="0">
              <a:buNone/>
              <a:defRPr sz="2499"/>
            </a:lvl5pPr>
            <a:lvl6pPr marL="2856814" indent="0">
              <a:buNone/>
              <a:defRPr sz="2499"/>
            </a:lvl6pPr>
            <a:lvl7pPr marL="3428177" indent="0">
              <a:buNone/>
              <a:defRPr sz="2499"/>
            </a:lvl7pPr>
            <a:lvl8pPr marL="3999540" indent="0">
              <a:buNone/>
              <a:defRPr sz="2499"/>
            </a:lvl8pPr>
            <a:lvl9pPr marL="4570903" indent="0">
              <a:buNone/>
              <a:defRPr sz="2499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9517" y="2571274"/>
            <a:ext cx="4914272" cy="4763603"/>
          </a:xfrm>
        </p:spPr>
        <p:txBody>
          <a:bodyPr/>
          <a:lstStyle>
            <a:lvl1pPr marL="0" indent="0">
              <a:buNone/>
              <a:defRPr sz="2000"/>
            </a:lvl1pPr>
            <a:lvl2pPr marL="571363" indent="0">
              <a:buNone/>
              <a:defRPr sz="1750"/>
            </a:lvl2pPr>
            <a:lvl3pPr marL="1142726" indent="0">
              <a:buNone/>
              <a:defRPr sz="1500"/>
            </a:lvl3pPr>
            <a:lvl4pPr marL="1714089" indent="0">
              <a:buNone/>
              <a:defRPr sz="1250"/>
            </a:lvl4pPr>
            <a:lvl5pPr marL="2285451" indent="0">
              <a:buNone/>
              <a:defRPr sz="1250"/>
            </a:lvl5pPr>
            <a:lvl6pPr marL="2856814" indent="0">
              <a:buNone/>
              <a:defRPr sz="1250"/>
            </a:lvl6pPr>
            <a:lvl7pPr marL="3428177" indent="0">
              <a:buNone/>
              <a:defRPr sz="1250"/>
            </a:lvl7pPr>
            <a:lvl8pPr marL="3999540" indent="0">
              <a:buNone/>
              <a:defRPr sz="1250"/>
            </a:lvl8pPr>
            <a:lvl9pPr marL="4570903" indent="0">
              <a:buNone/>
              <a:defRPr sz="12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956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7532" y="456322"/>
            <a:ext cx="13141762" cy="16566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7532" y="2281609"/>
            <a:ext cx="13141762" cy="5438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47532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47199" y="7943967"/>
            <a:ext cx="5142428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61007" y="7943967"/>
            <a:ext cx="3428286" cy="4563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49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hdr="0" ftr="0" dt="0"/>
  <p:txStyles>
    <p:titleStyle>
      <a:lvl1pPr algn="l" defTabSz="1142726" rtl="0" eaLnBrk="1" latinLnBrk="1" hangingPunct="1">
        <a:lnSpc>
          <a:spcPct val="90000"/>
        </a:lnSpc>
        <a:spcBef>
          <a:spcPct val="0"/>
        </a:spcBef>
        <a:buNone/>
        <a:defRPr sz="54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681" indent="-285681" algn="l" defTabSz="1142726" rtl="0" eaLnBrk="1" latinLnBrk="1" hangingPunct="1">
        <a:lnSpc>
          <a:spcPct val="90000"/>
        </a:lnSpc>
        <a:spcBef>
          <a:spcPts val="1250"/>
        </a:spcBef>
        <a:buFont typeface="Arial" panose="020B0604020202020204" pitchFamily="34" charset="0"/>
        <a:buChar char="•"/>
        <a:defRPr sz="3499" kern="1200">
          <a:solidFill>
            <a:schemeClr val="tx1"/>
          </a:solidFill>
          <a:latin typeface="+mn-lt"/>
          <a:ea typeface="+mn-ea"/>
          <a:cs typeface="+mn-cs"/>
        </a:defRPr>
      </a:lvl1pPr>
      <a:lvl2pPr marL="85704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999" kern="1200">
          <a:solidFill>
            <a:schemeClr val="tx1"/>
          </a:solidFill>
          <a:latin typeface="+mn-lt"/>
          <a:ea typeface="+mn-ea"/>
          <a:cs typeface="+mn-cs"/>
        </a:defRPr>
      </a:lvl2pPr>
      <a:lvl3pPr marL="1428407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3pPr>
      <a:lvl4pPr marL="1999770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571133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3142496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713858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4285221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856584" indent="-285681" algn="l" defTabSz="1142726" rtl="0" eaLnBrk="1" latinLnBrk="1" hangingPunct="1">
        <a:lnSpc>
          <a:spcPct val="90000"/>
        </a:lnSpc>
        <a:spcBef>
          <a:spcPts val="625"/>
        </a:spcBef>
        <a:buFont typeface="Arial" panose="020B0604020202020204" pitchFamily="34" charset="0"/>
        <a:buChar char="•"/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1pPr>
      <a:lvl2pPr marL="57136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2pPr>
      <a:lvl3pPr marL="1142726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3pPr>
      <a:lvl4pPr marL="1714089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4pPr>
      <a:lvl5pPr marL="2285451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5pPr>
      <a:lvl6pPr marL="2856814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6pPr>
      <a:lvl7pPr marL="3428177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7pPr>
      <a:lvl8pPr marL="3999540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8pPr>
      <a:lvl9pPr marL="4570903" algn="l" defTabSz="1142726" rtl="0" eaLnBrk="1" latinLnBrk="1" hangingPunct="1">
        <a:defRPr sz="22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tmp"/><Relationship Id="rId3" Type="http://schemas.openxmlformats.org/officeDocument/2006/relationships/image" Target="../media/image25.tmp"/><Relationship Id="rId7" Type="http://schemas.openxmlformats.org/officeDocument/2006/relationships/image" Target="../media/image29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tmp"/><Relationship Id="rId5" Type="http://schemas.openxmlformats.org/officeDocument/2006/relationships/image" Target="../media/image27.tmp"/><Relationship Id="rId4" Type="http://schemas.openxmlformats.org/officeDocument/2006/relationships/image" Target="../media/image26.tm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3.tmp"/><Relationship Id="rId4" Type="http://schemas.openxmlformats.org/officeDocument/2006/relationships/image" Target="../media/image32.tm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tmp"/><Relationship Id="rId4" Type="http://schemas.openxmlformats.org/officeDocument/2006/relationships/image" Target="../media/image35.tm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tm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tmp"/><Relationship Id="rId3" Type="http://schemas.openxmlformats.org/officeDocument/2006/relationships/image" Target="../media/image16.tmp"/><Relationship Id="rId7" Type="http://schemas.openxmlformats.org/officeDocument/2006/relationships/image" Target="../media/image20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tmp"/><Relationship Id="rId5" Type="http://schemas.openxmlformats.org/officeDocument/2006/relationships/image" Target="../media/image18.tmp"/><Relationship Id="rId4" Type="http://schemas.openxmlformats.org/officeDocument/2006/relationships/image" Target="../media/image17.tm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tmp"/><Relationship Id="rId4" Type="http://schemas.openxmlformats.org/officeDocument/2006/relationships/image" Target="../media/image23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그룹 19">
            <a:extLst>
              <a:ext uri="{FF2B5EF4-FFF2-40B4-BE49-F238E27FC236}">
                <a16:creationId xmlns:a16="http://schemas.microsoft.com/office/drawing/2014/main" id="{6806532E-66D0-4F3A-BF3F-FE63D296AD22}"/>
              </a:ext>
            </a:extLst>
          </p:cNvPr>
          <p:cNvGrpSpPr/>
          <p:nvPr/>
        </p:nvGrpSpPr>
        <p:grpSpPr>
          <a:xfrm>
            <a:off x="626973" y="0"/>
            <a:ext cx="9022865" cy="479180"/>
            <a:chOff x="626973" y="0"/>
            <a:chExt cx="9022865" cy="479180"/>
          </a:xfrm>
        </p:grpSpPr>
        <p:sp>
          <p:nvSpPr>
            <p:cNvPr id="21" name="Rectangle 6">
              <a:extLst>
                <a:ext uri="{FF2B5EF4-FFF2-40B4-BE49-F238E27FC236}">
                  <a16:creationId xmlns:a16="http://schemas.microsoft.com/office/drawing/2014/main" id="{8D46B21F-6491-4E14-8287-410576485C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973" y="0"/>
              <a:ext cx="1079500" cy="479180"/>
            </a:xfrm>
            <a:prstGeom prst="rect">
              <a:avLst/>
            </a:prstGeom>
            <a:solidFill>
              <a:srgbClr val="0C2B64"/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EDEBF78-66EA-44E5-AA14-6DB6606616DC}"/>
                </a:ext>
              </a:extLst>
            </p:cNvPr>
            <p:cNvSpPr txBox="1"/>
            <p:nvPr/>
          </p:nvSpPr>
          <p:spPr>
            <a:xfrm>
              <a:off x="1706473" y="93126"/>
              <a:ext cx="794336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bg2">
                      <a:lumMod val="50000"/>
                    </a:schemeClr>
                  </a:solidFill>
                  <a:ea typeface="Ebrima" panose="02000000000000000000" pitchFamily="2" charset="0"/>
                  <a:cs typeface="Ebrima" panose="02000000000000000000" pitchFamily="2" charset="0"/>
                </a:rPr>
                <a:t>Collective effects in a diffraction-limited storage ring</a:t>
              </a:r>
              <a:endParaRPr lang="ko-KR" altLang="en-US" sz="1600" b="1" dirty="0">
                <a:solidFill>
                  <a:schemeClr val="bg2">
                    <a:lumMod val="50000"/>
                  </a:schemeClr>
                </a:solidFill>
                <a:cs typeface="Ebrima" panose="02000000000000000000" pitchFamily="2" charset="0"/>
              </a:endParaRPr>
            </a:p>
          </p:txBody>
        </p:sp>
      </p:grpSp>
      <p:sp>
        <p:nvSpPr>
          <p:cNvPr id="23" name="Rectangle 6">
            <a:extLst>
              <a:ext uri="{FF2B5EF4-FFF2-40B4-BE49-F238E27FC236}">
                <a16:creationId xmlns:a16="http://schemas.microsoft.com/office/drawing/2014/main" id="{6B22A788-3E54-4B15-9944-ED21F12C7C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363164"/>
            <a:ext cx="15236824" cy="207749"/>
          </a:xfrm>
          <a:prstGeom prst="rect">
            <a:avLst/>
          </a:prstGeom>
          <a:solidFill>
            <a:srgbClr val="0C2B64">
              <a:alpha val="31000"/>
            </a:srgbClr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pic>
        <p:nvPicPr>
          <p:cNvPr id="24" name="그림 23">
            <a:extLst>
              <a:ext uri="{FF2B5EF4-FFF2-40B4-BE49-F238E27FC236}">
                <a16:creationId xmlns:a16="http://schemas.microsoft.com/office/drawing/2014/main" id="{2681E333-E2E6-4C39-A3B7-ADEEBA9C8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93" y="2813119"/>
            <a:ext cx="385265" cy="396823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26F7470B-6A01-4E51-9C53-C0D2D5C792A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5801" y="2822736"/>
            <a:ext cx="350592" cy="377560"/>
          </a:xfrm>
          <a:prstGeom prst="rect">
            <a:avLst/>
          </a:prstGeom>
        </p:spPr>
      </p:pic>
      <p:grpSp>
        <p:nvGrpSpPr>
          <p:cNvPr id="26" name="그룹 25">
            <a:extLst>
              <a:ext uri="{FF2B5EF4-FFF2-40B4-BE49-F238E27FC236}">
                <a16:creationId xmlns:a16="http://schemas.microsoft.com/office/drawing/2014/main" id="{E98152F6-E59B-4F11-8D66-6CAB5D933466}"/>
              </a:ext>
            </a:extLst>
          </p:cNvPr>
          <p:cNvGrpSpPr/>
          <p:nvPr/>
        </p:nvGrpSpPr>
        <p:grpSpPr>
          <a:xfrm>
            <a:off x="10277475" y="1"/>
            <a:ext cx="4959350" cy="8363163"/>
            <a:chOff x="10277475" y="1"/>
            <a:chExt cx="4959350" cy="8363163"/>
          </a:xfrm>
        </p:grpSpPr>
        <p:grpSp>
          <p:nvGrpSpPr>
            <p:cNvPr id="27" name="그룹 26">
              <a:extLst>
                <a:ext uri="{FF2B5EF4-FFF2-40B4-BE49-F238E27FC236}">
                  <a16:creationId xmlns:a16="http://schemas.microsoft.com/office/drawing/2014/main" id="{DB657D73-A299-44BD-AFDB-506D818DBB16}"/>
                </a:ext>
              </a:extLst>
            </p:cNvPr>
            <p:cNvGrpSpPr/>
            <p:nvPr/>
          </p:nvGrpSpPr>
          <p:grpSpPr>
            <a:xfrm>
              <a:off x="10277475" y="1"/>
              <a:ext cx="4959350" cy="8363163"/>
              <a:chOff x="10277475" y="1"/>
              <a:chExt cx="4959350" cy="8363163"/>
            </a:xfrm>
          </p:grpSpPr>
          <p:sp>
            <p:nvSpPr>
              <p:cNvPr id="29" name="Rectangle 35">
                <a:extLst>
                  <a:ext uri="{FF2B5EF4-FFF2-40B4-BE49-F238E27FC236}">
                    <a16:creationId xmlns:a16="http://schemas.microsoft.com/office/drawing/2014/main" id="{4B9C9F93-EC79-4C6C-8BD6-FBE3952B1C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277475" y="1"/>
                <a:ext cx="4959350" cy="83631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  <a:alpha val="60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ko-KR" altLang="en-US" dirty="0"/>
              </a:p>
            </p:txBody>
          </p:sp>
          <p:pic>
            <p:nvPicPr>
              <p:cNvPr id="30" name="그림 29">
                <a:extLst>
                  <a:ext uri="{FF2B5EF4-FFF2-40B4-BE49-F238E27FC236}">
                    <a16:creationId xmlns:a16="http://schemas.microsoft.com/office/drawing/2014/main" id="{B34ED5B4-9C46-4540-9A14-AF5D422D609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524801" y="4233552"/>
                <a:ext cx="4464698" cy="3440435"/>
              </a:xfrm>
              <a:prstGeom prst="rect">
                <a:avLst/>
              </a:prstGeom>
            </p:spPr>
          </p:pic>
        </p:grpSp>
        <p:pic>
          <p:nvPicPr>
            <p:cNvPr id="28" name="그림 27">
              <a:extLst>
                <a:ext uri="{FF2B5EF4-FFF2-40B4-BE49-F238E27FC236}">
                  <a16:creationId xmlns:a16="http://schemas.microsoft.com/office/drawing/2014/main" id="{85BF06B1-2C45-4C7A-9471-A556A8C3A13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3961C277-FD3F-4166-AC9B-E12F1C3F670A}"/>
              </a:ext>
            </a:extLst>
          </p:cNvPr>
          <p:cNvGrpSpPr/>
          <p:nvPr/>
        </p:nvGrpSpPr>
        <p:grpSpPr>
          <a:xfrm>
            <a:off x="598622" y="1460714"/>
            <a:ext cx="13986342" cy="4081783"/>
            <a:chOff x="598622" y="1460714"/>
            <a:chExt cx="10708880" cy="4081783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1222D80-05A2-43B1-8826-0EAB5A519910}"/>
                </a:ext>
              </a:extLst>
            </p:cNvPr>
            <p:cNvSpPr txBox="1"/>
            <p:nvPr/>
          </p:nvSpPr>
          <p:spPr>
            <a:xfrm>
              <a:off x="598622" y="1460714"/>
              <a:ext cx="7521903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3800" b="1" dirty="0">
                  <a:solidFill>
                    <a:srgbClr val="002060"/>
                  </a:solidFill>
                  <a:ea typeface="Verdana" panose="020B0604030504040204" pitchFamily="34" charset="0"/>
                  <a:cs typeface="Verdana" panose="020B0604030504040204" pitchFamily="34" charset="0"/>
                </a:rPr>
                <a:t>Collective effects in a diffraction-limited storage ring</a:t>
              </a:r>
              <a:endParaRPr lang="ko-KR" altLang="en-US" sz="3800" dirty="0">
                <a:solidFill>
                  <a:srgbClr val="002060"/>
                </a:solidFill>
                <a:cs typeface="Verdana" panose="020B0604030504040204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40ED73F-89FF-45A5-8109-6C3E954CD672}"/>
                </a:ext>
              </a:extLst>
            </p:cNvPr>
            <p:cNvSpPr txBox="1"/>
            <p:nvPr/>
          </p:nvSpPr>
          <p:spPr>
            <a:xfrm>
              <a:off x="639384" y="3911281"/>
              <a:ext cx="10668118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2500" b="1" dirty="0">
                  <a:cs typeface="Verdana" panose="020B0604030504040204" pitchFamily="34" charset="0"/>
                </a:rPr>
                <a:t>Jimin Seok</a:t>
              </a:r>
            </a:p>
            <a:p>
              <a:endParaRPr lang="en-US" altLang="ko-KR" sz="2500" b="1" dirty="0">
                <a:cs typeface="Verdana" panose="020B0604030504040204" pitchFamily="34" charset="0"/>
              </a:endParaRPr>
            </a:p>
            <a:p>
              <a:r>
                <a:rPr lang="en-US" altLang="ko-KR" sz="2500" b="1" dirty="0">
                  <a:cs typeface="Verdana" panose="020B0604030504040204" pitchFamily="34" charset="0"/>
                </a:rPr>
                <a:t>4GSR Beam Dynamics Group</a:t>
              </a:r>
            </a:p>
            <a:p>
              <a:r>
                <a:rPr lang="en-US" altLang="ko-KR" sz="2500" b="1" dirty="0">
                  <a:cs typeface="Verdana" panose="020B0604030504040204" pitchFamily="34" charset="0"/>
                </a:rPr>
                <a:t>Pohang Accelerator Laboratory, POSTECH</a:t>
              </a:r>
              <a:endParaRPr lang="ko-KR" altLang="en-US" sz="2500" b="1" dirty="0">
                <a:cs typeface="Verdana" panose="020B0604030504040204" pitchFamily="34" charset="0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CB6A13C5-F6BA-416E-8D8F-156591896CA1}"/>
              </a:ext>
            </a:extLst>
          </p:cNvPr>
          <p:cNvSpPr txBox="1"/>
          <p:nvPr/>
        </p:nvSpPr>
        <p:spPr>
          <a:xfrm>
            <a:off x="626973" y="7258489"/>
            <a:ext cx="5054636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100" b="1" dirty="0">
                <a:solidFill>
                  <a:schemeClr val="tx2"/>
                </a:solidFill>
              </a:rPr>
              <a:t>2024.10.25</a:t>
            </a:r>
            <a:endParaRPr lang="ko-KR" altLang="en-US" sz="2100" b="1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812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Geometric impedance: flange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EAAB8E9D-7A2A-44F3-B098-01036AB43D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98" y="2477643"/>
            <a:ext cx="5839640" cy="2333951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BCB2A7E-2065-47B5-BCA3-C1E5A0B373C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3" y="5387351"/>
            <a:ext cx="5801535" cy="2457793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244C78DB-6CA7-46AC-A049-AE4F07E141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3" y="1415283"/>
            <a:ext cx="5677692" cy="1381318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21766134-D562-4A57-BBDA-F47733875B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37" y="1029546"/>
            <a:ext cx="6202363" cy="353411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B2B124A-BFB6-454E-A86A-6C8CA529DF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5737" y="4766171"/>
            <a:ext cx="6382641" cy="704948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C63D703C-3395-4F4A-845C-20B469E9E93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7520" y="5405363"/>
            <a:ext cx="5728274" cy="270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25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Geometric impedance: BPM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1F1D4057-08D2-4CE7-9FCF-D4DB97E22C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74" y="2152663"/>
            <a:ext cx="5434881" cy="4265586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4AA41316-2767-4298-9D06-A6BA39B78F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746" y="1458823"/>
            <a:ext cx="5404287" cy="6485144"/>
          </a:xfrm>
          <a:prstGeom prst="rect">
            <a:avLst/>
          </a:prstGeom>
        </p:spPr>
      </p:pic>
      <p:pic>
        <p:nvPicPr>
          <p:cNvPr id="15" name="그림 14">
            <a:extLst>
              <a:ext uri="{FF2B5EF4-FFF2-40B4-BE49-F238E27FC236}">
                <a16:creationId xmlns:a16="http://schemas.microsoft.com/office/drawing/2014/main" id="{895D178F-5907-4C7D-ADF8-3CBAC4A4F4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2112" y="2563211"/>
            <a:ext cx="4600370" cy="5066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4552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Geometric impedance: RF cavity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520FF92-341A-4330-80AF-11E4D0C0B7D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5027" y="2287095"/>
            <a:ext cx="8044472" cy="465732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2D19F080-A964-41DA-B017-1E0C863123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835" y="1506614"/>
            <a:ext cx="1993167" cy="2828479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E536D4CD-7C85-4CA4-8503-526CA41C89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293" y="4285456"/>
            <a:ext cx="6258249" cy="3237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30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Resistive wall impedance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C61D3D-D418-4795-993B-4FF1EB107D83}"/>
              </a:ext>
            </a:extLst>
          </p:cNvPr>
          <p:cNvSpPr txBox="1"/>
          <p:nvPr/>
        </p:nvSpPr>
        <p:spPr>
          <a:xfrm>
            <a:off x="626973" y="1679222"/>
            <a:ext cx="80581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000" b="1"/>
              <a:t>To </a:t>
            </a:r>
            <a:r>
              <a:rPr lang="en-US" altLang="ko-KR" sz="4000" b="1" dirty="0"/>
              <a:t>be continued …. </a:t>
            </a:r>
            <a:endParaRPr lang="ko-KR" alt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792147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Intro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77F5F3EB-3443-42B1-9130-B5B18B17B1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656" y="1815049"/>
            <a:ext cx="7490353" cy="568088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DAB536E-971A-4089-80C9-B077FAA79757}"/>
              </a:ext>
            </a:extLst>
          </p:cNvPr>
          <p:cNvSpPr txBox="1"/>
          <p:nvPr/>
        </p:nvSpPr>
        <p:spPr>
          <a:xfrm>
            <a:off x="8115300" y="2594982"/>
            <a:ext cx="6591300" cy="4713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b="1" dirty="0"/>
              <a:t>Outline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dirty="0"/>
              <a:t>Introduction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dirty="0"/>
              <a:t>DLSRs and their links to collective effects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dirty="0"/>
              <a:t>Coupling impedance in DLSRs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dirty="0"/>
              <a:t>Beam instabilities in DLSRs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dirty="0"/>
              <a:t>IBS and </a:t>
            </a:r>
            <a:r>
              <a:rPr lang="en-US" altLang="ko-KR" dirty="0" err="1"/>
              <a:t>Touscheck</a:t>
            </a:r>
            <a:r>
              <a:rPr lang="en-US" altLang="ko-KR" dirty="0"/>
              <a:t> scattering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dirty="0"/>
              <a:t>Other collective effects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dirty="0"/>
              <a:t>Cure of beam instabilities in a DLSR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altLang="ko-KR" dirty="0"/>
              <a:t>Conclusions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189552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Diffraction-limited storage ring?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05BE74-E55A-48DF-BB70-18A42F8C232A}"/>
              </a:ext>
            </a:extLst>
          </p:cNvPr>
          <p:cNvSpPr txBox="1"/>
          <p:nvPr/>
        </p:nvSpPr>
        <p:spPr>
          <a:xfrm>
            <a:off x="447472" y="1679222"/>
            <a:ext cx="93288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Approximate description of single-electron undulator radiation distribution (“intrinsic” or “diffraction” distribution)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253784-8A07-4B43-AC54-3E4960ECA693}"/>
                  </a:ext>
                </a:extLst>
              </p:cNvPr>
              <p:cNvSpPr txBox="1"/>
              <p:nvPr/>
            </p:nvSpPr>
            <p:spPr>
              <a:xfrm>
                <a:off x="2091152" y="2554505"/>
                <a:ext cx="2008563" cy="657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altLang="ko-KR" b="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253784-8A07-4B43-AC54-3E4960ECA6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1152" y="2554505"/>
                <a:ext cx="2008563" cy="6574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0D4448-8216-4400-8F13-E8C3889E64CA}"/>
                  </a:ext>
                </a:extLst>
              </p:cNvPr>
              <p:cNvSpPr txBox="1"/>
              <p:nvPr/>
            </p:nvSpPr>
            <p:spPr>
              <a:xfrm>
                <a:off x="5864599" y="2554505"/>
                <a:ext cx="1753813" cy="7048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b>
                          </m:sSub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altLang="ko-KR" b="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E0D4448-8216-4400-8F13-E8C3889E64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4599" y="2554505"/>
                <a:ext cx="1753813" cy="7048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D7FC97CB-0A60-4F32-B900-13D6EFCFF401}"/>
              </a:ext>
            </a:extLst>
          </p:cNvPr>
          <p:cNvSpPr txBox="1"/>
          <p:nvPr/>
        </p:nvSpPr>
        <p:spPr>
          <a:xfrm>
            <a:off x="447472" y="3678510"/>
            <a:ext cx="932882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Electron beam provides “diffraction-limited” radiation when</a:t>
            </a:r>
            <a:endParaRPr lang="ko-KR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244B84-B0F2-4648-873F-04FED760A449}"/>
                  </a:ext>
                </a:extLst>
              </p:cNvPr>
              <p:cNvSpPr txBox="1"/>
              <p:nvPr/>
            </p:nvSpPr>
            <p:spPr>
              <a:xfrm>
                <a:off x="1261058" y="4423749"/>
                <a:ext cx="2046586" cy="6574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</m:e>
                        <m:sub>
                          <m:r>
                            <a:rPr lang="en-US" altLang="ko-KR" i="1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altLang="ko-KR" b="0" dirty="0"/>
              </a:p>
            </p:txBody>
          </p:sp>
        </mc:Choice>
        <mc:Fallback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51244B84-B0F2-4648-873F-04FED760A4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1058" y="4423749"/>
                <a:ext cx="2046586" cy="6574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9BA3B6-9D48-4F69-B71D-96AE2B7C7F73}"/>
                  </a:ext>
                </a:extLst>
              </p:cNvPr>
              <p:cNvSpPr txBox="1"/>
              <p:nvPr/>
            </p:nvSpPr>
            <p:spPr>
              <a:xfrm>
                <a:off x="5111884" y="4396117"/>
                <a:ext cx="2068580" cy="6481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lit/>
                        </m:rPr>
                        <a:rPr lang="en-US" altLang="ko-K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altLang="ko-K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sub>
                          </m:sSub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</m:oMath>
                  </m:oMathPara>
                </a14:m>
                <a:endParaRPr lang="en-US" altLang="ko-KR" b="0" dirty="0"/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5B9BA3B6-9D48-4F69-B71D-96AE2B7C7F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884" y="4396117"/>
                <a:ext cx="2068580" cy="64819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DDB1B673-6BD0-44F0-9A66-03A682735D57}"/>
              </a:ext>
            </a:extLst>
          </p:cNvPr>
          <p:cNvSpPr txBox="1"/>
          <p:nvPr/>
        </p:nvSpPr>
        <p:spPr>
          <a:xfrm>
            <a:off x="447472" y="5387894"/>
            <a:ext cx="932882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For an undulator filling a typical 5-m-long straight</a:t>
            </a:r>
            <a:endParaRPr lang="ko-KR" altLang="en-US" dirty="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E213B2AD-A5CD-4A83-BA00-6FA41662B6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861" y="6434649"/>
            <a:ext cx="8727195" cy="1499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20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Low emittance lattice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3D3694B-B39B-4287-8F96-A34E76611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8279" y="1475571"/>
            <a:ext cx="10498015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718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Minimum emittance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FA94A3B-7537-463C-9C40-E0E6D948C7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91" y="1506614"/>
            <a:ext cx="9382492" cy="615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667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Worldwide storage ring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0E448519-11E5-42DF-B0FC-0614DDAC59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542" y="1664008"/>
            <a:ext cx="8421638" cy="505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265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Collective effect issues 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094A49F1-EAF1-40DE-BC6A-D64B8BF51C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714" y="2642454"/>
            <a:ext cx="2600688" cy="72400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04050E-F1D0-4D78-8857-F72919BF8D52}"/>
              </a:ext>
            </a:extLst>
          </p:cNvPr>
          <p:cNvSpPr txBox="1"/>
          <p:nvPr/>
        </p:nvSpPr>
        <p:spPr>
          <a:xfrm>
            <a:off x="1102650" y="2044526"/>
            <a:ext cx="2506752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1. </a:t>
            </a:r>
            <a:r>
              <a:rPr lang="en-US" altLang="ko-KR" dirty="0" err="1"/>
              <a:t>Isochronicity</a:t>
            </a:r>
            <a:endParaRPr lang="ko-KR" alt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CECB7-6595-49B9-9055-900F43248E06}"/>
              </a:ext>
            </a:extLst>
          </p:cNvPr>
          <p:cNvSpPr txBox="1"/>
          <p:nvPr/>
        </p:nvSpPr>
        <p:spPr>
          <a:xfrm>
            <a:off x="5763386" y="2052547"/>
            <a:ext cx="3656266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2. Small chamber aperture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6944C0A9-F2DB-44A7-9D3C-9529AA6FC0F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809" y="2758798"/>
            <a:ext cx="5048955" cy="374384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891CDF7-2101-4B1B-9A42-9A5587A89ECB}"/>
              </a:ext>
            </a:extLst>
          </p:cNvPr>
          <p:cNvSpPr txBox="1"/>
          <p:nvPr/>
        </p:nvSpPr>
        <p:spPr>
          <a:xfrm>
            <a:off x="10946947" y="2044526"/>
            <a:ext cx="3120905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3. Large chromaticity</a:t>
            </a:r>
            <a:endParaRPr lang="ko-KR" altLang="en-US" dirty="0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C5EA6AF9-7B5B-435A-80DA-AB14FAAF9D4E}"/>
              </a:ext>
            </a:extLst>
          </p:cNvPr>
          <p:cNvSpPr/>
          <p:nvPr/>
        </p:nvSpPr>
        <p:spPr>
          <a:xfrm>
            <a:off x="5586327" y="6778336"/>
            <a:ext cx="638175" cy="2796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EF7703-86FF-4E01-B183-15EFA79058AE}"/>
              </a:ext>
            </a:extLst>
          </p:cNvPr>
          <p:cNvSpPr txBox="1"/>
          <p:nvPr/>
        </p:nvSpPr>
        <p:spPr>
          <a:xfrm>
            <a:off x="6224502" y="6523966"/>
            <a:ext cx="40767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MBA requires large magnet gradient -&gt; small bore radius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01204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Longitudinal coupling impedance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DD0C56-1539-446A-90F6-6D9A90C9EAC3}"/>
              </a:ext>
            </a:extLst>
          </p:cNvPr>
          <p:cNvSpPr txBox="1"/>
          <p:nvPr/>
        </p:nvSpPr>
        <p:spPr>
          <a:xfrm>
            <a:off x="175344" y="2082083"/>
            <a:ext cx="95697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/>
              <a:t>What is coupling impedance? </a:t>
            </a:r>
            <a:endParaRPr lang="en-US" altLang="ko-KR" sz="2000" dirty="0"/>
          </a:p>
          <a:p>
            <a:r>
              <a:rPr lang="en-US" altLang="ko-KR" sz="2000" dirty="0"/>
              <a:t>The impedance induced by interaction in between beam and components</a:t>
            </a:r>
            <a:endParaRPr lang="ko-KR" altLang="en-US" sz="2000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63937C82-5132-4B04-9910-78DED681F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908" y="3223023"/>
            <a:ext cx="4784872" cy="1810067"/>
          </a:xfrm>
          <a:prstGeom prst="rect">
            <a:avLst/>
          </a:prstGeom>
        </p:spPr>
      </p:pic>
      <p:sp>
        <p:nvSpPr>
          <p:cNvPr id="8" name="직사각형 7">
            <a:extLst>
              <a:ext uri="{FF2B5EF4-FFF2-40B4-BE49-F238E27FC236}">
                <a16:creationId xmlns:a16="http://schemas.microsoft.com/office/drawing/2014/main" id="{5BFD3C70-D5A4-4191-BDC0-60CBA0376294}"/>
              </a:ext>
            </a:extLst>
          </p:cNvPr>
          <p:cNvSpPr/>
          <p:nvPr/>
        </p:nvSpPr>
        <p:spPr>
          <a:xfrm>
            <a:off x="192085" y="5383579"/>
            <a:ext cx="556165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b="1" dirty="0"/>
              <a:t>Why wake function is also called Green’s function?</a:t>
            </a: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71721F1A-1993-442F-A133-8C07887E0F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473" y="6288962"/>
            <a:ext cx="3515684" cy="672644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F6F0E0D5-CF00-4C51-9A04-56C27D3B6C2B}"/>
              </a:ext>
            </a:extLst>
          </p:cNvPr>
          <p:cNvSpPr/>
          <p:nvPr/>
        </p:nvSpPr>
        <p:spPr>
          <a:xfrm>
            <a:off x="284908" y="5818743"/>
            <a:ext cx="754462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000" dirty="0"/>
              <a:t>Wake potential is convolution of wake function and charge distribution</a:t>
            </a: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B1B4F98D-3C3C-4B5B-A4C2-7B46A5D43F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1254" y="4280693"/>
            <a:ext cx="114316" cy="9526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11C60686-C601-44DB-AC99-3D9DA6D398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7140" y="1728289"/>
            <a:ext cx="5332299" cy="3685673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E9F348FE-7F40-43F9-A0F9-9C27BD8D69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712" y="5914736"/>
            <a:ext cx="6677957" cy="1247949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90751B01-1D91-49A5-BF6D-9F3BF71A32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56" y="6963094"/>
            <a:ext cx="5868219" cy="1314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282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1" y="7996258"/>
            <a:ext cx="15236824" cy="574655"/>
            <a:chOff x="1" y="7996258"/>
            <a:chExt cx="15236824" cy="574655"/>
          </a:xfrm>
        </p:grpSpPr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" y="8363164"/>
              <a:ext cx="15236824" cy="207749"/>
            </a:xfrm>
            <a:prstGeom prst="rect">
              <a:avLst/>
            </a:prstGeom>
            <a:solidFill>
              <a:srgbClr val="0C2B64">
                <a:alpha val="31000"/>
              </a:srgbClr>
            </a:solidFill>
            <a:ln>
              <a:noFill/>
            </a:ln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defTabSz="1139825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eaLnBrk="1" hangingPunct="1"/>
              <a:endParaRPr lang="ko-KR" altLang="en-US" dirty="0"/>
            </a:p>
          </p:txBody>
        </p:sp>
        <p:pic>
          <p:nvPicPr>
            <p:cNvPr id="50" name="그림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64944" y="7996258"/>
              <a:ext cx="3424555" cy="346358"/>
            </a:xfrm>
            <a:prstGeom prst="rect">
              <a:avLst/>
            </a:prstGeom>
          </p:spPr>
        </p:pic>
      </p:grp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626973" y="0"/>
            <a:ext cx="1079500" cy="479180"/>
          </a:xfrm>
          <a:prstGeom prst="rect">
            <a:avLst/>
          </a:prstGeom>
          <a:solidFill>
            <a:srgbClr val="0C2B64"/>
          </a:solidFill>
          <a:ln>
            <a:noFill/>
          </a:ln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5pPr>
            <a:lvl6pPr marL="25146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6pPr>
            <a:lvl7pPr marL="29718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7pPr>
            <a:lvl8pPr marL="34290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8pPr>
            <a:lvl9pPr marL="3886200" indent="-228600" defTabSz="11398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defRPr>
            </a:lvl9pPr>
          </a:lstStyle>
          <a:p>
            <a:pPr eaLnBrk="1" hangingPunct="1"/>
            <a:endParaRPr lang="ko-KR" altLang="en-US" dirty="0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1D947B48-C713-4697-ADBE-0B4D8DB12F02}"/>
              </a:ext>
            </a:extLst>
          </p:cNvPr>
          <p:cNvSpPr/>
          <p:nvPr/>
        </p:nvSpPr>
        <p:spPr>
          <a:xfrm>
            <a:off x="80094" y="725769"/>
            <a:ext cx="6030681" cy="5342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altLang="ko-KR" sz="2800" b="1" dirty="0">
                <a:solidFill>
                  <a:schemeClr val="tx2"/>
                </a:solidFill>
                <a:cs typeface="Verdana" panose="020B0604030504040204" pitchFamily="34" charset="0"/>
              </a:rPr>
              <a:t>Transverse coupling impedance</a:t>
            </a:r>
            <a:endParaRPr lang="ko-KR" altLang="en-US" sz="2800" b="1" dirty="0">
              <a:solidFill>
                <a:schemeClr val="tx2"/>
              </a:solidFill>
              <a:cs typeface="Verdan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489A473-1071-4695-BF82-0A5A5EB02A44}"/>
              </a:ext>
            </a:extLst>
          </p:cNvPr>
          <p:cNvSpPr txBox="1"/>
          <p:nvPr/>
        </p:nvSpPr>
        <p:spPr>
          <a:xfrm>
            <a:off x="1706473" y="140626"/>
            <a:ext cx="794336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2">
                    <a:lumMod val="5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Collective effects in a diffraction-limited storage ring</a:t>
            </a:r>
            <a:endParaRPr lang="ko-KR" altLang="en-US" sz="1600" b="1" dirty="0">
              <a:solidFill>
                <a:schemeClr val="bg2">
                  <a:lumMod val="50000"/>
                </a:schemeClr>
              </a:solidFill>
              <a:cs typeface="Ebrima" panose="02000000000000000000" pitchFamily="2" charset="0"/>
            </a:endParaRPr>
          </a:p>
        </p:txBody>
      </p:sp>
      <p:sp>
        <p:nvSpPr>
          <p:cNvPr id="3" name="슬라이드 번호 개체 틀 2">
            <a:extLst>
              <a:ext uri="{FF2B5EF4-FFF2-40B4-BE49-F238E27FC236}">
                <a16:creationId xmlns:a16="http://schemas.microsoft.com/office/drawing/2014/main" id="{F3E75971-B085-4533-A08A-5A4EFE240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EF520715-7AC2-45A0-9DBE-816DAE8C3B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4" y="2959845"/>
            <a:ext cx="6676085" cy="951937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668FE0D3-1A22-4C4D-9254-018AE8291C6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973" y="4162262"/>
            <a:ext cx="5201376" cy="71447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3CB9BE4C-2F54-41BC-91BA-6EEDBE2D18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88" y="2398429"/>
            <a:ext cx="8675037" cy="4459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5130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JKim">
      <a:majorFont>
        <a:latin typeface="Calibri"/>
        <a:ea typeface="맑은 고딕"/>
        <a:cs typeface=""/>
      </a:majorFont>
      <a:minorFont>
        <a:latin typeface="Calibri"/>
        <a:ea typeface="맑은 고딕"/>
        <a:cs typeface="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36287</TotalTime>
  <Words>305</Words>
  <Application>Microsoft Office PowerPoint</Application>
  <PresentationFormat>사용자 지정</PresentationFormat>
  <Paragraphs>68</Paragraphs>
  <Slides>13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13</vt:i4>
      </vt:variant>
    </vt:vector>
  </HeadingPairs>
  <TitlesOfParts>
    <vt:vector size="21" baseType="lpstr">
      <vt:lpstr>굴림</vt:lpstr>
      <vt:lpstr>맑은 고딕</vt:lpstr>
      <vt:lpstr>Arial</vt:lpstr>
      <vt:lpstr>Calibri</vt:lpstr>
      <vt:lpstr>Cambria Math</vt:lpstr>
      <vt:lpstr>Ebrima</vt:lpstr>
      <vt:lpstr>Verdana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Nayoung Kim</dc:creator>
  <cp:lastModifiedBy>석지민 Jimin Seok</cp:lastModifiedBy>
  <cp:revision>634</cp:revision>
  <dcterms:created xsi:type="dcterms:W3CDTF">2017-04-18T01:35:36Z</dcterms:created>
  <dcterms:modified xsi:type="dcterms:W3CDTF">2024-10-25T06:26:55Z</dcterms:modified>
</cp:coreProperties>
</file>