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80" r:id="rId2"/>
    <p:sldId id="485" r:id="rId3"/>
    <p:sldId id="492" r:id="rId4"/>
    <p:sldId id="340" r:id="rId5"/>
    <p:sldId id="506" r:id="rId6"/>
    <p:sldId id="399" r:id="rId7"/>
    <p:sldId id="505" r:id="rId8"/>
    <p:sldId id="403" r:id="rId9"/>
    <p:sldId id="507" r:id="rId10"/>
    <p:sldId id="407" r:id="rId11"/>
    <p:sldId id="410" r:id="rId12"/>
    <p:sldId id="413" r:id="rId13"/>
    <p:sldId id="508" r:id="rId14"/>
    <p:sldId id="480" r:id="rId15"/>
    <p:sldId id="374" r:id="rId16"/>
    <p:sldId id="375" r:id="rId17"/>
    <p:sldId id="377" r:id="rId18"/>
    <p:sldId id="378" r:id="rId19"/>
    <p:sldId id="491" r:id="rId20"/>
    <p:sldId id="501" r:id="rId21"/>
  </p:sldIdLst>
  <p:sldSz cx="12192000" cy="68580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기문 남" initials="기남" lastIdx="4" clrIdx="0">
    <p:extLst>
      <p:ext uri="{19B8F6BF-5375-455C-9EA6-DF929625EA0E}">
        <p15:presenceInfo xmlns:p15="http://schemas.microsoft.com/office/powerpoint/2012/main" userId="f2c5ae72220910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54C"/>
    <a:srgbClr val="4472C4"/>
    <a:srgbClr val="FF2222"/>
    <a:srgbClr val="39FF39"/>
    <a:srgbClr val="00FF00"/>
    <a:srgbClr val="1414FF"/>
    <a:srgbClr val="C3CD59"/>
    <a:srgbClr val="0D13C3"/>
    <a:srgbClr val="A80001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5681" autoAdjust="0"/>
  </p:normalViewPr>
  <p:slideViewPr>
    <p:cSldViewPr snapToGrid="0">
      <p:cViewPr>
        <p:scale>
          <a:sx n="100" d="100"/>
          <a:sy n="100" d="100"/>
        </p:scale>
        <p:origin x="438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C19A-883F-468B-A045-BABB217F6E19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56496-A0DC-43E5-BD6B-FE53ED1561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7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7DCE-C5EA-4112-A7FD-076BBC267694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C1B0-74C4-49BA-9183-4F3E289C5C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4F8D-6087-4990-A746-65A4439F90CE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55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C89-8BAD-4901-92E6-4FB6FF362CD0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BD32-42A2-4598-A60E-1488AA16A7EB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5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87837"/>
            <a:ext cx="8401909" cy="815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30" y="1128585"/>
            <a:ext cx="11035271" cy="5048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0CE-5700-4326-B9FB-9663CC02B58A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724400" y="653574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58750C3-D76B-4604-A3D8-DFEAF51D52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0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C22-1FB7-451C-9325-8F6729EE94AD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7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EA-F121-4E85-8C78-FB4455AF8C84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FF9-A410-445C-B326-798EDE4C3B92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AE8-FF17-453A-A185-DC52F279B9E0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2308-4E27-4652-9B3C-3C0845C8C3CD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ED15-ABDF-4887-9097-5A738089877B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8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6197-AED1-4C28-A253-3CF8BAE0C3D6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6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810" y="87837"/>
            <a:ext cx="9720109" cy="81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EA0E-297C-44B0-96B4-9DCF90AAC909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00716" y="960896"/>
            <a:ext cx="11660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300711" y="6589189"/>
            <a:ext cx="840953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5195" y="1406769"/>
            <a:ext cx="9144000" cy="131112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 and Accelerator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96" y="5507063"/>
            <a:ext cx="3332698" cy="548301"/>
          </a:xfrm>
          <a:prstGeom prst="rect">
            <a:avLst/>
          </a:prstGeom>
        </p:spPr>
      </p:pic>
      <p:pic>
        <p:nvPicPr>
          <p:cNvPr id="3074" name="Picture 2" descr="ë¡ê³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14" y="5558278"/>
            <a:ext cx="4194413" cy="5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부제목 2"/>
          <p:cNvSpPr>
            <a:spLocks noGrp="1"/>
          </p:cNvSpPr>
          <p:nvPr>
            <p:ph type="subTitle" idx="1"/>
          </p:nvPr>
        </p:nvSpPr>
        <p:spPr>
          <a:xfrm>
            <a:off x="1525195" y="3882259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Advanced Nuclear Engineering, Pohang University of Science and Technology (POSTECH)</a:t>
            </a:r>
          </a:p>
          <a:p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88" name="직사각형 1087"/>
          <p:cNvSpPr/>
          <p:nvPr/>
        </p:nvSpPr>
        <p:spPr>
          <a:xfrm>
            <a:off x="1629509" y="6375453"/>
            <a:ext cx="8870497" cy="436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7" name="슬라이드 번호 개체 틀 7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1091" name="직사각형 1090"/>
          <p:cNvSpPr/>
          <p:nvPr/>
        </p:nvSpPr>
        <p:spPr>
          <a:xfrm>
            <a:off x="7205027" y="237391"/>
            <a:ext cx="3294979" cy="504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525195" y="31058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M. Nam</a:t>
            </a:r>
            <a:r>
              <a:rPr lang="en-US" altLang="ko-KR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3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MOGA and Unsupervised Learning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7172" name="Picture 4" descr="http://terms.tta.or.kr/upload/image/terms2018/06%20Genetic%20Algorit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8" y="1553521"/>
            <a:ext cx="4738171" cy="47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91029" y="1100119"/>
            <a:ext cx="5370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Multi-Objective Genetic Algorithm (MOGA)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97980" y="4159968"/>
            <a:ext cx="2281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 Method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0B6BF50-0975-45CA-BF18-994B97698815}"/>
              </a:ext>
            </a:extLst>
          </p:cNvPr>
          <p:cNvGrpSpPr/>
          <p:nvPr/>
        </p:nvGrpSpPr>
        <p:grpSpPr>
          <a:xfrm>
            <a:off x="5415916" y="4719961"/>
            <a:ext cx="6636302" cy="1382198"/>
            <a:chOff x="4724400" y="1640981"/>
            <a:chExt cx="7801656" cy="1624916"/>
          </a:xfrm>
        </p:grpSpPr>
        <p:pic>
          <p:nvPicPr>
            <p:cNvPr id="13" name="Picture 2" descr="K-Means clustering made simple | Oxford Protein Informatics Group">
              <a:extLst>
                <a:ext uri="{FF2B5EF4-FFF2-40B4-BE49-F238E27FC236}">
                  <a16:creationId xmlns:a16="http://schemas.microsoft.com/office/drawing/2014/main" id="{CC3EC342-4E14-4B9F-860F-954849811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78"/>
            <a:stretch/>
          </p:blipFill>
          <p:spPr bwMode="auto">
            <a:xfrm>
              <a:off x="4724400" y="1640981"/>
              <a:ext cx="3996039" cy="162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28C24D1-7C27-4CE9-A5C2-BC9CEB66FC5B}"/>
                </a:ext>
              </a:extLst>
            </p:cNvPr>
            <p:cNvGrpSpPr/>
            <p:nvPr/>
          </p:nvGrpSpPr>
          <p:grpSpPr>
            <a:xfrm>
              <a:off x="8720440" y="1682209"/>
              <a:ext cx="3805616" cy="1518192"/>
              <a:chOff x="8720439" y="1682208"/>
              <a:chExt cx="4963217" cy="1979999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BA2F78A4-503E-4764-80B7-9669B55DB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0439" y="1682208"/>
                <a:ext cx="2467319" cy="1971950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00ECFC17-3A1B-49F0-B3EE-4ED3A8D47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7758" y="1699783"/>
                <a:ext cx="2495898" cy="1962424"/>
              </a:xfrm>
              <a:prstGeom prst="rect">
                <a:avLst/>
              </a:prstGeom>
            </p:spPr>
          </p:pic>
        </p:grpSp>
      </p:grpSp>
      <p:pic>
        <p:nvPicPr>
          <p:cNvPr id="23" name="그림 3">
            <a:extLst>
              <a:ext uri="{FF2B5EF4-FFF2-40B4-BE49-F238E27FC236}">
                <a16:creationId xmlns:a16="http://schemas.microsoft.com/office/drawing/2014/main" id="{6FDDEF73-60FA-4041-B469-9B93EB648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915" y="1674380"/>
            <a:ext cx="5184119" cy="2611999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7DBF0210-2AB5-440D-808C-D9E94D3E3E06}"/>
              </a:ext>
            </a:extLst>
          </p:cNvPr>
          <p:cNvSpPr/>
          <p:nvPr/>
        </p:nvSpPr>
        <p:spPr>
          <a:xfrm>
            <a:off x="5897980" y="1100119"/>
            <a:ext cx="3594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MOGA in Accelerator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A112362-A816-42EC-8050-2CB09DCD3FBA}"/>
              </a:ext>
            </a:extLst>
          </p:cNvPr>
          <p:cNvGrpSpPr/>
          <p:nvPr/>
        </p:nvGrpSpPr>
        <p:grpSpPr>
          <a:xfrm>
            <a:off x="6689047" y="400144"/>
            <a:ext cx="3090936" cy="2823172"/>
            <a:chOff x="6212797" y="335594"/>
            <a:chExt cx="3090936" cy="2823172"/>
          </a:xfrm>
        </p:grpSpPr>
        <p:sp>
          <p:nvSpPr>
            <p:cNvPr id="19" name="원호 18">
              <a:extLst>
                <a:ext uri="{FF2B5EF4-FFF2-40B4-BE49-F238E27FC236}">
                  <a16:creationId xmlns:a16="http://schemas.microsoft.com/office/drawing/2014/main" id="{A9F164C0-4BC3-4FB0-B4A9-8BF00318D34A}"/>
                </a:ext>
              </a:extLst>
            </p:cNvPr>
            <p:cNvSpPr/>
            <p:nvPr/>
          </p:nvSpPr>
          <p:spPr>
            <a:xfrm rot="9900000">
              <a:off x="6212797" y="877372"/>
              <a:ext cx="2281394" cy="2281394"/>
            </a:xfrm>
            <a:prstGeom prst="arc">
              <a:avLst/>
            </a:prstGeom>
            <a:ln w="28575">
              <a:solidFill>
                <a:srgbClr val="6A15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원호 25">
              <a:extLst>
                <a:ext uri="{FF2B5EF4-FFF2-40B4-BE49-F238E27FC236}">
                  <a16:creationId xmlns:a16="http://schemas.microsoft.com/office/drawing/2014/main" id="{20FE2097-91D3-4103-A92B-CC0D84549838}"/>
                </a:ext>
              </a:extLst>
            </p:cNvPr>
            <p:cNvSpPr/>
            <p:nvPr/>
          </p:nvSpPr>
          <p:spPr>
            <a:xfrm rot="9900000">
              <a:off x="6494738" y="655737"/>
              <a:ext cx="2281394" cy="2281394"/>
            </a:xfrm>
            <a:prstGeom prst="arc">
              <a:avLst/>
            </a:prstGeom>
            <a:ln w="28575">
              <a:solidFill>
                <a:srgbClr val="6A15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원호 28">
              <a:extLst>
                <a:ext uri="{FF2B5EF4-FFF2-40B4-BE49-F238E27FC236}">
                  <a16:creationId xmlns:a16="http://schemas.microsoft.com/office/drawing/2014/main" id="{1990165B-C4AD-481D-B11A-55BB39031094}"/>
                </a:ext>
              </a:extLst>
            </p:cNvPr>
            <p:cNvSpPr/>
            <p:nvPr/>
          </p:nvSpPr>
          <p:spPr>
            <a:xfrm rot="9900000">
              <a:off x="6776679" y="470461"/>
              <a:ext cx="2281394" cy="2281394"/>
            </a:xfrm>
            <a:prstGeom prst="arc">
              <a:avLst/>
            </a:prstGeom>
            <a:ln w="28575">
              <a:solidFill>
                <a:srgbClr val="6A15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원호 29">
              <a:extLst>
                <a:ext uri="{FF2B5EF4-FFF2-40B4-BE49-F238E27FC236}">
                  <a16:creationId xmlns:a16="http://schemas.microsoft.com/office/drawing/2014/main" id="{6A2659B3-5770-4C2F-9734-AF38BB914D6E}"/>
                </a:ext>
              </a:extLst>
            </p:cNvPr>
            <p:cNvSpPr/>
            <p:nvPr/>
          </p:nvSpPr>
          <p:spPr>
            <a:xfrm rot="9900000">
              <a:off x="7012993" y="335594"/>
              <a:ext cx="2281394" cy="2281394"/>
            </a:xfrm>
            <a:prstGeom prst="arc">
              <a:avLst/>
            </a:prstGeom>
            <a:ln w="28575">
              <a:solidFill>
                <a:srgbClr val="6A15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F6A7EC46-2916-40CA-BF77-C43C4AEEAF5C}"/>
                </a:ext>
              </a:extLst>
            </p:cNvPr>
            <p:cNvCxnSpPr/>
            <p:nvPr/>
          </p:nvCxnSpPr>
          <p:spPr>
            <a:xfrm flipH="1" flipV="1">
              <a:off x="7169442" y="1860060"/>
              <a:ext cx="1209689" cy="7119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FEFC2241-CBB9-495A-8EEB-905C7713F475}"/>
                </a:ext>
              </a:extLst>
            </p:cNvPr>
            <p:cNvCxnSpPr/>
            <p:nvPr/>
          </p:nvCxnSpPr>
          <p:spPr>
            <a:xfrm flipH="1" flipV="1">
              <a:off x="7385081" y="1708048"/>
              <a:ext cx="1209689" cy="7119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7DB5CC-0F25-4ADE-B9F9-32AFD8AAFFD2}"/>
                </a:ext>
              </a:extLst>
            </p:cNvPr>
            <p:cNvSpPr txBox="1"/>
            <p:nvPr/>
          </p:nvSpPr>
          <p:spPr>
            <a:xfrm>
              <a:off x="7353494" y="2143261"/>
              <a:ext cx="110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Elite</a:t>
              </a:r>
              <a:endParaRPr lang="ko-KR" altLang="en-US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4D1E2C-3648-4A17-9809-271F3ACD71D3}"/>
                </a:ext>
              </a:extLst>
            </p:cNvPr>
            <p:cNvSpPr txBox="1"/>
            <p:nvPr/>
          </p:nvSpPr>
          <p:spPr>
            <a:xfrm>
              <a:off x="7576791" y="1962891"/>
              <a:ext cx="110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Good</a:t>
              </a:r>
              <a:endParaRPr lang="ko-KR" altLang="en-US" sz="1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DC1F55-8744-4922-9DB6-AFB118C94F75}"/>
                </a:ext>
              </a:extLst>
            </p:cNvPr>
            <p:cNvSpPr txBox="1"/>
            <p:nvPr/>
          </p:nvSpPr>
          <p:spPr>
            <a:xfrm>
              <a:off x="8197163" y="1928410"/>
              <a:ext cx="110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Bad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21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MOGA (NSLS-II)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" y="1153374"/>
            <a:ext cx="6282725" cy="391209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4B76B1E-F71D-4980-86E0-4D15C50564DF}"/>
              </a:ext>
            </a:extLst>
          </p:cNvPr>
          <p:cNvGrpSpPr/>
          <p:nvPr/>
        </p:nvGrpSpPr>
        <p:grpSpPr>
          <a:xfrm>
            <a:off x="6380431" y="1366742"/>
            <a:ext cx="2912954" cy="2344087"/>
            <a:chOff x="363589" y="1679158"/>
            <a:chExt cx="2912954" cy="234408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2064D77B-AD8F-4B6F-80A3-9BB2CEB5A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89" y="1679158"/>
              <a:ext cx="2912954" cy="1867278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0D941A7-A1D9-43A2-9284-69794B78350D}"/>
                </a:ext>
              </a:extLst>
            </p:cNvPr>
            <p:cNvSpPr/>
            <p:nvPr/>
          </p:nvSpPr>
          <p:spPr>
            <a:xfrm>
              <a:off x="1003587" y="3684691"/>
              <a:ext cx="18854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 condition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0573B94-C5B0-43CB-A527-27B2C08CC4F7}"/>
                  </a:ext>
                </a:extLst>
              </p:cNvPr>
              <p:cNvSpPr/>
              <p:nvPr/>
            </p:nvSpPr>
            <p:spPr>
              <a:xfrm>
                <a:off x="9261491" y="1285653"/>
                <a:ext cx="2727495" cy="394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 </a:t>
                </a:r>
              </a:p>
              <a:p>
                <a:pPr>
                  <a:lnSpc>
                    <a:spcPct val="150000"/>
                  </a:lnSpc>
                </a:pPr>
                <a:b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</a:t>
                </a:r>
                <a:b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0,±40</m:t>
                        </m:r>
                      </m:e>
                    </m:d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No Beam Loss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Population 5000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: 6 </a:t>
                </a:r>
                <a:r>
                  <a:rPr lang="en-US" altLang="ko-K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2048 turns</a:t>
                </a:r>
              </a:p>
              <a:p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0573B94-C5B0-43CB-A527-27B2C08CC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491" y="1285653"/>
                <a:ext cx="2727495" cy="3948773"/>
              </a:xfrm>
              <a:prstGeom prst="rect">
                <a:avLst/>
              </a:prstGeom>
              <a:blipFill>
                <a:blip r:embed="rId4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E1AF9F52-69F8-49BD-A7C5-4F1A2C08E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430" y="3812133"/>
            <a:ext cx="2645179" cy="2220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595C5A-E0CA-498E-B241-6A1FC5443E27}"/>
              </a:ext>
            </a:extLst>
          </p:cNvPr>
          <p:cNvSpPr txBox="1"/>
          <p:nvPr/>
        </p:nvSpPr>
        <p:spPr>
          <a:xfrm>
            <a:off x="416998" y="4906002"/>
            <a:ext cx="11926864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(a) </a:t>
            </a:r>
            <a:r>
              <a:rPr lang="en-US" altLang="ko-KR" dirty="0"/>
              <a:t>Initial population distribution with two free variables.</a:t>
            </a:r>
            <a:br>
              <a:rPr lang="en-US" altLang="ko-KR" dirty="0"/>
            </a:br>
            <a:r>
              <a:rPr lang="en-US" altLang="ko-KR" b="1" dirty="0"/>
              <a:t>(b) </a:t>
            </a:r>
            <a:r>
              <a:rPr lang="en-US" altLang="ko-KR" dirty="0"/>
              <a:t>Candidates clustered via K-means.</a:t>
            </a:r>
            <a:br>
              <a:rPr lang="en-US" altLang="ko-KR" dirty="0"/>
            </a:br>
            <a:r>
              <a:rPr lang="en-US" altLang="ko-KR" b="1" dirty="0"/>
              <a:t>(c) </a:t>
            </a:r>
            <a:r>
              <a:rPr lang="en-US" altLang="ko-KR" dirty="0"/>
              <a:t>Clusters labeled “Best (elite),” “Good,” and “Poor” based on average fitness.</a:t>
            </a:r>
            <a:br>
              <a:rPr lang="en-US" altLang="ko-KR" dirty="0"/>
            </a:br>
            <a:r>
              <a:rPr lang="en-US" altLang="ko-KR" b="1" dirty="0"/>
              <a:t>(d) </a:t>
            </a:r>
            <a:r>
              <a:rPr lang="en-US" altLang="ko-KR" dirty="0"/>
              <a:t>Competitive candidates (magenta) added to “Best (elite),” lowering densities in other clusters.</a:t>
            </a:r>
            <a:endParaRPr lang="ko-KR" altLang="en-US" dirty="0"/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21D957D5-5720-4E85-8AFB-E5CAA5CFD5C4}"/>
              </a:ext>
            </a:extLst>
          </p:cNvPr>
          <p:cNvSpPr/>
          <p:nvPr/>
        </p:nvSpPr>
        <p:spPr>
          <a:xfrm>
            <a:off x="5601732" y="2288303"/>
            <a:ext cx="2281394" cy="2281394"/>
          </a:xfrm>
          <a:prstGeom prst="arc">
            <a:avLst>
              <a:gd name="adj1" fmla="val 16200000"/>
              <a:gd name="adj2" fmla="val 19754948"/>
            </a:avLst>
          </a:prstGeom>
          <a:ln w="38100">
            <a:solidFill>
              <a:srgbClr val="6A1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원호 21">
            <a:extLst>
              <a:ext uri="{FF2B5EF4-FFF2-40B4-BE49-F238E27FC236}">
                <a16:creationId xmlns:a16="http://schemas.microsoft.com/office/drawing/2014/main" id="{A7C5ADF5-7BC7-45BB-9EA8-0C7721AD42B3}"/>
              </a:ext>
            </a:extLst>
          </p:cNvPr>
          <p:cNvSpPr/>
          <p:nvPr/>
        </p:nvSpPr>
        <p:spPr>
          <a:xfrm>
            <a:off x="5149294" y="1842255"/>
            <a:ext cx="3173490" cy="3173490"/>
          </a:xfrm>
          <a:prstGeom prst="arc">
            <a:avLst>
              <a:gd name="adj1" fmla="val 16200000"/>
              <a:gd name="adj2" fmla="val 20290572"/>
            </a:avLst>
          </a:prstGeom>
          <a:ln w="38100">
            <a:solidFill>
              <a:srgbClr val="6A1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원호 23">
            <a:extLst>
              <a:ext uri="{FF2B5EF4-FFF2-40B4-BE49-F238E27FC236}">
                <a16:creationId xmlns:a16="http://schemas.microsoft.com/office/drawing/2014/main" id="{C3CCCBE3-90FC-446C-8FFE-426E61CF7842}"/>
              </a:ext>
            </a:extLst>
          </p:cNvPr>
          <p:cNvSpPr/>
          <p:nvPr/>
        </p:nvSpPr>
        <p:spPr>
          <a:xfrm>
            <a:off x="4648279" y="1530801"/>
            <a:ext cx="4104302" cy="3173490"/>
          </a:xfrm>
          <a:prstGeom prst="arc">
            <a:avLst>
              <a:gd name="adj1" fmla="val 16288022"/>
              <a:gd name="adj2" fmla="val 21124128"/>
            </a:avLst>
          </a:prstGeom>
          <a:ln w="38100">
            <a:solidFill>
              <a:srgbClr val="6A1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4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 Result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5" y="1109664"/>
            <a:ext cx="3957551" cy="231038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742598" y="3420046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86" y="1191196"/>
            <a:ext cx="4762500" cy="222885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871481" y="3420046"/>
            <a:ext cx="1405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754" y="1211421"/>
            <a:ext cx="2806715" cy="214788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9254753" y="3359307"/>
            <a:ext cx="2870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(1 Case)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271122" y="4136625"/>
            <a:ext cx="7620548" cy="24138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speed for one generation, but it needs small number of generation.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shows lower average fitness, it can improve time consumption problem and performance.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used to design lattice or other complex optimization.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88A3328-DCBC-4553-859F-D5A5D1EDC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534" y="3758600"/>
            <a:ext cx="4284935" cy="260141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ADD0F94-C6C5-466D-983A-4EC1BAB203BF}"/>
              </a:ext>
            </a:extLst>
          </p:cNvPr>
          <p:cNvSpPr/>
          <p:nvPr/>
        </p:nvSpPr>
        <p:spPr>
          <a:xfrm>
            <a:off x="9254753" y="6420751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8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882B69-8BF9-431B-AD4B-A98FCC95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9C3CB6-F4E3-4575-9001-E0EC95F0792F}"/>
              </a:ext>
            </a:extLst>
          </p:cNvPr>
          <p:cNvSpPr/>
          <p:nvPr/>
        </p:nvSpPr>
        <p:spPr>
          <a:xfrm>
            <a:off x="228600" y="795867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EF4DD14-A98B-490A-82D7-09A448868F24}"/>
              </a:ext>
            </a:extLst>
          </p:cNvPr>
          <p:cNvSpPr/>
          <p:nvPr/>
        </p:nvSpPr>
        <p:spPr>
          <a:xfrm>
            <a:off x="228600" y="6278238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55D011-9A24-42EF-9CAE-66D4FD4916D2}"/>
              </a:ext>
            </a:extLst>
          </p:cNvPr>
          <p:cNvCxnSpPr/>
          <p:nvPr/>
        </p:nvCxnSpPr>
        <p:spPr>
          <a:xfrm>
            <a:off x="300716" y="3589867"/>
            <a:ext cx="11660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640901-D59C-4FDC-8C33-2E34CB6BA2F3}"/>
              </a:ext>
            </a:extLst>
          </p:cNvPr>
          <p:cNvSpPr txBox="1"/>
          <p:nvPr/>
        </p:nvSpPr>
        <p:spPr>
          <a:xfrm>
            <a:off x="1007533" y="2756939"/>
            <a:ext cx="10176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3. Virtual Diagnostics (Supervised Learning)</a:t>
            </a:r>
            <a:br>
              <a:rPr lang="en-US" altLang="ko-KR" sz="32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3828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2DCEA2F-6CD4-4B2F-B4E9-3926E21E9F4D}"/>
              </a:ext>
            </a:extLst>
          </p:cNvPr>
          <p:cNvCxnSpPr/>
          <p:nvPr/>
        </p:nvCxnSpPr>
        <p:spPr>
          <a:xfrm>
            <a:off x="6647845" y="6123343"/>
            <a:ext cx="12725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>
            <a:extLst>
              <a:ext uri="{FF2B5EF4-FFF2-40B4-BE49-F238E27FC236}">
                <a16:creationId xmlns:a16="http://schemas.microsoft.com/office/drawing/2014/main" id="{F49F4667-2933-47D0-8D4F-3501A240EB93}"/>
              </a:ext>
            </a:extLst>
          </p:cNvPr>
          <p:cNvGrpSpPr/>
          <p:nvPr/>
        </p:nvGrpSpPr>
        <p:grpSpPr>
          <a:xfrm>
            <a:off x="318530" y="3898798"/>
            <a:ext cx="10914812" cy="2363688"/>
            <a:chOff x="2891948" y="3038578"/>
            <a:chExt cx="9429761" cy="2042089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EDAA0C4F-5E98-43A4-ACCB-B286E5608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67" b="46015"/>
            <a:stretch/>
          </p:blipFill>
          <p:spPr bwMode="auto">
            <a:xfrm>
              <a:off x="9977206" y="3065291"/>
              <a:ext cx="2344503" cy="201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D88A8CF7-3D5A-4766-9137-61857594C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699" y="3662618"/>
              <a:ext cx="1963507" cy="103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2EE4BFF5-2147-4A0D-AE0C-E77DB44109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85" b="46015"/>
            <a:stretch/>
          </p:blipFill>
          <p:spPr bwMode="auto">
            <a:xfrm>
              <a:off x="2891948" y="3038578"/>
              <a:ext cx="4977047" cy="201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0C47193B-90E3-45BA-B454-18A023993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24" t="68190" r="25312" b="28102"/>
          <a:stretch/>
        </p:blipFill>
        <p:spPr>
          <a:xfrm>
            <a:off x="6647845" y="5880357"/>
            <a:ext cx="1470808" cy="242986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47E53D78-CEB5-468D-870A-C516B2ED1108}"/>
              </a:ext>
            </a:extLst>
          </p:cNvPr>
          <p:cNvGrpSpPr/>
          <p:nvPr/>
        </p:nvGrpSpPr>
        <p:grpSpPr>
          <a:xfrm>
            <a:off x="207022" y="1489579"/>
            <a:ext cx="4958065" cy="1966761"/>
            <a:chOff x="491066" y="1589527"/>
            <a:chExt cx="5780194" cy="2292882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15C8A6EE-EA2F-4A88-B885-FE19441DE54E}"/>
                </a:ext>
              </a:extLst>
            </p:cNvPr>
            <p:cNvGrpSpPr/>
            <p:nvPr/>
          </p:nvGrpSpPr>
          <p:grpSpPr>
            <a:xfrm>
              <a:off x="491066" y="1589527"/>
              <a:ext cx="5604934" cy="2292882"/>
              <a:chOff x="491066" y="1589527"/>
              <a:chExt cx="5604934" cy="2292882"/>
            </a:xfrm>
          </p:grpSpPr>
          <p:pic>
            <p:nvPicPr>
              <p:cNvPr id="48" name="Picture 5" descr="Conditional guided generative diffusion for particle accelerator beam  diagnostics | Scientific Reports">
                <a:extLst>
                  <a:ext uri="{FF2B5EF4-FFF2-40B4-BE49-F238E27FC236}">
                    <a16:creationId xmlns:a16="http://schemas.microsoft.com/office/drawing/2014/main" id="{2FBC442D-CAE8-4A9E-8D8F-E513666F8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86" t="54752" r="26042"/>
              <a:stretch/>
            </p:blipFill>
            <p:spPr bwMode="auto">
              <a:xfrm>
                <a:off x="491066" y="1589527"/>
                <a:ext cx="5604934" cy="2292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별: 꼭짓점 6개 48">
                <a:extLst>
                  <a:ext uri="{FF2B5EF4-FFF2-40B4-BE49-F238E27FC236}">
                    <a16:creationId xmlns:a16="http://schemas.microsoft.com/office/drawing/2014/main" id="{524D5F62-0653-4258-9B7D-1630A910F7DE}"/>
                  </a:ext>
                </a:extLst>
              </p:cNvPr>
              <p:cNvSpPr/>
              <p:nvPr/>
            </p:nvSpPr>
            <p:spPr>
              <a:xfrm>
                <a:off x="5662484" y="2735968"/>
                <a:ext cx="325791" cy="325791"/>
              </a:xfrm>
              <a:prstGeom prst="star6">
                <a:avLst>
                  <a:gd name="adj" fmla="val 31467"/>
                  <a:gd name="hf" fmla="val 11547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D8802101-D0A9-4373-9C7F-B4EB113154F5}"/>
                </a:ext>
              </a:extLst>
            </p:cNvPr>
            <p:cNvSpPr/>
            <p:nvPr/>
          </p:nvSpPr>
          <p:spPr>
            <a:xfrm>
              <a:off x="5013960" y="3636685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7AE1496-31EE-4BE3-8C87-BE70C4223F60}"/>
                </a:ext>
              </a:extLst>
            </p:cNvPr>
            <p:cNvSpPr/>
            <p:nvPr/>
          </p:nvSpPr>
          <p:spPr>
            <a:xfrm>
              <a:off x="5787279" y="3508529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BBBF4320-DB52-49EB-A012-1DE835019690}"/>
                </a:ext>
              </a:extLst>
            </p:cNvPr>
            <p:cNvSpPr/>
            <p:nvPr/>
          </p:nvSpPr>
          <p:spPr>
            <a:xfrm>
              <a:off x="5920740" y="3137800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DE65960-2DC0-4350-86D1-60839585CA6B}"/>
                </a:ext>
              </a:extLst>
            </p:cNvPr>
            <p:cNvSpPr/>
            <p:nvPr/>
          </p:nvSpPr>
          <p:spPr>
            <a:xfrm>
              <a:off x="5520579" y="2107528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CB17C33E-59BD-4985-A259-FA173261A687}"/>
                </a:ext>
              </a:extLst>
            </p:cNvPr>
            <p:cNvSpPr/>
            <p:nvPr/>
          </p:nvSpPr>
          <p:spPr>
            <a:xfrm>
              <a:off x="5745480" y="2261588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391A96AC-7251-4D34-ABAF-A7FFD5846D68}"/>
                </a:ext>
              </a:extLst>
            </p:cNvPr>
            <p:cNvSpPr/>
            <p:nvPr/>
          </p:nvSpPr>
          <p:spPr>
            <a:xfrm>
              <a:off x="5833110" y="2422376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F20E7FD5-7323-4667-8F3A-54B3CCD2F4A1}"/>
                </a:ext>
              </a:extLst>
            </p:cNvPr>
            <p:cNvSpPr/>
            <p:nvPr/>
          </p:nvSpPr>
          <p:spPr>
            <a:xfrm>
              <a:off x="5871099" y="2566796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FD8DF8A-0A01-4440-A9C9-A558742865B8}"/>
                </a:ext>
              </a:extLst>
            </p:cNvPr>
            <p:cNvSpPr/>
            <p:nvPr/>
          </p:nvSpPr>
          <p:spPr>
            <a:xfrm>
              <a:off x="5905500" y="2869894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79D57255-DD17-417D-A582-72D3A42AA996}"/>
                </a:ext>
              </a:extLst>
            </p:cNvPr>
            <p:cNvSpPr/>
            <p:nvPr/>
          </p:nvSpPr>
          <p:spPr>
            <a:xfrm>
              <a:off x="5487224" y="3531255"/>
              <a:ext cx="350520" cy="55219"/>
            </a:xfrm>
            <a:prstGeom prst="ellipse">
              <a:avLst/>
            </a:prstGeom>
            <a:gradFill flip="none" rotWithShape="1">
              <a:gsLst>
                <a:gs pos="0">
                  <a:srgbClr val="6A154C">
                    <a:tint val="66000"/>
                    <a:satMod val="160000"/>
                  </a:srgbClr>
                </a:gs>
                <a:gs pos="50000">
                  <a:srgbClr val="6A154C">
                    <a:tint val="44500"/>
                    <a:satMod val="160000"/>
                  </a:srgbClr>
                </a:gs>
                <a:gs pos="100000">
                  <a:srgbClr val="6A154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3DADAF-F880-47D9-86EC-5CE5B5A01B44}"/>
              </a:ext>
            </a:extLst>
          </p:cNvPr>
          <p:cNvSpPr txBox="1"/>
          <p:nvPr/>
        </p:nvSpPr>
        <p:spPr>
          <a:xfrm>
            <a:off x="5409653" y="1523447"/>
            <a:ext cx="6827007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High-intensity beams damage interceptive diagnostics.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Destructive diagnostics can't be used during experiments.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Traditional tools can't measure very short pulses effectively.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Beam quality is compromised without real-time monitoring.</a:t>
            </a:r>
            <a:endParaRPr lang="ko-KR" altLang="en-US" sz="2000" dirty="0"/>
          </a:p>
        </p:txBody>
      </p:sp>
      <p:sp>
        <p:nvSpPr>
          <p:cNvPr id="24" name="별: 꼭짓점 6개 23">
            <a:extLst>
              <a:ext uri="{FF2B5EF4-FFF2-40B4-BE49-F238E27FC236}">
                <a16:creationId xmlns:a16="http://schemas.microsoft.com/office/drawing/2014/main" id="{4569E607-84D7-4797-99F2-BF51822EF6CD}"/>
              </a:ext>
            </a:extLst>
          </p:cNvPr>
          <p:cNvSpPr/>
          <p:nvPr/>
        </p:nvSpPr>
        <p:spPr>
          <a:xfrm>
            <a:off x="2145507" y="2669815"/>
            <a:ext cx="279453" cy="279453"/>
          </a:xfrm>
          <a:prstGeom prst="star6">
            <a:avLst>
              <a:gd name="adj" fmla="val 31467"/>
              <a:gd name="hf" fmla="val 11547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FE25F2-9B38-4B37-BC0D-AC6C8D30022E}"/>
              </a:ext>
            </a:extLst>
          </p:cNvPr>
          <p:cNvSpPr txBox="1"/>
          <p:nvPr/>
        </p:nvSpPr>
        <p:spPr>
          <a:xfrm>
            <a:off x="315658" y="934768"/>
            <a:ext cx="4218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Alexander </a:t>
            </a:r>
            <a:r>
              <a:rPr lang="en-US" altLang="ko-KR" sz="1200" b="1" dirty="0" err="1">
                <a:solidFill>
                  <a:schemeClr val="bg1">
                    <a:lumMod val="50000"/>
                  </a:schemeClr>
                </a:solidFill>
              </a:rPr>
              <a:t>Scheinker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Scientific Reports, 2024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F108EA-2B29-4364-872A-B2D4D808C518}"/>
              </a:ext>
            </a:extLst>
          </p:cNvPr>
          <p:cNvSpPr txBox="1"/>
          <p:nvPr/>
        </p:nvSpPr>
        <p:spPr>
          <a:xfrm>
            <a:off x="315658" y="6166457"/>
            <a:ext cx="4218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C. Emma et al., PRAB, 2018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Process (FACET-II)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t="17273"/>
          <a:stretch/>
        </p:blipFill>
        <p:spPr>
          <a:xfrm>
            <a:off x="955469" y="1350961"/>
            <a:ext cx="9796821" cy="260191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207350" y="4108540"/>
            <a:ext cx="2321477" cy="498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Data Extraction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모서리가 둥근 직사각형 5"/>
              <p:cNvSpPr/>
              <p:nvPr/>
            </p:nvSpPr>
            <p:spPr>
              <a:xfrm>
                <a:off x="207350" y="4606756"/>
                <a:ext cx="2321477" cy="1661040"/>
              </a:xfrm>
              <a:prstGeom prst="roundRect">
                <a:avLst>
                  <a:gd name="adj" fmla="val 7093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FACET-II Lattice Simulation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LUCRETIA simulation from exit of injector with LSC, ISR and CSR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6∗6∗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(2∗</m:t>
                    </m:r>
                    <m:sSup>
                      <m:sSup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모서리가 둥근 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0" y="4606756"/>
                <a:ext cx="2321477" cy="1661040"/>
              </a:xfrm>
              <a:prstGeom prst="roundRect">
                <a:avLst>
                  <a:gd name="adj" fmla="val 7093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모서리가 둥근 직사각형 7"/>
          <p:cNvSpPr/>
          <p:nvPr/>
        </p:nvSpPr>
        <p:spPr>
          <a:xfrm>
            <a:off x="3030615" y="4108540"/>
            <a:ext cx="2321477" cy="498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Training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30615" y="4606754"/>
            <a:ext cx="2321477" cy="1661040"/>
          </a:xfrm>
          <a:prstGeom prst="roundRect">
            <a:avLst>
              <a:gd name="adj" fmla="val 52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: RF phase, voltage, Current peak, emittance and Beam centroid,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hidden layer (200,100,50)- neuron fully connected feed-forward NN with a </a:t>
            </a:r>
            <a:r>
              <a:rPr lang="en-US" altLang="ko-K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en-US" altLang="ko-K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853880" y="4108540"/>
            <a:ext cx="2321477" cy="498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Prediction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모서리가 둥근 직사각형 12"/>
              <p:cNvSpPr/>
              <p:nvPr/>
            </p:nvSpPr>
            <p:spPr>
              <a:xfrm>
                <a:off x="5853880" y="4606754"/>
                <a:ext cx="2321477" cy="1661040"/>
              </a:xfrm>
              <a:prstGeom prst="roundRect">
                <a:avLst>
                  <a:gd name="adj" fmla="val 10085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Scorre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𝑡𝑟𝑢𝑒</m:t>
                                </m:r>
                              </m:sup>
                            </m:sSubSup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𝑓𝑎𝑙𝑠𝑒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𝑡𝑟𝑢𝑒</m:t>
                                </m:r>
                              </m:sup>
                            </m:sSubSup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𝑡𝑟𝑢𝑒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: FWHM and Current Peak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Crop each 2D LPS picture to a 52 * 42 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모서리가 둥근 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80" y="4606754"/>
                <a:ext cx="2321477" cy="1661040"/>
              </a:xfrm>
              <a:prstGeom prst="roundRect">
                <a:avLst>
                  <a:gd name="adj" fmla="val 10085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22406D8-55CD-4307-8829-D6667DF3D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803" y="4295844"/>
            <a:ext cx="3562847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Result (Simulation)</a:t>
            </a:r>
            <a:endParaRPr lang="ko-KR" alt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18530" y="4339243"/>
                <a:ext cx="11330131" cy="21862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agreement between the NN prediction and the current profile from simulation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𝐹𝑊𝐻𝑀</m:t>
                    </m:r>
                    <m:r>
                      <a:rPr lang="en-US" altLang="ko-K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show good overlap between actual distribution and the prediction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difference in charge between the predicted and actual profiles, integrated from the current profile, is below 3% in all cases</a:t>
                </a:r>
                <a:endParaRPr lang="ko-K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530" y="4339243"/>
                <a:ext cx="11330131" cy="2186248"/>
              </a:xfrm>
              <a:blipFill>
                <a:blip r:embed="rId2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21708"/>
          <a:stretch/>
        </p:blipFill>
        <p:spPr>
          <a:xfrm>
            <a:off x="318530" y="1422274"/>
            <a:ext cx="6907218" cy="2407693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F4D9A46-A8BC-4273-B172-E97B5586D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206" y="1283126"/>
            <a:ext cx="4441033" cy="29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3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LCLS Prediction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76106" y="4108538"/>
            <a:ext cx="3092044" cy="498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Data Extraction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모서리가 둥근 직사각형 20"/>
              <p:cNvSpPr/>
              <p:nvPr/>
            </p:nvSpPr>
            <p:spPr>
              <a:xfrm>
                <a:off x="476106" y="4606754"/>
                <a:ext cx="3092044" cy="1661040"/>
              </a:xfrm>
              <a:prstGeom prst="roundRect">
                <a:avLst>
                  <a:gd name="adj" fmla="val 4625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LCLS Data</a:t>
                </a: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13.4 </m:t>
                    </m:r>
                    <m:r>
                      <m:rPr>
                        <m:sty m:val="p"/>
                      </m:rPr>
                      <a:rPr lang="en-US" altLang="ko-KR" sz="1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180 </m:t>
                    </m:r>
                    <m:r>
                      <m:rPr>
                        <m:sty m:val="p"/>
                      </m:rPr>
                      <a:rPr lang="en-US" altLang="ko-KR" sz="1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pC</m:t>
                    </m:r>
                  </m:oMath>
                </a14:m>
                <a:endPara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L1s phase, L1x amplitude section nondestructive current measurement after BC1 and BC2</a:t>
                </a:r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모서리가 둥근 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6" y="4606754"/>
                <a:ext cx="3092044" cy="1661040"/>
              </a:xfrm>
              <a:prstGeom prst="roundRect">
                <a:avLst>
                  <a:gd name="adj" fmla="val 4625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모서리가 둥근 직사각형 21"/>
          <p:cNvSpPr/>
          <p:nvPr/>
        </p:nvSpPr>
        <p:spPr>
          <a:xfrm>
            <a:off x="4630941" y="4108540"/>
            <a:ext cx="3026701" cy="498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Training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30941" y="4606754"/>
            <a:ext cx="3026701" cy="1661040"/>
          </a:xfrm>
          <a:prstGeom prst="roundRect">
            <a:avLst>
              <a:gd name="adj" fmla="val 519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941" y="4874701"/>
            <a:ext cx="30267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: RF phase, voltage, Current peak, emittance and Beam centroid,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hidden layer (200,100,50) - neuron fully connected feed-forward NN with a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720440" y="4108540"/>
            <a:ext cx="2995454" cy="4982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Prediction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720440" y="4606754"/>
            <a:ext cx="2995454" cy="1661040"/>
          </a:xfrm>
          <a:prstGeom prst="roundRect">
            <a:avLst>
              <a:gd name="adj" fmla="val 634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ko-KR" altLang="en-US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720437" y="4750586"/>
                <a:ext cx="2995456" cy="980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𝑡𝑟𝑢𝑒</m:t>
                                </m:r>
                              </m:sup>
                            </m:sSubSup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𝑓𝑎𝑙𝑠𝑒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𝑡𝑟𝑢𝑒</m:t>
                                </m:r>
                              </m:sup>
                            </m:sSubSup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𝑡𝑟𝑢𝑒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 algn="just"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Crop each 2D LPS picture to a 52 * 42 </a:t>
                </a: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37" y="4750586"/>
                <a:ext cx="2995456" cy="980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그림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03" y="1182377"/>
            <a:ext cx="10126393" cy="2925914"/>
          </a:xfrm>
          <a:prstGeom prst="rect">
            <a:avLst/>
          </a:prstGeom>
        </p:spPr>
      </p:pic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44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LCLS LPS Prediction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6" y="1121333"/>
            <a:ext cx="10133478" cy="3788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405" y="5174456"/>
            <a:ext cx="990065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high peak current (I &gt; 4 kA) over nominal setting, model fails.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 accuracy is correlated to the large discrepancy between measurement of BC2 and XTCAV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17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314FF1-D159-455C-9CA7-6A790B3D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4FDBC0-D426-4D25-9381-4B9E77C3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b="1" dirty="0"/>
              <a:t>Machine Learning</a:t>
            </a:r>
            <a:r>
              <a:rPr lang="en-US" altLang="ko-KR" dirty="0"/>
              <a:t>: Method of performance improvement by using data</a:t>
            </a:r>
          </a:p>
          <a:p>
            <a:pPr>
              <a:lnSpc>
                <a:spcPct val="160000"/>
              </a:lnSpc>
            </a:pPr>
            <a:r>
              <a:rPr lang="en-US" altLang="ko-KR" dirty="0"/>
              <a:t>This work shows chance for enhancing optimization efficiency in dynamic aperture, offering a powerful approach for complex accelerator design.</a:t>
            </a:r>
          </a:p>
          <a:p>
            <a:pPr>
              <a:lnSpc>
                <a:spcPct val="160000"/>
              </a:lnSpc>
            </a:pPr>
            <a:r>
              <a:rPr lang="en-US" altLang="ko-KR" dirty="0"/>
              <a:t>It demonstrates the potential of machine learning for nondestructive real-time monitoring of particle accelerator phase space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1C8AD0-BB02-48C6-BB20-A601CF50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529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15C43-4AF7-4C6C-9145-88AC930E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DDBFBE-EACF-49A4-B63F-928982D6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5" y="1128585"/>
            <a:ext cx="8258175" cy="50483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/>
              <a:t>1. Machine Learning Basic</a:t>
            </a:r>
            <a:br>
              <a:rPr lang="en-US" altLang="ko-KR" sz="2000" b="1" dirty="0"/>
            </a:br>
            <a:r>
              <a:rPr lang="en-US" altLang="ko-KR" sz="1600" dirty="0"/>
              <a:t>- Learning</a:t>
            </a:r>
            <a:br>
              <a:rPr lang="en-US" altLang="ko-KR" sz="1600" dirty="0"/>
            </a:br>
            <a:r>
              <a:rPr lang="en-US" altLang="ko-KR" sz="1600" dirty="0"/>
              <a:t>- Each Type of Machine Learning</a:t>
            </a:r>
            <a:br>
              <a:rPr lang="en-US" altLang="ko-KR" sz="1600" dirty="0"/>
            </a:br>
            <a:r>
              <a:rPr lang="en-US" altLang="ko-KR" sz="1600" dirty="0"/>
              <a:t>- FEL Simulation Result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/>
              <a:t>2. Application to MOGA (Unsupervised Learning)</a:t>
            </a:r>
            <a:br>
              <a:rPr lang="en-US" altLang="ko-KR" sz="2000" b="1" dirty="0"/>
            </a:br>
            <a:r>
              <a:rPr lang="en-US" altLang="ko-KR" sz="1600" dirty="0"/>
              <a:t>- MOGA and Machine Learning</a:t>
            </a:r>
            <a:br>
              <a:rPr lang="en-US" altLang="ko-KR" sz="1600" dirty="0"/>
            </a:br>
            <a:r>
              <a:rPr lang="en-US" altLang="ko-KR" sz="1600" dirty="0"/>
              <a:t>- Machine Learning Layout</a:t>
            </a:r>
            <a:br>
              <a:rPr lang="en-US" altLang="ko-KR" sz="1600" dirty="0"/>
            </a:br>
            <a:r>
              <a:rPr lang="en-US" altLang="ko-KR" sz="1600" dirty="0"/>
              <a:t>- Optimization Result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/>
              <a:t>3. Virtual Diagnostics (Supervised Learning)</a:t>
            </a:r>
            <a:br>
              <a:rPr lang="en-US" altLang="ko-KR" sz="2000" b="1" dirty="0"/>
            </a:br>
            <a:r>
              <a:rPr lang="en-US" altLang="ko-KR" sz="1600" dirty="0"/>
              <a:t>- Introduction </a:t>
            </a:r>
            <a:br>
              <a:rPr lang="en-US" altLang="ko-KR" sz="1600" dirty="0"/>
            </a:br>
            <a:r>
              <a:rPr lang="en-US" altLang="ko-KR" sz="1600" dirty="0"/>
              <a:t>- Prediction using Simulation (FACET-II)</a:t>
            </a:r>
            <a:br>
              <a:rPr lang="en-US" altLang="ko-KR" sz="1600" dirty="0"/>
            </a:br>
            <a:r>
              <a:rPr lang="en-US" altLang="ko-KR" sz="1600" dirty="0"/>
              <a:t>- Prediction using Experiment (LCLS)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1B78C4-7ABC-4D9F-A5E8-B48DD336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2582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882B69-8BF9-431B-AD4B-A98FCC95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9C3CB6-F4E3-4575-9001-E0EC95F0792F}"/>
              </a:ext>
            </a:extLst>
          </p:cNvPr>
          <p:cNvSpPr/>
          <p:nvPr/>
        </p:nvSpPr>
        <p:spPr>
          <a:xfrm>
            <a:off x="228600" y="795867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EF4DD14-A98B-490A-82D7-09A448868F24}"/>
              </a:ext>
            </a:extLst>
          </p:cNvPr>
          <p:cNvSpPr/>
          <p:nvPr/>
        </p:nvSpPr>
        <p:spPr>
          <a:xfrm>
            <a:off x="228600" y="6278238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55D011-9A24-42EF-9CAE-66D4FD4916D2}"/>
              </a:ext>
            </a:extLst>
          </p:cNvPr>
          <p:cNvCxnSpPr/>
          <p:nvPr/>
        </p:nvCxnSpPr>
        <p:spPr>
          <a:xfrm>
            <a:off x="300716" y="3589867"/>
            <a:ext cx="11660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640901-D59C-4FDC-8C33-2E34CB6BA2F3}"/>
              </a:ext>
            </a:extLst>
          </p:cNvPr>
          <p:cNvSpPr txBox="1"/>
          <p:nvPr/>
        </p:nvSpPr>
        <p:spPr>
          <a:xfrm>
            <a:off x="1007533" y="2756939"/>
            <a:ext cx="10176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/>
              <a:t>Thank you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837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882B69-8BF9-431B-AD4B-A98FCC95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9C3CB6-F4E3-4575-9001-E0EC95F0792F}"/>
              </a:ext>
            </a:extLst>
          </p:cNvPr>
          <p:cNvSpPr/>
          <p:nvPr/>
        </p:nvSpPr>
        <p:spPr>
          <a:xfrm>
            <a:off x="228600" y="795867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EF4DD14-A98B-490A-82D7-09A448868F24}"/>
              </a:ext>
            </a:extLst>
          </p:cNvPr>
          <p:cNvSpPr/>
          <p:nvPr/>
        </p:nvSpPr>
        <p:spPr>
          <a:xfrm>
            <a:off x="228600" y="6278238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55D011-9A24-42EF-9CAE-66D4FD4916D2}"/>
              </a:ext>
            </a:extLst>
          </p:cNvPr>
          <p:cNvCxnSpPr/>
          <p:nvPr/>
        </p:nvCxnSpPr>
        <p:spPr>
          <a:xfrm>
            <a:off x="300716" y="3589867"/>
            <a:ext cx="11660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640901-D59C-4FDC-8C33-2E34CB6BA2F3}"/>
              </a:ext>
            </a:extLst>
          </p:cNvPr>
          <p:cNvSpPr txBox="1"/>
          <p:nvPr/>
        </p:nvSpPr>
        <p:spPr>
          <a:xfrm>
            <a:off x="1007533" y="2756939"/>
            <a:ext cx="1017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1. Machine Learning Basic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4499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7633" y="994416"/>
                <a:ext cx="7886700" cy="5615934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60000"/>
                  </a:lnSpc>
                  <a:spcBef>
                    <a:spcPts val="98"/>
                  </a:spcBef>
                </a:pP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Data ?</a:t>
                </a:r>
                <a:b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ko-KR" sz="1950" i="1">
                        <a:latin typeface="Cambria Math" panose="02040503050406030204" pitchFamily="18" charset="0"/>
                      </a:rPr>
                      <m:t>𝐷𝑎𝑡𝑎</m:t>
                    </m:r>
                    <m:r>
                      <a:rPr lang="en-US" altLang="ko-KR" sz="195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9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19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9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95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95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9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9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95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95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sz="195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95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95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ko-KR" sz="195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195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ko-KR" sz="19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60000"/>
                  </a:lnSpc>
                  <a:spcBef>
                    <a:spcPts val="98"/>
                  </a:spcBef>
                  <a:buNone/>
                </a:pP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An set of vector generated by indigenous pattern.</a:t>
                </a:r>
                <a:b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Training data : Data used for model training</a:t>
                </a:r>
                <a:b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Test data : Data used for validation of model</a:t>
                </a:r>
                <a:b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ex) Sound, Image, Number, String, etc..</a:t>
                </a:r>
              </a:p>
              <a:p>
                <a:pPr>
                  <a:lnSpc>
                    <a:spcPct val="160000"/>
                  </a:lnSpc>
                  <a:spcBef>
                    <a:spcPts val="98"/>
                  </a:spcBef>
                </a:pP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</a:t>
                </a:r>
                <a:b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ko-KR" sz="195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ko-KR" sz="19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98"/>
                  </a:spcBef>
                </a:pP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Learning</a:t>
                </a:r>
                <a:b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Finding prediction function </a:t>
                </a:r>
                <a14:m>
                  <m:oMath xmlns:m="http://schemas.openxmlformats.org/officeDocument/2006/math">
                    <m:r>
                      <a:rPr lang="en-US" altLang="ko-KR" sz="195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9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9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sz="19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data </a:t>
                </a:r>
                <a14:m>
                  <m:oMath xmlns:m="http://schemas.openxmlformats.org/officeDocument/2006/math">
                    <m:r>
                      <a:rPr lang="en-US" altLang="ko-KR" sz="195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98"/>
                  </a:spcBef>
                </a:pPr>
                <a:r>
                  <a:rPr lang="en-US" altLang="ko-KR" sz="19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Trained data</a:t>
                </a:r>
                <a:r>
                  <a:rPr lang="en-US" altLang="ko-K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ko-KR" sz="19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for prediction</a:t>
                </a:r>
                <a:r>
                  <a:rPr lang="en-US" altLang="ko-K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</a:t>
                </a:r>
                <a:r>
                  <a:rPr lang="en-US" altLang="ko-K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chosen</a:t>
                </a:r>
                <a:br>
                  <a:rPr lang="en-US" altLang="ko-K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en-US" altLang="ko-K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population</a:t>
                </a:r>
                <a:endParaRPr lang="ko-KR" alt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633" y="994416"/>
                <a:ext cx="7886700" cy="5615934"/>
              </a:xfrm>
              <a:blipFill>
                <a:blip r:embed="rId2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화살표 연결선 6"/>
          <p:cNvCxnSpPr/>
          <p:nvPr/>
        </p:nvCxnSpPr>
        <p:spPr>
          <a:xfrm>
            <a:off x="4585012" y="4410075"/>
            <a:ext cx="1809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3878801" y="4410075"/>
            <a:ext cx="1836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CABA-C681-40D2-A5C8-E887478342EE}" type="slidenum">
              <a:rPr lang="ko-KR" altLang="en-US" smtClean="0"/>
              <a:t>4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312AD969-34C1-4104-989D-5DA7BD2B07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370" y="945202"/>
                <a:ext cx="4558748" cy="5627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“Learning”?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E:experience (data)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T:tasks (output)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P:performance measure (Target function)</a:t>
                </a:r>
                <a:b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Neural network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minimizing error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ko-KR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312AD969-34C1-4104-989D-5DA7BD2B0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70" y="945202"/>
                <a:ext cx="4558748" cy="5627047"/>
              </a:xfrm>
              <a:prstGeom prst="rect">
                <a:avLst/>
              </a:prstGeom>
              <a:blipFill>
                <a:blip r:embed="rId3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3AC29BF9-4C28-448E-9E78-4D5526958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1"/>
          <a:stretch/>
        </p:blipFill>
        <p:spPr>
          <a:xfrm>
            <a:off x="7467600" y="4573956"/>
            <a:ext cx="3500908" cy="17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Supervised Learning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2935" y="1238289"/>
            <a:ext cx="11654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from </a:t>
            </a: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(training data) and classifying an </a:t>
            </a: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unseen data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14" y="1942623"/>
            <a:ext cx="296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Learning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42" y="2524514"/>
            <a:ext cx="2186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Output Pairs available</a:t>
            </a:r>
          </a:p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prediction for unknown input  based on experience from given example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42" y="4896413"/>
            <a:ext cx="218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Regression, Classification etc…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2099F06-C7B9-44F9-82A7-5D005599871C}"/>
              </a:ext>
            </a:extLst>
          </p:cNvPr>
          <p:cNvCxnSpPr/>
          <p:nvPr/>
        </p:nvCxnSpPr>
        <p:spPr>
          <a:xfrm>
            <a:off x="4432154" y="3715753"/>
            <a:ext cx="2857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오각형 6">
                <a:extLst>
                  <a:ext uri="{FF2B5EF4-FFF2-40B4-BE49-F238E27FC236}">
                    <a16:creationId xmlns:a16="http://schemas.microsoft.com/office/drawing/2014/main" id="{5EA14C13-FCB1-451D-B68B-46B34CF7BA1F}"/>
                  </a:ext>
                </a:extLst>
              </p:cNvPr>
              <p:cNvSpPr/>
              <p:nvPr/>
            </p:nvSpPr>
            <p:spPr>
              <a:xfrm>
                <a:off x="4717904" y="3255180"/>
                <a:ext cx="1764795" cy="921149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2. </m:t>
                      </m:r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3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350" i="1">
                                  <a:latin typeface="Cambria Math" panose="02040503050406030204" pitchFamily="18" charset="0"/>
                                </a:rPr>
                                <m:t>𝑢𝑛𝑑𝑡𝑟𝑎𝑖𝑛𝑒𝑑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5. </m:t>
                      </m:r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ko-K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𝑡𝑟𝑎𝑖𝑛𝑒𝑑</m:t>
                          </m:r>
                        </m:sub>
                      </m:sSub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350" dirty="0"/>
              </a:p>
            </p:txBody>
          </p:sp>
        </mc:Choice>
        <mc:Fallback>
          <p:sp>
            <p:nvSpPr>
              <p:cNvPr id="24" name="오각형 6">
                <a:extLst>
                  <a:ext uri="{FF2B5EF4-FFF2-40B4-BE49-F238E27FC236}">
                    <a16:creationId xmlns:a16="http://schemas.microsoft.com/office/drawing/2014/main" id="{5EA14C13-FCB1-451D-B68B-46B34CF7B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04" y="3255180"/>
                <a:ext cx="1764795" cy="921149"/>
              </a:xfrm>
              <a:prstGeom prst="homePlate">
                <a:avLst/>
              </a:prstGeom>
              <a:blipFill>
                <a:blip r:embed="rId2"/>
                <a:stretch>
                  <a:fillRect l="-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4418806-44FF-40E5-9F71-7E740EFCD5A8}"/>
              </a:ext>
            </a:extLst>
          </p:cNvPr>
          <p:cNvCxnSpPr>
            <a:stCxn id="24" idx="3"/>
          </p:cNvCxnSpPr>
          <p:nvPr/>
        </p:nvCxnSpPr>
        <p:spPr>
          <a:xfrm flipV="1">
            <a:off x="6482699" y="3715753"/>
            <a:ext cx="181131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F0BD475-FAB0-4E24-BD2C-5838E9D06C20}"/>
                  </a:ext>
                </a:extLst>
              </p:cNvPr>
              <p:cNvSpPr/>
              <p:nvPr/>
            </p:nvSpPr>
            <p:spPr>
              <a:xfrm>
                <a:off x="2982945" y="3333197"/>
                <a:ext cx="1620380" cy="565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en-US" altLang="ko-KR" sz="14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br>
                  <a:rPr lang="en-US" altLang="ko-KR" sz="1600" i="1" dirty="0">
                    <a:latin typeface="Cambria Math" panose="02040503050406030204" pitchFamily="18" charset="0"/>
                  </a:rPr>
                </a:br>
                <a:r>
                  <a:rPr lang="en-US" altLang="ko-KR" sz="16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(training data)</a:t>
                </a:r>
                <a:endParaRPr lang="ko-KR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0F0BD475-FAB0-4E24-BD2C-5838E9D06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45" y="3333197"/>
                <a:ext cx="1620380" cy="565732"/>
              </a:xfrm>
              <a:prstGeom prst="rect">
                <a:avLst/>
              </a:prstGeom>
              <a:blipFill>
                <a:blip r:embed="rId3"/>
                <a:stretch>
                  <a:fillRect l="-1880" b="-12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62C816-1E77-432A-8096-893A079D1CD4}"/>
                  </a:ext>
                </a:extLst>
              </p:cNvPr>
              <p:cNvSpPr txBox="1"/>
              <p:nvPr/>
            </p:nvSpPr>
            <p:spPr>
              <a:xfrm>
                <a:off x="6623780" y="3426193"/>
                <a:ext cx="8399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ko-KR" sz="16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Output</a:t>
                </a:r>
                <a:r>
                  <a:rPr lang="en-US" altLang="ko-KR" sz="20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ko-KR" sz="16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62C816-1E77-432A-8096-893A079D1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780" y="3426193"/>
                <a:ext cx="839974" cy="553998"/>
              </a:xfrm>
              <a:prstGeom prst="rect">
                <a:avLst/>
              </a:prstGeom>
              <a:blipFill>
                <a:blip r:embed="rId4"/>
                <a:stretch>
                  <a:fillRect l="-15328" t="-2198" r="-5839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8A899C39-CB12-4D0A-891B-7DD8400496F9}"/>
              </a:ext>
            </a:extLst>
          </p:cNvPr>
          <p:cNvCxnSpPr/>
          <p:nvPr/>
        </p:nvCxnSpPr>
        <p:spPr>
          <a:xfrm flipH="1">
            <a:off x="5387975" y="4009919"/>
            <a:ext cx="1913063" cy="793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DD8C82-5C32-4339-9D6A-6628C0B05C74}"/>
                  </a:ext>
                </a:extLst>
              </p:cNvPr>
              <p:cNvSpPr txBox="1"/>
              <p:nvPr/>
            </p:nvSpPr>
            <p:spPr>
              <a:xfrm>
                <a:off x="3096313" y="4739466"/>
                <a:ext cx="242031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6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train θ to decrease error </a:t>
                </a:r>
                <a:br>
                  <a:rPr lang="en-US" altLang="ko-K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6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output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DD8C82-5C32-4339-9D6A-6628C0B05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313" y="4739466"/>
                <a:ext cx="2420315" cy="492443"/>
              </a:xfrm>
              <a:prstGeom prst="rect">
                <a:avLst/>
              </a:prstGeom>
              <a:blipFill>
                <a:blip r:embed="rId5"/>
                <a:stretch>
                  <a:fillRect l="-5290" t="-12346" b="-246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EBA7478-46DD-414E-9FC9-F2FA60F9CA16}"/>
              </a:ext>
            </a:extLst>
          </p:cNvPr>
          <p:cNvCxnSpPr/>
          <p:nvPr/>
        </p:nvCxnSpPr>
        <p:spPr>
          <a:xfrm flipH="1" flipV="1">
            <a:off x="5040080" y="4195696"/>
            <a:ext cx="1" cy="454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925BA1-DF6D-4D31-BBD0-0D494004B2A5}"/>
              </a:ext>
            </a:extLst>
          </p:cNvPr>
          <p:cNvSpPr txBox="1"/>
          <p:nvPr/>
        </p:nvSpPr>
        <p:spPr>
          <a:xfrm>
            <a:off x="5455187" y="4662867"/>
            <a:ext cx="212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this process to</a:t>
            </a:r>
            <a:b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minimize error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DD0D71F8-B060-4BEB-A0C2-4FB29C734AC2}"/>
              </a:ext>
            </a:extLst>
          </p:cNvPr>
          <p:cNvCxnSpPr>
            <a:cxnSpLocks/>
          </p:cNvCxnSpPr>
          <p:nvPr/>
        </p:nvCxnSpPr>
        <p:spPr>
          <a:xfrm>
            <a:off x="7510211" y="2146406"/>
            <a:ext cx="0" cy="4105307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오각형 21">
                <a:extLst>
                  <a:ext uri="{FF2B5EF4-FFF2-40B4-BE49-F238E27FC236}">
                    <a16:creationId xmlns:a16="http://schemas.microsoft.com/office/drawing/2014/main" id="{71FD097B-CC64-499E-8429-56673721ABEB}"/>
                  </a:ext>
                </a:extLst>
              </p:cNvPr>
              <p:cNvSpPr/>
              <p:nvPr/>
            </p:nvSpPr>
            <p:spPr>
              <a:xfrm>
                <a:off x="8873851" y="3315025"/>
                <a:ext cx="1859679" cy="921149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7.  </m:t>
                      </m:r>
                      <m:r>
                        <a:rPr lang="en-US" altLang="ko-KR" sz="13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35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350" i="1">
                                  <a:latin typeface="Cambria Math" panose="02040503050406030204" pitchFamily="18" charset="0"/>
                                </a:rPr>
                                <m:t>𝑡𝑟𝑎𝑖𝑛𝑒𝑑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altLang="ko-KR" sz="1350" dirty="0"/>
                </a:br>
                <a:endParaRPr lang="ko-KR" altLang="en-US" sz="1350" dirty="0"/>
              </a:p>
            </p:txBody>
          </p:sp>
        </mc:Choice>
        <mc:Fallback>
          <p:sp>
            <p:nvSpPr>
              <p:cNvPr id="33" name="오각형 21">
                <a:extLst>
                  <a:ext uri="{FF2B5EF4-FFF2-40B4-BE49-F238E27FC236}">
                    <a16:creationId xmlns:a16="http://schemas.microsoft.com/office/drawing/2014/main" id="{71FD097B-CC64-499E-8429-56673721A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851" y="3315025"/>
                <a:ext cx="1859679" cy="921149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D5BF3A6-C1BA-44AC-995F-E2234257D4B3}"/>
              </a:ext>
            </a:extLst>
          </p:cNvPr>
          <p:cNvCxnSpPr/>
          <p:nvPr/>
        </p:nvCxnSpPr>
        <p:spPr>
          <a:xfrm>
            <a:off x="8624636" y="3740989"/>
            <a:ext cx="2492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DAE86476-A4E3-47D3-ABEF-FFA5A505AF23}"/>
              </a:ext>
            </a:extLst>
          </p:cNvPr>
          <p:cNvCxnSpPr/>
          <p:nvPr/>
        </p:nvCxnSpPr>
        <p:spPr>
          <a:xfrm>
            <a:off x="10733530" y="3779089"/>
            <a:ext cx="2492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>
            <a:extLst>
              <a:ext uri="{FF2B5EF4-FFF2-40B4-BE49-F238E27FC236}">
                <a16:creationId xmlns:a16="http://schemas.microsoft.com/office/drawing/2014/main" id="{635D61BA-A9CC-4850-A721-36C1BA6B9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409" y="4258629"/>
            <a:ext cx="1310510" cy="13610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BE127D2-F064-4D4A-BE71-21C39DF457B3}"/>
              </a:ext>
            </a:extLst>
          </p:cNvPr>
          <p:cNvSpPr txBox="1"/>
          <p:nvPr/>
        </p:nvSpPr>
        <p:spPr>
          <a:xfrm>
            <a:off x="4406411" y="2796745"/>
            <a:ext cx="23877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Untrained Predictor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C954-9117-40D4-ACFF-0D318D7DD221}"/>
              </a:ext>
            </a:extLst>
          </p:cNvPr>
          <p:cNvSpPr txBox="1"/>
          <p:nvPr/>
        </p:nvSpPr>
        <p:spPr>
          <a:xfrm>
            <a:off x="7584025" y="5128790"/>
            <a:ext cx="397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[Based on the assumption of regularity]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2F6657-89F1-4645-9F0D-372B17ED265E}"/>
              </a:ext>
            </a:extLst>
          </p:cNvPr>
          <p:cNvSpPr txBox="1"/>
          <p:nvPr/>
        </p:nvSpPr>
        <p:spPr>
          <a:xfrm>
            <a:off x="7550253" y="3442511"/>
            <a:ext cx="130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Unlabeled Data x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A76EC3-CF7B-4AB7-8BFC-7F1EBFD7FA0E}"/>
              </a:ext>
            </a:extLst>
          </p:cNvPr>
          <p:cNvSpPr txBox="1"/>
          <p:nvPr/>
        </p:nvSpPr>
        <p:spPr>
          <a:xfrm>
            <a:off x="8477677" y="2786989"/>
            <a:ext cx="253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Predictor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77BCBF-8592-4013-A5B0-686CB5F4C439}"/>
              </a:ext>
            </a:extLst>
          </p:cNvPr>
          <p:cNvSpPr txBox="1"/>
          <p:nvPr/>
        </p:nvSpPr>
        <p:spPr>
          <a:xfrm>
            <a:off x="10993841" y="3602136"/>
            <a:ext cx="122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Label (6)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0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머신 러닝(Machine Learning) 알고리즘 분류 – 지도 학습(Supervised Learning), 비지도 학습(Unsupervised  Learning), 강화 학습(Reinforcement Learning) | 솔라리스의 인공지능 연구실">
            <a:extLst>
              <a:ext uri="{FF2B5EF4-FFF2-40B4-BE49-F238E27FC236}">
                <a16:creationId xmlns:a16="http://schemas.microsoft.com/office/drawing/2014/main" id="{29B422E9-D747-457F-92DB-56EDEFB51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0877" r="5545" b="10132"/>
          <a:stretch/>
        </p:blipFill>
        <p:spPr bwMode="auto">
          <a:xfrm>
            <a:off x="3900487" y="1746120"/>
            <a:ext cx="7520237" cy="43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 Learning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8530" y="1942623"/>
            <a:ext cx="319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80876" y="2397453"/>
            <a:ext cx="2504303" cy="2498960"/>
          </a:xfrm>
          <a:prstGeom prst="roundRect">
            <a:avLst>
              <a:gd name="adj" fmla="val 513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0988" y="2524515"/>
            <a:ext cx="218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input data is given</a:t>
            </a:r>
          </a:p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structures and patterns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80876" y="4896413"/>
            <a:ext cx="2504303" cy="1213658"/>
          </a:xfrm>
          <a:prstGeom prst="roundRect">
            <a:avLst>
              <a:gd name="adj" fmla="val 489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0988" y="4128905"/>
            <a:ext cx="218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Clustering, Anomaly detection etc..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A67B4B-D3C4-41A3-8F2B-C79DEC986D8C}"/>
              </a:ext>
            </a:extLst>
          </p:cNvPr>
          <p:cNvSpPr txBox="1"/>
          <p:nvPr/>
        </p:nvSpPr>
        <p:spPr>
          <a:xfrm>
            <a:off x="318529" y="1099789"/>
            <a:ext cx="1169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machine learning that looks for previously </a:t>
            </a: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undetected patterns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data set with no pre-existing labels and clusters data into several pieces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5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 Learning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8529" y="1942623"/>
            <a:ext cx="350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18530" y="2397453"/>
            <a:ext cx="2504303" cy="2498960"/>
          </a:xfrm>
          <a:prstGeom prst="roundRect">
            <a:avLst>
              <a:gd name="adj" fmla="val 2116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8642" y="2524515"/>
            <a:ext cx="2186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training Data</a:t>
            </a:r>
          </a:p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 with an environment</a:t>
            </a:r>
          </a:p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Trying to learn optimal sequences of decisions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18530" y="4896413"/>
            <a:ext cx="2504303" cy="1213658"/>
          </a:xfrm>
          <a:prstGeom prst="roundRect">
            <a:avLst>
              <a:gd name="adj" fmla="val 7249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78642" y="4896413"/>
            <a:ext cx="218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AlphaGo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Automatic Driving..</a:t>
            </a:r>
          </a:p>
        </p:txBody>
      </p:sp>
      <p:pic>
        <p:nvPicPr>
          <p:cNvPr id="23" name="Picture 2" descr="The typical framing of a Reinforcement Learning (RL) scenario: an agent takes actions in an environment, which is interpreted into a reward and a representation of the state, which are fed back into the agent.">
            <a:extLst>
              <a:ext uri="{FF2B5EF4-FFF2-40B4-BE49-F238E27FC236}">
                <a16:creationId xmlns:a16="http://schemas.microsoft.com/office/drawing/2014/main" id="{A32F6E9A-D469-44C4-96B7-D20CD43C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18" y="2469684"/>
            <a:ext cx="3414949" cy="32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DA34D75-69EC-4126-BB67-1A52D817D826}"/>
              </a:ext>
            </a:extLst>
          </p:cNvPr>
          <p:cNvGrpSpPr/>
          <p:nvPr/>
        </p:nvGrpSpPr>
        <p:grpSpPr>
          <a:xfrm>
            <a:off x="6859849" y="2639487"/>
            <a:ext cx="5079594" cy="2905901"/>
            <a:chOff x="6859849" y="2047876"/>
            <a:chExt cx="6527536" cy="3734230"/>
          </a:xfrm>
        </p:grpSpPr>
        <p:pic>
          <p:nvPicPr>
            <p:cNvPr id="24" name="Picture 2" descr="Beat Atari with Deep Reinforcement Learning! (Part 0: Intro to RL) | by  Adrien Lucas Ecoffet | Becoming Human: Artificial Intelligence Magazine">
              <a:extLst>
                <a:ext uri="{FF2B5EF4-FFF2-40B4-BE49-F238E27FC236}">
                  <a16:creationId xmlns:a16="http://schemas.microsoft.com/office/drawing/2014/main" id="{C67FEAE9-4027-460E-A9D7-C6BA4C276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849" y="2047876"/>
              <a:ext cx="2845127" cy="373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오른쪽 화살표 2">
              <a:extLst>
                <a:ext uri="{FF2B5EF4-FFF2-40B4-BE49-F238E27FC236}">
                  <a16:creationId xmlns:a16="http://schemas.microsoft.com/office/drawing/2014/main" id="{AA56D059-43F4-4A55-A274-B0B1BC810FBE}"/>
                </a:ext>
              </a:extLst>
            </p:cNvPr>
            <p:cNvSpPr/>
            <p:nvPr/>
          </p:nvSpPr>
          <p:spPr>
            <a:xfrm>
              <a:off x="9719757" y="3549231"/>
              <a:ext cx="807720" cy="36576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FD96F52B-61EF-4A05-9197-3DA37D5F8126}"/>
                </a:ext>
              </a:extLst>
            </p:cNvPr>
            <p:cNvGrpSpPr/>
            <p:nvPr/>
          </p:nvGrpSpPr>
          <p:grpSpPr>
            <a:xfrm>
              <a:off x="10542258" y="2047876"/>
              <a:ext cx="2845127" cy="3734230"/>
              <a:chOff x="5513806" y="2047876"/>
              <a:chExt cx="2845127" cy="3734230"/>
            </a:xfrm>
          </p:grpSpPr>
          <p:pic>
            <p:nvPicPr>
              <p:cNvPr id="27" name="Picture 2" descr="Beat Atari with Deep Reinforcement Learning! (Part 0: Intro to RL) | by  Adrien Lucas Ecoffet | Becoming Human: Artificial Intelligence Magazine">
                <a:extLst>
                  <a:ext uri="{FF2B5EF4-FFF2-40B4-BE49-F238E27FC236}">
                    <a16:creationId xmlns:a16="http://schemas.microsoft.com/office/drawing/2014/main" id="{748A8EC3-5073-4A3A-A129-D80370AB3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3806" y="2047876"/>
                <a:ext cx="2845127" cy="3734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Beat Atari with Deep Reinforcement Learning! (Part 0: Intro to RL) | by  Adrien Lucas Ecoffet | Becoming Human: Artificial Intelligence Magazine">
                <a:extLst>
                  <a:ext uri="{FF2B5EF4-FFF2-40B4-BE49-F238E27FC236}">
                    <a16:creationId xmlns:a16="http://schemas.microsoft.com/office/drawing/2014/main" id="{1DBA0C1B-688A-4E7D-A5CB-CB1610DBC9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6" t="84324" r="63635" b="5984"/>
              <a:stretch/>
            </p:blipFill>
            <p:spPr bwMode="auto">
              <a:xfrm>
                <a:off x="6807781" y="5145836"/>
                <a:ext cx="785814" cy="361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Beat Atari with Deep Reinforcement Learning! (Part 0: Intro to RL) | by  Adrien Lucas Ecoffet | Becoming Human: Artificial Intelligence Magazine">
                <a:extLst>
                  <a:ext uri="{FF2B5EF4-FFF2-40B4-BE49-F238E27FC236}">
                    <a16:creationId xmlns:a16="http://schemas.microsoft.com/office/drawing/2014/main" id="{01960F01-6D5E-492B-85FA-6E8661F05D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2" t="84324" r="63635" b="5984"/>
              <a:stretch/>
            </p:blipFill>
            <p:spPr bwMode="auto">
              <a:xfrm>
                <a:off x="5900736" y="5145835"/>
                <a:ext cx="354595" cy="361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Beat Atari with Deep Reinforcement Learning! (Part 0: Intro to RL) | by  Adrien Lucas Ecoffet | Becoming Human: Artificial Intelligence Magazine">
                <a:extLst>
                  <a:ext uri="{FF2B5EF4-FFF2-40B4-BE49-F238E27FC236}">
                    <a16:creationId xmlns:a16="http://schemas.microsoft.com/office/drawing/2014/main" id="{5DCAC34B-3AB4-4FA9-BD6B-D56202F4B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2" t="84324" r="63635" b="5984"/>
              <a:stretch/>
            </p:blipFill>
            <p:spPr bwMode="auto">
              <a:xfrm>
                <a:off x="7349921" y="4690541"/>
                <a:ext cx="354595" cy="361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5A6EE60-E44D-4CEF-B853-837994197492}"/>
              </a:ext>
            </a:extLst>
          </p:cNvPr>
          <p:cNvSpPr txBox="1"/>
          <p:nvPr/>
        </p:nvSpPr>
        <p:spPr>
          <a:xfrm>
            <a:off x="426597" y="1247308"/>
            <a:ext cx="1151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concerned with how software agents ought to take actions in an environment in order to</a:t>
            </a: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maximize the notion of cumulative reward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9C82B0-F3CC-4CE9-A757-C4AD7B4D7533}"/>
              </a:ext>
            </a:extLst>
          </p:cNvPr>
          <p:cNvSpPr txBox="1"/>
          <p:nvPr/>
        </p:nvSpPr>
        <p:spPr>
          <a:xfrm>
            <a:off x="3168188" y="5889409"/>
            <a:ext cx="864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: Ball position, Block position, Bar position…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 :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2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of ML for Accelerator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132" y="1132728"/>
            <a:ext cx="7661736" cy="535907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3391" y="6623616"/>
            <a:ext cx="8587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Diagnostics 39th 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 Conference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Hamburg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Elena</a:t>
            </a:r>
            <a:r>
              <a: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5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882B69-8BF9-431B-AD4B-A98FCC95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9C3CB6-F4E3-4575-9001-E0EC95F0792F}"/>
              </a:ext>
            </a:extLst>
          </p:cNvPr>
          <p:cNvSpPr/>
          <p:nvPr/>
        </p:nvSpPr>
        <p:spPr>
          <a:xfrm>
            <a:off x="228600" y="795867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EF4DD14-A98B-490A-82D7-09A448868F24}"/>
              </a:ext>
            </a:extLst>
          </p:cNvPr>
          <p:cNvSpPr/>
          <p:nvPr/>
        </p:nvSpPr>
        <p:spPr>
          <a:xfrm>
            <a:off x="228600" y="6278238"/>
            <a:ext cx="11811000" cy="33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55D011-9A24-42EF-9CAE-66D4FD4916D2}"/>
              </a:ext>
            </a:extLst>
          </p:cNvPr>
          <p:cNvCxnSpPr/>
          <p:nvPr/>
        </p:nvCxnSpPr>
        <p:spPr>
          <a:xfrm>
            <a:off x="300716" y="3589867"/>
            <a:ext cx="11660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640901-D59C-4FDC-8C33-2E34CB6BA2F3}"/>
              </a:ext>
            </a:extLst>
          </p:cNvPr>
          <p:cNvSpPr txBox="1"/>
          <p:nvPr/>
        </p:nvSpPr>
        <p:spPr>
          <a:xfrm>
            <a:off x="1007533" y="2756939"/>
            <a:ext cx="10176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2. Application to MOGA (Unsupervised Learning)</a:t>
            </a:r>
            <a:br>
              <a:rPr lang="en-US" altLang="ko-KR" sz="3600" b="1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43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4">
      <a:majorFont>
        <a:latin typeface="Calibri Light"/>
        <a:ea typeface="맑은 고딕"/>
        <a:cs typeface=""/>
      </a:majorFont>
      <a:minorFont>
        <a:latin typeface="Times New Roman"/>
        <a:ea typeface="함초롬바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te" id="{EE268424-B69E-4A70-B63C-CB4A3014A832}" vid="{5E60670B-A584-4AE2-BF0E-CE0A75F0AA7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Templete</Template>
  <TotalTime>3735</TotalTime>
  <Words>1052</Words>
  <Application>Microsoft Office PowerPoint</Application>
  <PresentationFormat>와이드스크린</PresentationFormat>
  <Paragraphs>147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맑은 고딕</vt:lpstr>
      <vt:lpstr>Arial</vt:lpstr>
      <vt:lpstr>Calibri Light</vt:lpstr>
      <vt:lpstr>Cambria Math</vt:lpstr>
      <vt:lpstr>Times New Roman</vt:lpstr>
      <vt:lpstr>Wingdings</vt:lpstr>
      <vt:lpstr>Office 테마</vt:lpstr>
      <vt:lpstr>Machine Learning and Accelerator</vt:lpstr>
      <vt:lpstr>Outline</vt:lpstr>
      <vt:lpstr>PowerPoint 프레젠테이션</vt:lpstr>
      <vt:lpstr>Learning</vt:lpstr>
      <vt:lpstr>Supervised Learning</vt:lpstr>
      <vt:lpstr>Unsupervised Learning</vt:lpstr>
      <vt:lpstr>Reinforcement Learning</vt:lpstr>
      <vt:lpstr>Potential of ML for Accelerator</vt:lpstr>
      <vt:lpstr>PowerPoint 프레젠테이션</vt:lpstr>
      <vt:lpstr>MOGA and Unsupervised Learning</vt:lpstr>
      <vt:lpstr>Application to MOGA (NSLS-II)</vt:lpstr>
      <vt:lpstr>Optimization Result</vt:lpstr>
      <vt:lpstr>PowerPoint 프레젠테이션</vt:lpstr>
      <vt:lpstr>Introduction</vt:lpstr>
      <vt:lpstr>Training Process (FACET-II)</vt:lpstr>
      <vt:lpstr>Prediction Result (Simulation)</vt:lpstr>
      <vt:lpstr>LCLS Prediction</vt:lpstr>
      <vt:lpstr>LCLS LPS Prediction</vt:lpstr>
      <vt:lpstr>Summary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기문 남</dc:creator>
  <cp:lastModifiedBy>기문 남</cp:lastModifiedBy>
  <cp:revision>80</cp:revision>
  <cp:lastPrinted>2024-09-26T02:32:58Z</cp:lastPrinted>
  <dcterms:created xsi:type="dcterms:W3CDTF">2024-09-03T05:24:11Z</dcterms:created>
  <dcterms:modified xsi:type="dcterms:W3CDTF">2024-11-08T06:43:19Z</dcterms:modified>
</cp:coreProperties>
</file>