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916" r:id="rId5"/>
    <p:sldId id="1306" r:id="rId6"/>
    <p:sldId id="1313" r:id="rId7"/>
    <p:sldId id="1317" r:id="rId8"/>
    <p:sldId id="1319" r:id="rId9"/>
    <p:sldId id="1314" r:id="rId10"/>
    <p:sldId id="1320" r:id="rId11"/>
    <p:sldId id="1321" r:id="rId12"/>
    <p:sldId id="1322" r:id="rId13"/>
    <p:sldId id="1316" r:id="rId14"/>
    <p:sldId id="1323" r:id="rId15"/>
    <p:sldId id="1324" r:id="rId16"/>
    <p:sldId id="1325" r:id="rId17"/>
    <p:sldId id="1326" r:id="rId18"/>
    <p:sldId id="996" r:id="rId19"/>
    <p:sldId id="1315" r:id="rId20"/>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73FC6C"/>
    <a:srgbClr val="7EFEFE"/>
    <a:srgbClr val="FF00FF"/>
    <a:srgbClr val="19FF81"/>
    <a:srgbClr val="A0A40C"/>
    <a:srgbClr val="C7CB0F"/>
    <a:srgbClr val="FF66FF"/>
    <a:srgbClr val="3399FF"/>
    <a:srgbClr val="F9D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899" autoAdjust="0"/>
  </p:normalViewPr>
  <p:slideViewPr>
    <p:cSldViewPr snapToGrid="0">
      <p:cViewPr varScale="1">
        <p:scale>
          <a:sx n="163" d="100"/>
          <a:sy n="163" d="100"/>
        </p:scale>
        <p:origin x="15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2024-11-07</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15</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2024-11-07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2024-11-07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2024-11-07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2024-11-07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2024-11-07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2024-11-07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2024-11-07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2024-11-07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2024-11-07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2024-11-07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2024-11-07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2024-11-07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2" y="6691771"/>
            <a:ext cx="12191717" cy="166230"/>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7" name="그룹 6"/>
          <p:cNvGrpSpPr/>
          <p:nvPr/>
        </p:nvGrpSpPr>
        <p:grpSpPr>
          <a:xfrm>
            <a:off x="8223644" y="1"/>
            <a:ext cx="3968215" cy="6691770"/>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3" y="1509506"/>
            <a:ext cx="11148548" cy="1482623"/>
            <a:chOff x="620330" y="1459873"/>
            <a:chExt cx="10668118" cy="1421271"/>
          </a:xfrm>
        </p:grpSpPr>
        <p:sp>
          <p:nvSpPr>
            <p:cNvPr id="62" name="TextBox 61"/>
            <p:cNvSpPr txBox="1"/>
            <p:nvPr/>
          </p:nvSpPr>
          <p:spPr>
            <a:xfrm>
              <a:off x="620330" y="1459873"/>
              <a:ext cx="10668117" cy="442561"/>
            </a:xfrm>
            <a:prstGeom prst="rect">
              <a:avLst/>
            </a:prstGeom>
            <a:noFill/>
          </p:spPr>
          <p:txBody>
            <a:bodyPr wrap="square" rtlCol="0">
              <a:spAutoFit/>
            </a:bodyPr>
            <a:lstStyle/>
            <a:p>
              <a:r>
                <a:rPr lang="en-US" altLang="ko-KR" sz="2400" b="1" dirty="0">
                  <a:solidFill>
                    <a:srgbClr val="002060"/>
                  </a:solidFill>
                  <a:cs typeface="Verdana" panose="020B0604030504040204" pitchFamily="34" charset="0"/>
                </a:rPr>
                <a:t>Study</a:t>
              </a:r>
              <a:r>
                <a:rPr lang="ko-KR" altLang="en-US" sz="2400" b="1" dirty="0">
                  <a:solidFill>
                    <a:srgbClr val="002060"/>
                  </a:solidFill>
                  <a:cs typeface="Verdana" panose="020B0604030504040204" pitchFamily="34" charset="0"/>
                </a:rPr>
                <a:t> </a:t>
              </a:r>
              <a:r>
                <a:rPr lang="en-US" altLang="ko-KR" sz="2400" b="1" dirty="0">
                  <a:solidFill>
                    <a:srgbClr val="002060"/>
                  </a:solidFill>
                  <a:cs typeface="Verdana" panose="020B0604030504040204" pitchFamily="34" charset="0"/>
                </a:rPr>
                <a:t>of</a:t>
              </a:r>
              <a:r>
                <a:rPr lang="ko-KR" altLang="en-US" sz="2400" b="1" dirty="0">
                  <a:solidFill>
                    <a:srgbClr val="002060"/>
                  </a:solidFill>
                  <a:cs typeface="Verdana" panose="020B0604030504040204" pitchFamily="34" charset="0"/>
                </a:rPr>
                <a:t> </a:t>
              </a:r>
              <a:r>
                <a:rPr lang="en-US" altLang="ko-KR" sz="2400" b="1" dirty="0">
                  <a:solidFill>
                    <a:srgbClr val="002060"/>
                  </a:solidFill>
                  <a:cs typeface="Verdana" panose="020B0604030504040204" pitchFamily="34" charset="0"/>
                </a:rPr>
                <a:t>the</a:t>
              </a:r>
              <a:r>
                <a:rPr lang="ko-KR" altLang="en-US" sz="2400" b="1" dirty="0">
                  <a:solidFill>
                    <a:srgbClr val="002060"/>
                  </a:solidFill>
                  <a:cs typeface="Verdana" panose="020B0604030504040204" pitchFamily="34" charset="0"/>
                </a:rPr>
                <a:t> </a:t>
              </a:r>
              <a:r>
                <a:rPr lang="en-US" altLang="ko-KR" sz="2400" b="1" dirty="0">
                  <a:solidFill>
                    <a:srgbClr val="002060"/>
                  </a:solidFill>
                  <a:cs typeface="Verdana" panose="020B0604030504040204" pitchFamily="34" charset="0"/>
                </a:rPr>
                <a:t>Beam</a:t>
              </a:r>
              <a:r>
                <a:rPr lang="ko-KR" altLang="en-US" sz="2400" b="1" dirty="0">
                  <a:solidFill>
                    <a:srgbClr val="002060"/>
                  </a:solidFill>
                  <a:cs typeface="Verdana" panose="020B0604030504040204" pitchFamily="34" charset="0"/>
                </a:rPr>
                <a:t> </a:t>
              </a:r>
              <a:r>
                <a:rPr lang="en-US" altLang="ko-KR" sz="2400" b="1" dirty="0">
                  <a:solidFill>
                    <a:srgbClr val="002060"/>
                  </a:solidFill>
                  <a:cs typeface="Verdana" panose="020B0604030504040204" pitchFamily="34" charset="0"/>
                </a:rPr>
                <a:t>lifetime</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0"/>
            <a:ext cx="6265891" cy="417681"/>
            <a:chOff x="626973" y="0"/>
            <a:chExt cx="7830913" cy="522005"/>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7"/>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2"/>
            <a:ext cx="4044458" cy="338554"/>
          </a:xfrm>
          <a:prstGeom prst="rect">
            <a:avLst/>
          </a:prstGeom>
          <a:noFill/>
        </p:spPr>
        <p:txBody>
          <a:bodyPr wrap="square" rtlCol="0">
            <a:spAutoFit/>
          </a:bodyPr>
          <a:lstStyle/>
          <a:p>
            <a:r>
              <a:rPr lang="en-US" altLang="ko-KR" sz="1600" b="1" dirty="0">
                <a:solidFill>
                  <a:schemeClr val="tx2"/>
                </a:solidFill>
              </a:rPr>
              <a:t>Nov 7th, 2024</a:t>
            </a:r>
            <a:endParaRPr lang="ko-KR" altLang="en-US" sz="1600" b="1" dirty="0">
              <a:solidFill>
                <a:schemeClr val="bg1">
                  <a:lumMod val="75000"/>
                </a:schemeClr>
              </a:solidFill>
            </a:endParaRPr>
          </a:p>
        </p:txBody>
      </p:sp>
      <p:sp>
        <p:nvSpPr>
          <p:cNvPr id="17" name="TextBox 16"/>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Beam physics group meeting</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3885731"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err="1">
                    <a:solidFill>
                      <a:schemeClr val="tx2"/>
                    </a:solidFill>
                    <a:cs typeface="Verdana" panose="020B0604030504040204" pitchFamily="34" charset="0"/>
                  </a:rPr>
                  <a:t>Touschek</a:t>
                </a:r>
                <a:r>
                  <a:rPr lang="en-US" altLang="ko-KR" sz="2240" b="1" dirty="0">
                    <a:solidFill>
                      <a:schemeClr val="tx2"/>
                    </a:solidFill>
                    <a:cs typeface="Verdana" panose="020B0604030504040204" pitchFamily="34" charset="0"/>
                  </a:rPr>
                  <a:t>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𝒃</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885731" cy="427484"/>
              </a:xfrm>
              <a:prstGeom prst="rect">
                <a:avLst/>
              </a:prstGeom>
              <a:blipFill>
                <a:blip r:embed="rId5"/>
                <a:stretch>
                  <a:fillRect/>
                </a:stretch>
              </a:blipFill>
            </p:spPr>
            <p:txBody>
              <a:bodyPr/>
              <a:lstStyle/>
              <a:p>
                <a:r>
                  <a:rPr lang="ko-KR" altLang="en-US">
                    <a:noFill/>
                  </a:rPr>
                  <a:t> </a:t>
                </a:r>
              </a:p>
            </p:txBody>
          </p:sp>
        </mc:Fallback>
      </mc:AlternateContent>
      <p:sp>
        <p:nvSpPr>
          <p:cNvPr id="6" name="TextBox 5">
            <a:extLst>
              <a:ext uri="{FF2B5EF4-FFF2-40B4-BE49-F238E27FC236}">
                <a16:creationId xmlns:a16="http://schemas.microsoft.com/office/drawing/2014/main" id="{B59A2E72-7721-44EB-A92C-D8884CDBE602}"/>
              </a:ext>
            </a:extLst>
          </p:cNvPr>
          <p:cNvSpPr txBox="1"/>
          <p:nvPr/>
        </p:nvSpPr>
        <p:spPr>
          <a:xfrm>
            <a:off x="492836" y="1363373"/>
            <a:ext cx="10866825" cy="1077218"/>
          </a:xfrm>
          <a:prstGeom prst="rect">
            <a:avLst/>
          </a:prstGeom>
          <a:noFill/>
        </p:spPr>
        <p:txBody>
          <a:bodyPr wrap="square" rtlCol="0">
            <a:spAutoFit/>
          </a:bodyPr>
          <a:lstStyle/>
          <a:p>
            <a:r>
              <a:rPr lang="en-US" altLang="ko-KR" sz="1600" dirty="0"/>
              <a:t>    The </a:t>
            </a:r>
            <a:r>
              <a:rPr lang="en-US" altLang="ko-KR" sz="1600" dirty="0" err="1"/>
              <a:t>intrabeam</a:t>
            </a:r>
            <a:r>
              <a:rPr lang="en-US" altLang="ko-KR" sz="1600" dirty="0"/>
              <a:t> scattering via Coulomb interaction can change the longitudinal momentum due to the momentum transfer from horizontal to longitudinal direction. If the amount of the momentum transfer exceeds the storage ring momentum acceptance, the electron will escape from the beam.</a:t>
            </a:r>
          </a:p>
          <a:p>
            <a:endParaRPr lang="en-US" altLang="ko-KR" sz="1600" dirty="0"/>
          </a:p>
        </p:txBody>
      </p:sp>
      <p:pic>
        <p:nvPicPr>
          <p:cNvPr id="2" name="그림 1">
            <a:extLst>
              <a:ext uri="{FF2B5EF4-FFF2-40B4-BE49-F238E27FC236}">
                <a16:creationId xmlns:a16="http://schemas.microsoft.com/office/drawing/2014/main" id="{4E12898E-12AE-495C-A8D6-BD3E07ED3AFF}"/>
              </a:ext>
            </a:extLst>
          </p:cNvPr>
          <p:cNvPicPr>
            <a:picLocks noChangeAspect="1"/>
          </p:cNvPicPr>
          <p:nvPr/>
        </p:nvPicPr>
        <p:blipFill>
          <a:blip r:embed="rId6"/>
          <a:stretch>
            <a:fillRect/>
          </a:stretch>
        </p:blipFill>
        <p:spPr>
          <a:xfrm>
            <a:off x="679537" y="2679207"/>
            <a:ext cx="3992024" cy="3255488"/>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B140A64-701D-4FAE-82C0-90FE75BAB54F}"/>
                  </a:ext>
                </a:extLst>
              </p:cNvPr>
              <p:cNvSpPr txBox="1"/>
              <p:nvPr/>
            </p:nvSpPr>
            <p:spPr>
              <a:xfrm>
                <a:off x="5210103" y="2772164"/>
                <a:ext cx="6616645" cy="2992614"/>
              </a:xfrm>
              <a:prstGeom prst="rect">
                <a:avLst/>
              </a:prstGeom>
              <a:noFill/>
            </p:spPr>
            <p:txBody>
              <a:bodyPr wrap="square" rtlCol="0">
                <a:spAutoFit/>
              </a:bodyPr>
              <a:lstStyle/>
              <a:p>
                <a:r>
                  <a:rPr lang="en-US" altLang="ko-KR" sz="1600" dirty="0"/>
                  <a:t>    Let</a:t>
                </a:r>
                <a:r>
                  <a:rPr lang="ko-KR" altLang="en-US" sz="1600" dirty="0"/>
                  <a:t> </a:t>
                </a:r>
                <a:r>
                  <a:rPr lang="en-US" altLang="ko-KR" sz="1600" dirty="0"/>
                  <a:t>consider</a:t>
                </a:r>
                <a:r>
                  <a:rPr lang="ko-KR" altLang="en-US" sz="1600" dirty="0"/>
                  <a:t> </a:t>
                </a:r>
                <a:r>
                  <a:rPr lang="en-US" altLang="ko-KR" sz="1600" dirty="0"/>
                  <a:t>the</a:t>
                </a:r>
                <a:r>
                  <a:rPr lang="ko-KR" altLang="en-US" sz="1600" dirty="0"/>
                  <a:t> </a:t>
                </a:r>
                <a:r>
                  <a:rPr lang="en-US" altLang="ko-KR" sz="1600" dirty="0"/>
                  <a:t>Coulomb</a:t>
                </a:r>
                <a:r>
                  <a:rPr lang="ko-KR" altLang="en-US" sz="1600" dirty="0"/>
                  <a:t> </a:t>
                </a:r>
                <a:r>
                  <a:rPr lang="en-US" altLang="ko-KR" sz="1600" dirty="0"/>
                  <a:t>scattering</a:t>
                </a:r>
                <a:r>
                  <a:rPr lang="ko-KR" altLang="en-US" sz="1600" dirty="0"/>
                  <a:t> </a:t>
                </a:r>
                <a:r>
                  <a:rPr lang="en-US" altLang="ko-KR" sz="1600" dirty="0"/>
                  <a:t>between</a:t>
                </a:r>
                <a:r>
                  <a:rPr lang="ko-KR" altLang="en-US" sz="1600" dirty="0"/>
                  <a:t> </a:t>
                </a:r>
                <a:r>
                  <a:rPr lang="en-US" altLang="ko-KR" sz="1600" dirty="0"/>
                  <a:t>two</a:t>
                </a:r>
                <a:r>
                  <a:rPr lang="ko-KR" altLang="en-US" sz="1600" dirty="0"/>
                  <a:t> </a:t>
                </a:r>
                <a:r>
                  <a:rPr lang="en-US" altLang="ko-KR" sz="1600" dirty="0"/>
                  <a:t>particles</a:t>
                </a:r>
                <a:r>
                  <a:rPr lang="ko-KR" altLang="en-US" sz="1600" dirty="0"/>
                  <a:t> </a:t>
                </a:r>
                <a:r>
                  <a:rPr lang="en-US" altLang="ko-KR" sz="1600" dirty="0"/>
                  <a:t>in</a:t>
                </a:r>
                <a:r>
                  <a:rPr lang="ko-KR" altLang="en-US" sz="1600" dirty="0"/>
                  <a:t> </a:t>
                </a:r>
                <a:r>
                  <a:rPr lang="en-US" altLang="ko-KR" sz="1600" dirty="0"/>
                  <a:t>the</a:t>
                </a:r>
                <a:r>
                  <a:rPr lang="ko-KR" altLang="en-US" sz="1600" dirty="0"/>
                  <a:t> </a:t>
                </a:r>
                <a:r>
                  <a:rPr lang="en-US" altLang="ko-KR" sz="1600" dirty="0"/>
                  <a:t>same</a:t>
                </a:r>
                <a:r>
                  <a:rPr lang="ko-KR" altLang="en-US" sz="1600" dirty="0"/>
                  <a:t> </a:t>
                </a:r>
                <a:r>
                  <a:rPr lang="en-US" altLang="ko-KR" sz="1600" dirty="0"/>
                  <a:t>bunch</a:t>
                </a:r>
                <a:r>
                  <a:rPr lang="ko-KR" altLang="en-US" sz="1600" dirty="0"/>
                  <a:t> </a:t>
                </a:r>
                <a:r>
                  <a:rPr lang="en-US" altLang="ko-KR" sz="1600" dirty="0"/>
                  <a:t>in</a:t>
                </a:r>
                <a:r>
                  <a:rPr lang="ko-KR" altLang="en-US" sz="1600" dirty="0"/>
                  <a:t> </a:t>
                </a:r>
                <a:r>
                  <a:rPr lang="en-US" altLang="ko-KR" sz="1600" dirty="0"/>
                  <a:t>their center of mass (CM) system. Each particle is scattered by an angle </a:t>
                </a:r>
                <a14:m>
                  <m:oMath xmlns:m="http://schemas.openxmlformats.org/officeDocument/2006/math">
                    <m:r>
                      <a:rPr lang="en-US" altLang="ko-KR" sz="1600" b="0" i="1" smtClean="0">
                        <a:latin typeface="Cambria Math" panose="02040503050406030204" pitchFamily="18" charset="0"/>
                      </a:rPr>
                      <m:t>𝜃</m:t>
                    </m:r>
                  </m:oMath>
                </a14:m>
                <a:r>
                  <a:rPr lang="en-US" altLang="ko-KR" sz="1600" dirty="0"/>
                  <a:t>. The number of particles </a:t>
                </a:r>
                <a:r>
                  <a:rPr lang="en-US" altLang="ko-KR" sz="1600" dirty="0" err="1"/>
                  <a:t>dN</a:t>
                </a:r>
                <a:r>
                  <a:rPr lang="en-US" altLang="ko-KR" sz="1600" dirty="0"/>
                  <a:t> with velocity </a:t>
                </a:r>
                <a14:m>
                  <m:oMath xmlns:m="http://schemas.openxmlformats.org/officeDocument/2006/math">
                    <m:r>
                      <a:rPr lang="en-US" altLang="ko-KR" sz="1600" b="0" i="1" smtClean="0">
                        <a:latin typeface="Cambria Math" panose="02040503050406030204" pitchFamily="18" charset="0"/>
                      </a:rPr>
                      <m:t>𝑣</m:t>
                    </m:r>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𝑑𝑥</m:t>
                        </m:r>
                      </m:num>
                      <m:den>
                        <m:r>
                          <a:rPr lang="en-US" altLang="ko-KR" sz="1600" b="0" i="1" smtClean="0">
                            <a:latin typeface="Cambria Math" panose="02040503050406030204" pitchFamily="18" charset="0"/>
                          </a:rPr>
                          <m:t>𝑑𝑡</m:t>
                        </m:r>
                      </m:den>
                    </m:f>
                  </m:oMath>
                </a14:m>
                <a:r>
                  <a:rPr lang="ko-KR" altLang="en-US" sz="1600" dirty="0"/>
                  <a:t> </a:t>
                </a:r>
                <a:r>
                  <a:rPr lang="en-US" altLang="ko-KR" sz="1600" dirty="0"/>
                  <a:t>which is scattered into the differential solid angle d</a:t>
                </a:r>
                <a14:m>
                  <m:oMath xmlns:m="http://schemas.openxmlformats.org/officeDocument/2006/math">
                    <m:r>
                      <m:rPr>
                        <m:sty m:val="p"/>
                      </m:rPr>
                      <a:rPr lang="en-US" altLang="ko-KR" sz="1600" b="0" i="0" smtClean="0">
                        <a:latin typeface="Cambria Math" panose="02040503050406030204" pitchFamily="18" charset="0"/>
                      </a:rPr>
                      <m:t>Ω</m:t>
                    </m:r>
                  </m:oMath>
                </a14:m>
                <a:r>
                  <a:rPr lang="ko-KR" altLang="en-US" sz="1600" dirty="0"/>
                  <a:t> </a:t>
                </a:r>
                <a:r>
                  <a:rPr lang="en-US" altLang="ko-KR" sz="1600" dirty="0"/>
                  <a:t>is expressed by</a:t>
                </a:r>
              </a:p>
              <a:p>
                <a:endParaRPr lang="en-US" altLang="ko-KR" sz="1600" dirty="0"/>
              </a:p>
              <a:p>
                <a:pPr/>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𝑑𝑁</m:t>
                      </m:r>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m:t>
                          </m:r>
                          <m:r>
                            <a:rPr lang="en-US" altLang="ko-KR" sz="1600" b="0" i="1" smtClean="0">
                              <a:latin typeface="Cambria Math" panose="02040503050406030204" pitchFamily="18" charset="0"/>
                            </a:rPr>
                            <m:t>𝜎</m:t>
                          </m:r>
                        </m:num>
                        <m:den>
                          <m:r>
                            <a:rPr lang="en-US" altLang="ko-KR" sz="1600" b="0" i="1" smtClean="0">
                              <a:latin typeface="Cambria Math" panose="02040503050406030204" pitchFamily="18" charset="0"/>
                            </a:rPr>
                            <m:t>𝑑</m:t>
                          </m:r>
                          <m:r>
                            <m:rPr>
                              <m:sty m:val="p"/>
                            </m:rPr>
                            <a:rPr lang="en-US" altLang="ko-KR" sz="1600" b="0" i="0" smtClean="0">
                              <a:latin typeface="Cambria Math" panose="02040503050406030204" pitchFamily="18" charset="0"/>
                            </a:rPr>
                            <m:t>Ω</m:t>
                          </m:r>
                        </m:den>
                      </m:f>
                      <m:r>
                        <a:rPr lang="en-US" altLang="ko-KR" sz="1600" b="0" i="1" smtClean="0">
                          <a:latin typeface="Cambria Math" panose="02040503050406030204" pitchFamily="18" charset="0"/>
                        </a:rPr>
                        <m:t>𝑁𝑛𝑑𝑥</m:t>
                      </m:r>
                    </m:oMath>
                  </m:oMathPara>
                </a14:m>
                <a:endParaRPr lang="en-US" altLang="ko-KR" sz="1600" dirty="0"/>
              </a:p>
              <a:p>
                <a:pPr/>
                <a:endParaRPr lang="en-US" altLang="ko-KR" sz="1600" dirty="0"/>
              </a:p>
              <a:p>
                <a:r>
                  <a:rPr lang="en-US" altLang="ko-KR" sz="1600" dirty="0"/>
                  <a:t>    Where N is the total number of particles impinging on the target of density n and </a:t>
                </a:r>
                <a14:m>
                  <m:oMath xmlns:m="http://schemas.openxmlformats.org/officeDocument/2006/math">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m:t>
                        </m:r>
                        <m:r>
                          <a:rPr lang="en-US" altLang="ko-KR" sz="1600" b="0" i="1" smtClean="0">
                            <a:latin typeface="Cambria Math" panose="02040503050406030204" pitchFamily="18" charset="0"/>
                          </a:rPr>
                          <m:t>𝜎</m:t>
                        </m:r>
                      </m:num>
                      <m:den>
                        <m:r>
                          <a:rPr lang="en-US" altLang="ko-KR" sz="1600" b="0" i="1" smtClean="0">
                            <a:latin typeface="Cambria Math" panose="02040503050406030204" pitchFamily="18" charset="0"/>
                          </a:rPr>
                          <m:t>𝑑</m:t>
                        </m:r>
                        <m:r>
                          <m:rPr>
                            <m:sty m:val="p"/>
                          </m:rPr>
                          <a:rPr lang="en-US" altLang="ko-KR" sz="1600" b="0" i="0" smtClean="0">
                            <a:latin typeface="Cambria Math" panose="02040503050406030204" pitchFamily="18" charset="0"/>
                          </a:rPr>
                          <m:t>Ω</m:t>
                        </m:r>
                      </m:den>
                    </m:f>
                  </m:oMath>
                </a14:m>
                <a:r>
                  <a:rPr lang="ko-KR" altLang="en-US" sz="1600" dirty="0"/>
                  <a:t> </a:t>
                </a:r>
                <a:r>
                  <a:rPr lang="en-US" altLang="ko-KR" sz="1600" dirty="0"/>
                  <a:t>is the differential scattering cross section.</a:t>
                </a:r>
                <a:endParaRPr lang="ko-KR" altLang="en-US" sz="1600" dirty="0"/>
              </a:p>
            </p:txBody>
          </p:sp>
        </mc:Choice>
        <mc:Fallback>
          <p:sp>
            <p:nvSpPr>
              <p:cNvPr id="3" name="TextBox 2">
                <a:extLst>
                  <a:ext uri="{FF2B5EF4-FFF2-40B4-BE49-F238E27FC236}">
                    <a16:creationId xmlns:a16="http://schemas.microsoft.com/office/drawing/2014/main" id="{DB140A64-701D-4FAE-82C0-90FE75BAB54F}"/>
                  </a:ext>
                </a:extLst>
              </p:cNvPr>
              <p:cNvSpPr txBox="1">
                <a:spLocks noRot="1" noChangeAspect="1" noMove="1" noResize="1" noEditPoints="1" noAdjustHandles="1" noChangeArrowheads="1" noChangeShapeType="1" noTextEdit="1"/>
              </p:cNvSpPr>
              <p:nvPr/>
            </p:nvSpPr>
            <p:spPr>
              <a:xfrm>
                <a:off x="5210103" y="2772164"/>
                <a:ext cx="6616645" cy="2992614"/>
              </a:xfrm>
              <a:prstGeom prst="rect">
                <a:avLst/>
              </a:prstGeom>
              <a:blipFill>
                <a:blip r:embed="rId7"/>
                <a:stretch>
                  <a:fillRect l="-553" t="-611" r="-55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53416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5D44-BEC0-FAFD-B4C1-CDB96A28019A}"/>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AD4869B0-0448-655B-C87D-59A836437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a:extLst>
              <a:ext uri="{FF2B5EF4-FFF2-40B4-BE49-F238E27FC236}">
                <a16:creationId xmlns:a16="http://schemas.microsoft.com/office/drawing/2014/main" id="{EC37DEAC-6DFA-C287-2CD2-E386F6974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a:extLst>
              <a:ext uri="{FF2B5EF4-FFF2-40B4-BE49-F238E27FC236}">
                <a16:creationId xmlns:a16="http://schemas.microsoft.com/office/drawing/2014/main" id="{922873D9-8260-18F7-B7F2-D45CE08B0B76}"/>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3E0A27DC-01EB-2ACF-2828-ECA17BF4CB9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4EA45D6B-7F03-322F-1CE1-036B5D885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A02DFE3-C5CF-E556-DB83-CF91E2E91D91}"/>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48C4EDE6-90E0-7B24-6311-5BB47BDCC56C}"/>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7B4A1DF7-2827-6F52-42EC-B81758BA7A5A}"/>
                  </a:ext>
                </a:extLst>
              </p:cNvPr>
              <p:cNvSpPr/>
              <p:nvPr/>
            </p:nvSpPr>
            <p:spPr>
              <a:xfrm>
                <a:off x="492838" y="538901"/>
                <a:ext cx="3885731"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err="1">
                    <a:solidFill>
                      <a:schemeClr val="tx2"/>
                    </a:solidFill>
                    <a:cs typeface="Verdana" panose="020B0604030504040204" pitchFamily="34" charset="0"/>
                  </a:rPr>
                  <a:t>Touschek</a:t>
                </a:r>
                <a:r>
                  <a:rPr lang="en-US" altLang="ko-KR" sz="2240" b="1" dirty="0">
                    <a:solidFill>
                      <a:schemeClr val="tx2"/>
                    </a:solidFill>
                    <a:cs typeface="Verdana" panose="020B0604030504040204" pitchFamily="34" charset="0"/>
                  </a:rPr>
                  <a:t>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𝒃</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885731"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5BBEB1D-B142-75DB-96A2-853CA7B85A58}"/>
                  </a:ext>
                </a:extLst>
              </p:cNvPr>
              <p:cNvSpPr txBox="1"/>
              <p:nvPr/>
            </p:nvSpPr>
            <p:spPr>
              <a:xfrm>
                <a:off x="492838" y="1484982"/>
                <a:ext cx="11331571" cy="4530023"/>
              </a:xfrm>
              <a:prstGeom prst="rect">
                <a:avLst/>
              </a:prstGeom>
              <a:noFill/>
            </p:spPr>
            <p:txBody>
              <a:bodyPr wrap="square" rtlCol="0">
                <a:spAutoFit/>
              </a:bodyPr>
              <a:lstStyle/>
              <a:p>
                <a:r>
                  <a:rPr lang="en-US" altLang="ko-KR" sz="1600" dirty="0"/>
                  <a:t>The rate of collisions is given by</a:t>
                </a:r>
              </a:p>
              <a:p>
                <a:endParaRPr lang="en-US" altLang="ko-KR" sz="1600" dirty="0"/>
              </a:p>
              <a:p>
                <a:pPr/>
                <a14:m>
                  <m:oMathPara xmlns:m="http://schemas.openxmlformats.org/officeDocument/2006/math">
                    <m:oMathParaPr>
                      <m:jc m:val="centerGroup"/>
                    </m:oMathParaPr>
                    <m:oMath xmlns:m="http://schemas.openxmlformats.org/officeDocument/2006/math">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𝑑𝑁</m:t>
                          </m:r>
                        </m:num>
                        <m:den>
                          <m:r>
                            <a:rPr lang="en-US" altLang="ko-KR" sz="1600" b="0" i="1" smtClean="0">
                              <a:latin typeface="Cambria Math" panose="02040503050406030204" pitchFamily="18" charset="0"/>
                            </a:rPr>
                            <m:t>𝑑𝑡</m:t>
                          </m:r>
                        </m:den>
                      </m:f>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𝜎</m:t>
                      </m:r>
                      <m:r>
                        <a:rPr lang="en-US" altLang="ko-KR" sz="1600" b="0" i="1" smtClean="0">
                          <a:latin typeface="Cambria Math" panose="02040503050406030204" pitchFamily="18" charset="0"/>
                        </a:rPr>
                        <m:t>𝑣𝑁𝑛</m:t>
                      </m:r>
                      <m:r>
                        <a:rPr lang="en-US" altLang="ko-KR" sz="1600" b="0" i="1" smtClean="0">
                          <a:latin typeface="Cambria Math" panose="02040503050406030204" pitchFamily="18" charset="0"/>
                        </a:rPr>
                        <m:t>= </m:t>
                      </m:r>
                      <m:nary>
                        <m:naryPr>
                          <m:ctrlPr>
                            <a:rPr lang="en-US" altLang="ko-KR" sz="1600" b="0" i="1" smtClean="0">
                              <a:latin typeface="Cambria Math" panose="02040503050406030204" pitchFamily="18" charset="0"/>
                            </a:rPr>
                          </m:ctrlPr>
                        </m:naryPr>
                        <m:sub>
                          <m:sSub>
                            <m:sSubPr>
                              <m:ctrlPr>
                                <a:rPr lang="en-US" altLang="ko-KR" sz="1600" b="0" i="1" smtClean="0">
                                  <a:latin typeface="Cambria Math" panose="02040503050406030204" pitchFamily="18" charset="0"/>
                                </a:rPr>
                              </m:ctrlPr>
                            </m:sSubPr>
                            <m:e>
                              <m:r>
                                <m:rPr>
                                  <m:brk m:alnAt="23"/>
                                </m:rPr>
                                <a:rPr lang="en-US" altLang="ko-KR" sz="1600" b="0" i="1" smtClean="0">
                                  <a:latin typeface="Cambria Math" panose="02040503050406030204" pitchFamily="18" charset="0"/>
                                </a:rPr>
                                <m:t>𝑉</m:t>
                              </m:r>
                            </m:e>
                            <m:sub>
                              <m:r>
                                <m:rPr>
                                  <m:brk m:alnAt="23"/>
                                </m:rPr>
                                <a:rPr lang="en-US" altLang="ko-KR" sz="1600" b="0" i="1" smtClean="0">
                                  <a:latin typeface="Cambria Math" panose="02040503050406030204" pitchFamily="18" charset="0"/>
                                </a:rPr>
                                <m:t>𝐵</m:t>
                              </m:r>
                            </m:sub>
                          </m:sSub>
                        </m:sub>
                        <m:sup/>
                        <m:e>
                          <m:r>
                            <a:rPr lang="en-US" altLang="ko-KR" sz="1600" i="1">
                              <a:latin typeface="Cambria Math" panose="02040503050406030204" pitchFamily="18" charset="0"/>
                            </a:rPr>
                            <m:t>𝜎</m:t>
                          </m:r>
                          <m:r>
                            <a:rPr lang="en-US" altLang="ko-KR" sz="1600" i="1">
                              <a:latin typeface="Cambria Math" panose="02040503050406030204" pitchFamily="18" charset="0"/>
                            </a:rPr>
                            <m:t>𝑣</m:t>
                          </m:r>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𝑛</m:t>
                              </m:r>
                            </m:e>
                            <m:sup>
                              <m:r>
                                <a:rPr lang="en-US" altLang="ko-KR" sz="1600" b="0" i="1" smtClean="0">
                                  <a:latin typeface="Cambria Math" panose="02040503050406030204" pitchFamily="18" charset="0"/>
                                </a:rPr>
                                <m:t>2</m:t>
                              </m:r>
                            </m:sup>
                          </m:sSup>
                          <m:r>
                            <a:rPr lang="en-US" altLang="ko-KR" sz="1600" b="0" i="1" smtClean="0">
                              <a:latin typeface="Cambria Math" panose="02040503050406030204" pitchFamily="18" charset="0"/>
                            </a:rPr>
                            <m:t>𝑑𝑉</m:t>
                          </m:r>
                        </m:e>
                      </m:nary>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𝑤h𝑒𝑟𝑒</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𝑁</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𝑛𝑑𝑉</m:t>
                      </m:r>
                    </m:oMath>
                  </m:oMathPara>
                </a14:m>
                <a:endParaRPr lang="en-US" altLang="ko-KR" sz="1600" dirty="0"/>
              </a:p>
              <a:p>
                <a:endParaRPr lang="en-US" altLang="ko-KR" sz="1600" dirty="0"/>
              </a:p>
              <a:p>
                <a:r>
                  <a:rPr lang="en-US" altLang="ko-KR" sz="1600" dirty="0"/>
                  <a:t>Taking the mean of </a:t>
                </a:r>
                <a14:m>
                  <m:oMath xmlns:m="http://schemas.openxmlformats.org/officeDocument/2006/math">
                    <m:r>
                      <a:rPr lang="en-US" altLang="ko-KR" sz="1600" i="1" smtClean="0">
                        <a:latin typeface="Cambria Math" panose="02040503050406030204" pitchFamily="18" charset="0"/>
                      </a:rPr>
                      <m:t>𝜎</m:t>
                    </m:r>
                    <m:r>
                      <a:rPr lang="en-US" altLang="ko-KR" sz="1600" i="1" smtClean="0">
                        <a:latin typeface="Cambria Math" panose="02040503050406030204" pitchFamily="18" charset="0"/>
                      </a:rPr>
                      <m:t>𝑣</m:t>
                    </m:r>
                  </m:oMath>
                </a14:m>
                <a:r>
                  <a:rPr lang="ko-KR" altLang="en-US" sz="1600" dirty="0"/>
                  <a:t> </a:t>
                </a:r>
                <a:r>
                  <a:rPr lang="en-US" altLang="ko-KR" sz="1600" dirty="0"/>
                  <a:t>and assuming that </a:t>
                </a:r>
                <a14:m>
                  <m:oMath xmlns:m="http://schemas.openxmlformats.org/officeDocument/2006/math">
                    <m:acc>
                      <m:accPr>
                        <m:chr m:val="̅"/>
                        <m:ctrlPr>
                          <a:rPr lang="en-US" altLang="ko-KR" sz="1600" i="1" smtClean="0">
                            <a:latin typeface="Cambria Math" panose="02040503050406030204" pitchFamily="18" charset="0"/>
                          </a:rPr>
                        </m:ctrlPr>
                      </m:accPr>
                      <m:e>
                        <m:r>
                          <a:rPr lang="en-US" altLang="ko-KR" sz="1600" i="1">
                            <a:latin typeface="Cambria Math" panose="02040503050406030204" pitchFamily="18" charset="0"/>
                          </a:rPr>
                          <m:t>𝜎</m:t>
                        </m:r>
                        <m:r>
                          <a:rPr lang="en-US" altLang="ko-KR" sz="1600" i="1">
                            <a:latin typeface="Cambria Math" panose="02040503050406030204" pitchFamily="18" charset="0"/>
                          </a:rPr>
                          <m:t>𝑣</m:t>
                        </m:r>
                      </m:e>
                    </m:acc>
                  </m:oMath>
                </a14:m>
                <a:r>
                  <a:rPr lang="ko-KR" altLang="en-US" sz="1600" dirty="0"/>
                  <a:t> </a:t>
                </a:r>
                <a:r>
                  <a:rPr lang="en-US" altLang="ko-KR" sz="1600" dirty="0"/>
                  <a:t>is independent of position inside the bunch. The loss rate for entire bunch in the moving system is</a:t>
                </a:r>
              </a:p>
              <a:p>
                <a:pPr algn="ctr"/>
                <a14:m>
                  <m:oMath xmlns:m="http://schemas.openxmlformats.org/officeDocument/2006/math">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𝑑𝑁</m:t>
                        </m:r>
                      </m:num>
                      <m:den>
                        <m:r>
                          <a:rPr lang="en-US" altLang="ko-KR" sz="1600" b="0" i="1" smtClean="0">
                            <a:latin typeface="Cambria Math" panose="02040503050406030204" pitchFamily="18" charset="0"/>
                          </a:rPr>
                          <m:t>𝑑𝑡</m:t>
                        </m:r>
                      </m:den>
                    </m:f>
                    <m:r>
                      <a:rPr lang="en-US" altLang="ko-KR" sz="1600" b="0" i="1" smtClean="0">
                        <a:latin typeface="Cambria Math" panose="02040503050406030204" pitchFamily="18" charset="0"/>
                      </a:rPr>
                      <m:t>=−</m:t>
                    </m:r>
                  </m:oMath>
                </a14:m>
                <a:r>
                  <a:rPr lang="en-US" altLang="ko-KR" sz="1600" dirty="0"/>
                  <a:t> </a:t>
                </a:r>
                <a14:m>
                  <m:oMath xmlns:m="http://schemas.openxmlformats.org/officeDocument/2006/math">
                    <m:acc>
                      <m:accPr>
                        <m:chr m:val="̅"/>
                        <m:ctrlPr>
                          <a:rPr lang="en-US" altLang="ko-KR" sz="1600" i="1">
                            <a:latin typeface="Cambria Math" panose="02040503050406030204" pitchFamily="18" charset="0"/>
                          </a:rPr>
                        </m:ctrlPr>
                      </m:accPr>
                      <m:e>
                        <m:sSub>
                          <m:sSubPr>
                            <m:ctrlPr>
                              <a:rPr lang="en-US" altLang="ko-KR" sz="1600" b="0" i="1" smtClean="0">
                                <a:latin typeface="Cambria Math" panose="02040503050406030204" pitchFamily="18" charset="0"/>
                              </a:rPr>
                            </m:ctrlPr>
                          </m:sSubPr>
                          <m:e>
                            <m:r>
                              <a:rPr lang="en-US" altLang="ko-KR" sz="1600" i="1">
                                <a:latin typeface="Cambria Math" panose="02040503050406030204" pitchFamily="18" charset="0"/>
                              </a:rPr>
                              <m:t>𝜎</m:t>
                            </m:r>
                          </m:e>
                          <m:sub>
                            <m:r>
                              <a:rPr lang="en-US" altLang="ko-KR" sz="1600" b="0" i="1" smtClean="0">
                                <a:latin typeface="Cambria Math" panose="02040503050406030204" pitchFamily="18" charset="0"/>
                              </a:rPr>
                              <m:t>𝑇</m:t>
                            </m:r>
                          </m:sub>
                        </m:sSub>
                        <m:r>
                          <a:rPr lang="en-US" altLang="ko-KR" sz="1600" i="1">
                            <a:latin typeface="Cambria Math" panose="02040503050406030204" pitchFamily="18" charset="0"/>
                          </a:rPr>
                          <m:t>𝑣</m:t>
                        </m:r>
                      </m:e>
                    </m:acc>
                  </m:oMath>
                </a14:m>
                <a:r>
                  <a:rPr lang="en-US" altLang="ko-KR" sz="1600" dirty="0"/>
                  <a:t> </a:t>
                </a:r>
                <a14:m>
                  <m:oMath xmlns:m="http://schemas.openxmlformats.org/officeDocument/2006/math">
                    <m:nary>
                      <m:naryPr>
                        <m:ctrlPr>
                          <a:rPr lang="en-US" altLang="ko-KR" sz="1600" i="1">
                            <a:latin typeface="Cambria Math" panose="02040503050406030204" pitchFamily="18" charset="0"/>
                          </a:rPr>
                        </m:ctrlPr>
                      </m:naryPr>
                      <m:sub>
                        <m:sSub>
                          <m:sSubPr>
                            <m:ctrlPr>
                              <a:rPr lang="en-US" altLang="ko-KR" sz="1600" i="1">
                                <a:latin typeface="Cambria Math" panose="02040503050406030204" pitchFamily="18" charset="0"/>
                              </a:rPr>
                            </m:ctrlPr>
                          </m:sSubPr>
                          <m:e>
                            <m:r>
                              <m:rPr>
                                <m:brk m:alnAt="23"/>
                              </m:rPr>
                              <a:rPr lang="en-US" altLang="ko-KR" sz="1600" i="1">
                                <a:latin typeface="Cambria Math" panose="02040503050406030204" pitchFamily="18" charset="0"/>
                              </a:rPr>
                              <m:t>𝑉</m:t>
                            </m:r>
                          </m:e>
                          <m:sub>
                            <m:r>
                              <m:rPr>
                                <m:brk m:alnAt="23"/>
                              </m:rPr>
                              <a:rPr lang="en-US" altLang="ko-KR" sz="1600" i="1">
                                <a:latin typeface="Cambria Math" panose="02040503050406030204" pitchFamily="18" charset="0"/>
                              </a:rPr>
                              <m:t>𝐵</m:t>
                            </m:r>
                          </m:sub>
                        </m:sSub>
                      </m:sub>
                      <m:sup/>
                      <m:e>
                        <m:sSup>
                          <m:sSupPr>
                            <m:ctrlPr>
                              <a:rPr lang="en-US" altLang="ko-KR" sz="1600" i="1">
                                <a:latin typeface="Cambria Math" panose="02040503050406030204" pitchFamily="18" charset="0"/>
                              </a:rPr>
                            </m:ctrlPr>
                          </m:sSupPr>
                          <m:e>
                            <m:r>
                              <a:rPr lang="en-US" altLang="ko-KR" sz="1600" i="1">
                                <a:latin typeface="Cambria Math" panose="02040503050406030204" pitchFamily="18" charset="0"/>
                              </a:rPr>
                              <m:t>𝑛</m:t>
                            </m:r>
                          </m:e>
                          <m:sup>
                            <m:r>
                              <a:rPr lang="en-US" altLang="ko-KR" sz="1600" i="1">
                                <a:latin typeface="Cambria Math" panose="02040503050406030204" pitchFamily="18" charset="0"/>
                              </a:rPr>
                              <m:t>2</m:t>
                            </m:r>
                          </m:sup>
                        </m:sSup>
                        <m:r>
                          <a:rPr lang="en-US" altLang="ko-KR" sz="1600" i="1">
                            <a:latin typeface="Cambria Math" panose="02040503050406030204" pitchFamily="18" charset="0"/>
                          </a:rPr>
                          <m:t>𝑑𝑉</m:t>
                        </m:r>
                      </m:e>
                    </m:nary>
                  </m:oMath>
                </a14:m>
                <a:endParaRPr lang="en-US" altLang="ko-KR" sz="1600" dirty="0"/>
              </a:p>
              <a:p>
                <a:pPr algn="ctr"/>
                <a:endParaRPr lang="en-US" altLang="ko-KR" sz="1600" dirty="0"/>
              </a:p>
              <a:p>
                <a:pPr algn="just"/>
                <a14:m>
                  <m:oMath xmlns:m="http://schemas.openxmlformats.org/officeDocument/2006/math">
                    <m:r>
                      <a:rPr lang="en-US" altLang="ko-KR" sz="1600" b="0" i="1" smtClean="0">
                        <a:latin typeface="Cambria Math" panose="02040503050406030204" pitchFamily="18" charset="0"/>
                      </a:rPr>
                      <m:t>𝑤h𝑒𝑟𝑒</m:t>
                    </m:r>
                    <m:r>
                      <a:rPr lang="en-US" altLang="ko-KR" sz="1600" b="0" i="1" smtClean="0">
                        <a:latin typeface="Cambria Math" panose="02040503050406030204" pitchFamily="18" charset="0"/>
                      </a:rPr>
                      <m:t> </m:t>
                    </m:r>
                    <m:sSub>
                      <m:sSubPr>
                        <m:ctrlPr>
                          <a:rPr lang="en-US" altLang="ko-KR" sz="1600" b="0" i="1" smtClean="0">
                            <a:latin typeface="Cambria Math" panose="02040503050406030204" pitchFamily="18" charset="0"/>
                          </a:rPr>
                        </m:ctrlPr>
                      </m:sSubPr>
                      <m:e>
                        <m:r>
                          <a:rPr lang="en-US" altLang="ko-KR" sz="1600" i="1">
                            <a:latin typeface="Cambria Math" panose="02040503050406030204" pitchFamily="18" charset="0"/>
                          </a:rPr>
                          <m:t>𝜎</m:t>
                        </m:r>
                      </m:e>
                      <m:sub>
                        <m:r>
                          <a:rPr lang="en-US" altLang="ko-KR" sz="1600" b="0" i="1" smtClean="0">
                            <a:latin typeface="Cambria Math" panose="02040503050406030204" pitchFamily="18" charset="0"/>
                          </a:rPr>
                          <m:t>𝑇</m:t>
                        </m:r>
                      </m:sub>
                    </m:sSub>
                  </m:oMath>
                </a14:m>
                <a:r>
                  <a:rPr lang="ko-KR" altLang="en-US" sz="1600" dirty="0"/>
                  <a:t> </a:t>
                </a:r>
                <a:r>
                  <a:rPr lang="en-US" altLang="ko-KR" sz="1600" dirty="0"/>
                  <a:t>is the total cross section through which electrons can escape from the beam (Note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𝜎</m:t>
                        </m:r>
                      </m:e>
                      <m:sub>
                        <m:r>
                          <a:rPr lang="en-US" altLang="ko-KR" sz="1600" i="1">
                            <a:latin typeface="Cambria Math" panose="02040503050406030204" pitchFamily="18" charset="0"/>
                          </a:rPr>
                          <m:t>𝑇</m:t>
                        </m:r>
                      </m:sub>
                    </m:sSub>
                  </m:oMath>
                </a14:m>
                <a:r>
                  <a:rPr lang="ko-KR" altLang="en-US" sz="1600" dirty="0"/>
                  <a:t> </a:t>
                </a:r>
                <a:r>
                  <a:rPr lang="en-US" altLang="ko-KR" sz="1600" dirty="0"/>
                  <a:t>&lt; </a:t>
                </a:r>
                <a14:m>
                  <m:oMath xmlns:m="http://schemas.openxmlformats.org/officeDocument/2006/math">
                    <m:r>
                      <a:rPr lang="en-US" altLang="ko-KR" sz="1600" i="1">
                        <a:latin typeface="Cambria Math" panose="02040503050406030204" pitchFamily="18" charset="0"/>
                      </a:rPr>
                      <m:t>𝜎</m:t>
                    </m:r>
                  </m:oMath>
                </a14:m>
                <a:r>
                  <a:rPr lang="en-US" altLang="ko-KR" sz="1600" dirty="0"/>
                  <a:t> ) </a:t>
                </a:r>
              </a:p>
              <a:p>
                <a:pPr algn="just"/>
                <a:endParaRPr lang="en-US" altLang="ko-KR" sz="1600" dirty="0"/>
              </a:p>
              <a:p>
                <a:pPr algn="just"/>
                <a:r>
                  <a:rPr lang="en-US" altLang="ko-KR" sz="1600" dirty="0"/>
                  <a:t>Take the formula the non-relativistic M</a:t>
                </a:r>
                <a14:m>
                  <m:oMath xmlns:m="http://schemas.openxmlformats.org/officeDocument/2006/math">
                    <m:r>
                      <a:rPr lang="en-US" altLang="ko-KR" sz="1600" b="0" i="1" smtClean="0">
                        <a:latin typeface="Cambria Math" panose="02040503050406030204" pitchFamily="18" charset="0"/>
                      </a:rPr>
                      <m:t>𝜙</m:t>
                    </m:r>
                  </m:oMath>
                </a14:m>
                <a:r>
                  <a:rPr lang="en-US" altLang="ko-KR" sz="1600" dirty="0" err="1"/>
                  <a:t>ller</a:t>
                </a:r>
                <a:r>
                  <a:rPr lang="en-US" altLang="ko-KR" sz="1600" dirty="0"/>
                  <a:t> scattering cross section in CM system.</a:t>
                </a:r>
              </a:p>
              <a:p>
                <a:pPr algn="just"/>
                <a:endParaRPr lang="en-US" altLang="ko-KR" sz="1600" dirty="0"/>
              </a:p>
              <a:p>
                <a:pPr algn="ctr"/>
                <a14:m>
                  <m:oMath xmlns:m="http://schemas.openxmlformats.org/officeDocument/2006/math">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𝑑</m:t>
                        </m:r>
                        <m:r>
                          <a:rPr lang="en-US" altLang="ko-KR" sz="1600" b="0" i="1" smtClean="0">
                            <a:latin typeface="Cambria Math" panose="02040503050406030204" pitchFamily="18" charset="0"/>
                          </a:rPr>
                          <m:t>𝜎</m:t>
                        </m:r>
                      </m:num>
                      <m:den>
                        <m:r>
                          <a:rPr lang="en-US" altLang="ko-KR" sz="1600" b="0" i="1" smtClean="0">
                            <a:latin typeface="Cambria Math" panose="02040503050406030204" pitchFamily="18" charset="0"/>
                          </a:rPr>
                          <m:t>𝑑</m:t>
                        </m:r>
                        <m:r>
                          <m:rPr>
                            <m:sty m:val="p"/>
                          </m:rPr>
                          <a:rPr lang="en-US" altLang="ko-KR" sz="1600" b="0" i="0" smtClean="0">
                            <a:latin typeface="Cambria Math" panose="02040503050406030204" pitchFamily="18" charset="0"/>
                          </a:rPr>
                          <m:t>Ω</m:t>
                        </m:r>
                      </m:den>
                    </m:f>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4</m:t>
                        </m:r>
                        <m:sSubSup>
                          <m:sSubSupPr>
                            <m:ctrlPr>
                              <a:rPr lang="en-US" altLang="ko-KR" sz="1600" b="0" i="1" smtClean="0">
                                <a:latin typeface="Cambria Math" panose="02040503050406030204" pitchFamily="18" charset="0"/>
                              </a:rPr>
                            </m:ctrlPr>
                          </m:sSubSupPr>
                          <m:e>
                            <m:r>
                              <a:rPr lang="en-US" altLang="ko-KR" sz="1600" b="0" i="1" smtClean="0">
                                <a:latin typeface="Cambria Math" panose="02040503050406030204" pitchFamily="18" charset="0"/>
                              </a:rPr>
                              <m:t>𝑟</m:t>
                            </m:r>
                          </m:e>
                          <m:sub>
                            <m:r>
                              <a:rPr lang="en-US" altLang="ko-KR" sz="1600" b="0" i="1" smtClean="0">
                                <a:latin typeface="Cambria Math" panose="02040503050406030204" pitchFamily="18" charset="0"/>
                              </a:rPr>
                              <m:t>𝑒</m:t>
                            </m:r>
                          </m:sub>
                          <m:sup>
                            <m:r>
                              <a:rPr lang="en-US" altLang="ko-KR" sz="1600" b="0" i="1" smtClean="0">
                                <a:latin typeface="Cambria Math" panose="02040503050406030204" pitchFamily="18" charset="0"/>
                              </a:rPr>
                              <m:t>2</m:t>
                            </m:r>
                          </m:sup>
                        </m:sSubSup>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𝑐</m:t>
                            </m:r>
                          </m:e>
                          <m:sup>
                            <m:r>
                              <a:rPr lang="en-US" altLang="ko-KR" sz="1600" b="0" i="1" smtClean="0">
                                <a:latin typeface="Cambria Math" panose="02040503050406030204" pitchFamily="18" charset="0"/>
                              </a:rPr>
                              <m:t>4</m:t>
                            </m:r>
                          </m:sup>
                        </m:sSup>
                      </m:num>
                      <m:den>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𝑣</m:t>
                            </m:r>
                          </m:e>
                          <m:sup>
                            <m:r>
                              <a:rPr lang="en-US" altLang="ko-KR" sz="1600" b="0" i="1" smtClean="0">
                                <a:latin typeface="Cambria Math" panose="02040503050406030204" pitchFamily="18" charset="0"/>
                              </a:rPr>
                              <m:t>4</m:t>
                            </m:r>
                          </m:sup>
                        </m:sSup>
                      </m:den>
                    </m:f>
                    <m:r>
                      <a:rPr lang="en-US" altLang="ko-KR" sz="1600" b="0" i="1" smtClean="0">
                        <a:latin typeface="Cambria Math" panose="02040503050406030204" pitchFamily="18" charset="0"/>
                      </a:rPr>
                      <m:t> [</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4</m:t>
                        </m:r>
                      </m:num>
                      <m:den>
                        <m:func>
                          <m:funcPr>
                            <m:ctrlPr>
                              <a:rPr lang="en-US" altLang="ko-KR" sz="1600" b="0" i="1" smtClean="0">
                                <a:latin typeface="Cambria Math" panose="02040503050406030204" pitchFamily="18" charset="0"/>
                              </a:rPr>
                            </m:ctrlPr>
                          </m:funcPr>
                          <m:fName>
                            <m:sSup>
                              <m:sSupPr>
                                <m:ctrlPr>
                                  <a:rPr lang="en-US" altLang="ko-KR" sz="1600" b="0" i="1" smtClean="0">
                                    <a:latin typeface="Cambria Math" panose="02040503050406030204" pitchFamily="18" charset="0"/>
                                  </a:rPr>
                                </m:ctrlPr>
                              </m:sSupPr>
                              <m:e>
                                <m:r>
                                  <m:rPr>
                                    <m:sty m:val="p"/>
                                  </m:rPr>
                                  <a:rPr lang="en-US" altLang="ko-KR" sz="1600" b="0" i="0" smtClean="0">
                                    <a:latin typeface="Cambria Math" panose="02040503050406030204" pitchFamily="18" charset="0"/>
                                  </a:rPr>
                                  <m:t>sin</m:t>
                                </m:r>
                              </m:e>
                              <m:sup>
                                <m:r>
                                  <a:rPr lang="en-US" altLang="ko-KR" sz="1600" b="0" i="1" smtClean="0">
                                    <a:latin typeface="Cambria Math" panose="02040503050406030204" pitchFamily="18" charset="0"/>
                                  </a:rPr>
                                  <m:t>4</m:t>
                                </m:r>
                              </m:sup>
                            </m:sSup>
                          </m:fName>
                          <m:e>
                            <m:r>
                              <a:rPr lang="en-US" altLang="ko-KR" sz="1600" b="0" i="1" smtClean="0">
                                <a:latin typeface="Cambria Math" panose="02040503050406030204" pitchFamily="18" charset="0"/>
                              </a:rPr>
                              <m:t>𝜃</m:t>
                            </m:r>
                          </m:e>
                        </m:func>
                      </m:den>
                    </m:f>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3</m:t>
                        </m:r>
                      </m:num>
                      <m:den>
                        <m:func>
                          <m:funcPr>
                            <m:ctrlPr>
                              <a:rPr lang="en-US" altLang="ko-KR" sz="1600" b="0" i="1" smtClean="0">
                                <a:latin typeface="Cambria Math" panose="02040503050406030204" pitchFamily="18" charset="0"/>
                              </a:rPr>
                            </m:ctrlPr>
                          </m:funcPr>
                          <m:fName>
                            <m:sSup>
                              <m:sSupPr>
                                <m:ctrlPr>
                                  <a:rPr lang="en-US" altLang="ko-KR" sz="1600" b="0" i="1" smtClean="0">
                                    <a:latin typeface="Cambria Math" panose="02040503050406030204" pitchFamily="18" charset="0"/>
                                  </a:rPr>
                                </m:ctrlPr>
                              </m:sSupPr>
                              <m:e>
                                <m:r>
                                  <m:rPr>
                                    <m:sty m:val="p"/>
                                  </m:rPr>
                                  <a:rPr lang="en-US" altLang="ko-KR" sz="1600" b="0" i="0" smtClean="0">
                                    <a:latin typeface="Cambria Math" panose="02040503050406030204" pitchFamily="18" charset="0"/>
                                  </a:rPr>
                                  <m:t>sin</m:t>
                                </m:r>
                              </m:e>
                              <m:sup>
                                <m:r>
                                  <a:rPr lang="en-US" altLang="ko-KR" sz="1600" b="0" i="1" smtClean="0">
                                    <a:latin typeface="Cambria Math" panose="02040503050406030204" pitchFamily="18" charset="0"/>
                                  </a:rPr>
                                  <m:t>2</m:t>
                                </m:r>
                              </m:sup>
                            </m:sSup>
                          </m:fName>
                          <m:e>
                            <m:r>
                              <a:rPr lang="en-US" altLang="ko-KR" sz="1600" b="0" i="1" smtClean="0">
                                <a:latin typeface="Cambria Math" panose="02040503050406030204" pitchFamily="18" charset="0"/>
                              </a:rPr>
                              <m:t>𝜃</m:t>
                            </m:r>
                          </m:e>
                        </m:func>
                      </m:den>
                    </m:f>
                    <m:r>
                      <a:rPr lang="en-US" altLang="ko-KR" sz="1600" b="0" i="1" smtClean="0">
                        <a:latin typeface="Cambria Math" panose="02040503050406030204" pitchFamily="18" charset="0"/>
                      </a:rPr>
                      <m:t>]</m:t>
                    </m:r>
                  </m:oMath>
                </a14:m>
                <a:r>
                  <a:rPr lang="en-US" altLang="ko-KR" sz="1600" dirty="0"/>
                  <a:t> </a:t>
                </a:r>
              </a:p>
              <a:p>
                <a:pPr algn="ctr"/>
                <a:endParaRPr lang="en-US" altLang="ko-KR" sz="1600" dirty="0"/>
              </a:p>
              <a:p>
                <a:pPr algn="ctr"/>
                <a:r>
                  <a:rPr lang="en-US" altLang="ko-KR" sz="1600" dirty="0"/>
                  <a:t>Where </a:t>
                </a:r>
                <a14:m>
                  <m:oMath xmlns:m="http://schemas.openxmlformats.org/officeDocument/2006/math">
                    <m:r>
                      <a:rPr lang="en-US" altLang="ko-KR" sz="1600" b="0" i="1" smtClean="0">
                        <a:latin typeface="Cambria Math" panose="02040503050406030204" pitchFamily="18" charset="0"/>
                      </a:rPr>
                      <m:t>𝑑</m:t>
                    </m:r>
                    <m:r>
                      <m:rPr>
                        <m:sty m:val="p"/>
                      </m:rPr>
                      <a:rPr lang="en-US" altLang="ko-KR" sz="1600" b="0" i="0" smtClean="0">
                        <a:latin typeface="Cambria Math" panose="02040503050406030204" pitchFamily="18" charset="0"/>
                      </a:rPr>
                      <m:t>Ω</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𝑠𝑖𝑛</m:t>
                    </m:r>
                    <m:r>
                      <a:rPr lang="en-US" altLang="ko-KR" sz="1600" b="0" i="1" smtClean="0">
                        <a:latin typeface="Cambria Math" panose="02040503050406030204" pitchFamily="18" charset="0"/>
                      </a:rPr>
                      <m:t>𝜒</m:t>
                    </m:r>
                    <m:r>
                      <a:rPr lang="en-US" altLang="ko-KR" sz="1600" b="0" i="1" smtClean="0">
                        <a:latin typeface="Cambria Math" panose="02040503050406030204" pitchFamily="18" charset="0"/>
                      </a:rPr>
                      <m:t>𝑑</m:t>
                    </m:r>
                    <m:r>
                      <a:rPr lang="en-US" altLang="ko-KR" sz="1600" b="0" i="1" smtClean="0">
                        <a:latin typeface="Cambria Math" panose="02040503050406030204" pitchFamily="18" charset="0"/>
                      </a:rPr>
                      <m:t>𝜒</m:t>
                    </m:r>
                    <m:r>
                      <a:rPr lang="en-US" altLang="ko-KR" sz="1600" b="0" i="1" smtClean="0">
                        <a:latin typeface="Cambria Math" panose="02040503050406030204" pitchFamily="18" charset="0"/>
                      </a:rPr>
                      <m:t>𝑑</m:t>
                    </m:r>
                    <m:r>
                      <a:rPr lang="en-US" altLang="ko-KR" sz="1600" b="0" i="1" smtClean="0">
                        <a:latin typeface="Cambria Math" panose="02040503050406030204" pitchFamily="18" charset="0"/>
                      </a:rPr>
                      <m:t>𝜙</m:t>
                    </m:r>
                    <m:r>
                      <a:rPr lang="en-US" altLang="ko-KR" sz="1600" b="0" i="1" smtClean="0">
                        <a:latin typeface="Cambria Math" panose="02040503050406030204" pitchFamily="18" charset="0"/>
                      </a:rPr>
                      <m:t> </m:t>
                    </m:r>
                    <m:r>
                      <a:rPr lang="en-US" altLang="ko-KR" sz="1600" b="0" i="0" smtClean="0">
                        <a:latin typeface="Cambria Math" panose="02040503050406030204" pitchFamily="18" charset="0"/>
                      </a:rPr>
                      <m:t> </m:t>
                    </m:r>
                    <m:r>
                      <m:rPr>
                        <m:sty m:val="p"/>
                      </m:rPr>
                      <a:rPr lang="en-US" altLang="ko-KR" sz="1600" b="0" i="0" smtClean="0">
                        <a:latin typeface="Cambria Math" panose="02040503050406030204" pitchFamily="18" charset="0"/>
                      </a:rPr>
                      <m:t>and</m:t>
                    </m:r>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𝑐𝑜𝑠</m:t>
                    </m:r>
                    <m:r>
                      <a:rPr lang="en-US" altLang="ko-KR" sz="1600" b="0" i="1" smtClean="0">
                        <a:latin typeface="Cambria Math" panose="02040503050406030204" pitchFamily="18" charset="0"/>
                      </a:rPr>
                      <m:t>𝜃</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𝑠𝑖𝑛</m:t>
                    </m:r>
                    <m:r>
                      <a:rPr lang="en-US" altLang="ko-KR" sz="1600" b="0" i="1" smtClean="0">
                        <a:latin typeface="Cambria Math" panose="02040503050406030204" pitchFamily="18" charset="0"/>
                      </a:rPr>
                      <m:t>𝜒</m:t>
                    </m:r>
                    <m:r>
                      <a:rPr lang="en-US" altLang="ko-KR" sz="1600" b="0" i="1" smtClean="0">
                        <a:latin typeface="Cambria Math" panose="02040503050406030204" pitchFamily="18" charset="0"/>
                      </a:rPr>
                      <m:t>𝑐𝑜𝑠</m:t>
                    </m:r>
                    <m:r>
                      <a:rPr lang="en-US" altLang="ko-KR" sz="1600" b="0" i="1" smtClean="0">
                        <a:latin typeface="Cambria Math" panose="02040503050406030204" pitchFamily="18" charset="0"/>
                      </a:rPr>
                      <m:t>𝜙</m:t>
                    </m:r>
                  </m:oMath>
                </a14:m>
                <a:endParaRPr lang="ko-KR" altLang="en-US" sz="1600" dirty="0"/>
              </a:p>
            </p:txBody>
          </p:sp>
        </mc:Choice>
        <mc:Fallback>
          <p:sp>
            <p:nvSpPr>
              <p:cNvPr id="3" name="TextBox 2">
                <a:extLst>
                  <a:ext uri="{FF2B5EF4-FFF2-40B4-BE49-F238E27FC236}">
                    <a16:creationId xmlns:a16="http://schemas.microsoft.com/office/drawing/2014/main" id="{B5BBEB1D-B142-75DB-96A2-853CA7B85A58}"/>
                  </a:ext>
                </a:extLst>
              </p:cNvPr>
              <p:cNvSpPr txBox="1">
                <a:spLocks noRot="1" noChangeAspect="1" noMove="1" noResize="1" noEditPoints="1" noAdjustHandles="1" noChangeArrowheads="1" noChangeShapeType="1" noTextEdit="1"/>
              </p:cNvSpPr>
              <p:nvPr/>
            </p:nvSpPr>
            <p:spPr>
              <a:xfrm>
                <a:off x="492838" y="1484982"/>
                <a:ext cx="11331571" cy="4530023"/>
              </a:xfrm>
              <a:prstGeom prst="rect">
                <a:avLst/>
              </a:prstGeom>
              <a:blipFill>
                <a:blip r:embed="rId6"/>
                <a:stretch>
                  <a:fillRect l="-323" t="-404"/>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ECFC4FDD-D18D-C925-52E7-AB6E3319EEC2}"/>
              </a:ext>
            </a:extLst>
          </p:cNvPr>
          <p:cNvPicPr>
            <a:picLocks noChangeAspect="1"/>
          </p:cNvPicPr>
          <p:nvPr/>
        </p:nvPicPr>
        <p:blipFill>
          <a:blip r:embed="rId7"/>
          <a:stretch>
            <a:fillRect/>
          </a:stretch>
        </p:blipFill>
        <p:spPr>
          <a:xfrm>
            <a:off x="8622112" y="345247"/>
            <a:ext cx="2676779" cy="2182908"/>
          </a:xfrm>
          <a:prstGeom prst="rect">
            <a:avLst/>
          </a:prstGeom>
        </p:spPr>
      </p:pic>
    </p:spTree>
    <p:extLst>
      <p:ext uri="{BB962C8B-B14F-4D97-AF65-F5344CB8AC3E}">
        <p14:creationId xmlns:p14="http://schemas.microsoft.com/office/powerpoint/2010/main" val="303672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3B60-B442-CD62-D8B4-3A1667D10D99}"/>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EBE70FE2-94AD-B262-23A4-65388D9DC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a:extLst>
              <a:ext uri="{FF2B5EF4-FFF2-40B4-BE49-F238E27FC236}">
                <a16:creationId xmlns:a16="http://schemas.microsoft.com/office/drawing/2014/main" id="{E17BD60E-71E3-06FB-240D-BF2DFE201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a:extLst>
              <a:ext uri="{FF2B5EF4-FFF2-40B4-BE49-F238E27FC236}">
                <a16:creationId xmlns:a16="http://schemas.microsoft.com/office/drawing/2014/main" id="{492CCCEE-07DB-CFDA-284D-031EFAF854CD}"/>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26962513-C59D-25AE-3721-8E8894512D70}"/>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9D1A2B1A-7074-10E3-DA11-819FECE57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114F025-3771-F610-42A6-DE69B17D45BA}"/>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DE87F086-E58A-79A3-6BA0-A416B7579393}"/>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DBABABD5-4494-5399-F367-3115ACE8FBC4}"/>
                  </a:ext>
                </a:extLst>
              </p:cNvPr>
              <p:cNvSpPr/>
              <p:nvPr/>
            </p:nvSpPr>
            <p:spPr>
              <a:xfrm>
                <a:off x="492838" y="538901"/>
                <a:ext cx="3885731"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err="1">
                    <a:solidFill>
                      <a:schemeClr val="tx2"/>
                    </a:solidFill>
                    <a:cs typeface="Verdana" panose="020B0604030504040204" pitchFamily="34" charset="0"/>
                  </a:rPr>
                  <a:t>Touschek</a:t>
                </a:r>
                <a:r>
                  <a:rPr lang="en-US" altLang="ko-KR" sz="2240" b="1" dirty="0">
                    <a:solidFill>
                      <a:schemeClr val="tx2"/>
                    </a:solidFill>
                    <a:cs typeface="Verdana" panose="020B0604030504040204" pitchFamily="34" charset="0"/>
                  </a:rPr>
                  <a:t>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𝒃</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885731"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429B5BC-012A-174F-C6BF-3607C8784BF7}"/>
                  </a:ext>
                </a:extLst>
              </p:cNvPr>
              <p:cNvSpPr txBox="1"/>
              <p:nvPr/>
            </p:nvSpPr>
            <p:spPr>
              <a:xfrm>
                <a:off x="501813" y="1251737"/>
                <a:ext cx="8493057" cy="5146537"/>
              </a:xfrm>
              <a:prstGeom prst="rect">
                <a:avLst/>
              </a:prstGeom>
              <a:noFill/>
            </p:spPr>
            <p:txBody>
              <a:bodyPr wrap="square" rtlCol="0">
                <a:spAutoFit/>
              </a:bodyPr>
              <a:lstStyle/>
              <a:p>
                <a:pPr algn="just"/>
                <a:r>
                  <a:rPr lang="en-US" altLang="ko-KR" sz="1400" dirty="0"/>
                  <a:t>The longitudinal momentum transfer is </a:t>
                </a:r>
              </a:p>
              <a:p>
                <a:pPr algn="just"/>
                <a:endParaRPr lang="en-US" altLang="ko-KR" sz="1400" dirty="0"/>
              </a:p>
              <a:p>
                <a:pPr algn="just"/>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d>
                            <m:dPr>
                              <m:ctrlPr>
                                <a:rPr lang="en-US" altLang="ko-KR" sz="1400" b="0" i="1" smtClean="0">
                                  <a:latin typeface="Cambria Math" panose="02040503050406030204" pitchFamily="18" charset="0"/>
                                </a:rPr>
                              </m:ctrlPr>
                            </m:dPr>
                            <m:e>
                              <m:r>
                                <m:rPr>
                                  <m:sty m:val="p"/>
                                </m:rPr>
                                <a:rPr lang="en-US" altLang="ko-KR" sz="1400" b="0" i="0" smtClean="0">
                                  <a:latin typeface="Cambria Math" panose="02040503050406030204" pitchFamily="18" charset="0"/>
                                </a:rPr>
                                <m:t>Δ</m:t>
                              </m:r>
                              <m:r>
                                <a:rPr lang="en-US" altLang="ko-KR" sz="1400" b="0" i="1" smtClean="0">
                                  <a:latin typeface="Cambria Math" panose="02040503050406030204" pitchFamily="18" charset="0"/>
                                </a:rPr>
                                <m:t>𝑝</m:t>
                              </m:r>
                            </m:e>
                          </m:d>
                        </m:e>
                        <m:sub>
                          <m:r>
                            <a:rPr lang="en-US" altLang="ko-KR" sz="1400" b="0" i="1" smtClean="0">
                              <a:latin typeface="Cambria Math" panose="02040503050406030204" pitchFamily="18" charset="0"/>
                            </a:rPr>
                            <m:t>𝐶𝑀</m:t>
                          </m:r>
                        </m:sub>
                      </m:sSub>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𝑞</m:t>
                      </m:r>
                      <m:d>
                        <m:dPr>
                          <m:begChr m:val="|"/>
                          <m:endChr m:val="|"/>
                          <m:ctrlPr>
                            <a:rPr lang="en-US" altLang="ko-KR" sz="1400" b="0" i="1" smtClean="0">
                              <a:latin typeface="Cambria Math" panose="02040503050406030204" pitchFamily="18" charset="0"/>
                            </a:rPr>
                          </m:ctrlPr>
                        </m:dPr>
                        <m:e>
                          <m:r>
                            <a:rPr lang="en-US" altLang="ko-KR" sz="1400" b="0" i="1" smtClean="0">
                              <a:latin typeface="Cambria Math" panose="02040503050406030204" pitchFamily="18" charset="0"/>
                            </a:rPr>
                            <m:t>𝑐𝑜𝑠</m:t>
                          </m:r>
                          <m:r>
                            <a:rPr lang="en-US" altLang="ko-KR" sz="1400" b="0" i="1" smtClean="0">
                              <a:latin typeface="Cambria Math" panose="02040503050406030204" pitchFamily="18" charset="0"/>
                            </a:rPr>
                            <m:t>𝜒</m:t>
                          </m:r>
                        </m:e>
                      </m:d>
                    </m:oMath>
                  </m:oMathPara>
                </a14:m>
                <a:endParaRPr lang="en-US" altLang="ko-KR" sz="1400" b="0" dirty="0"/>
              </a:p>
              <a:p>
                <a:pPr algn="just"/>
                <a:endParaRPr lang="en-US" altLang="ko-KR" sz="1400" dirty="0"/>
              </a:p>
              <a:p>
                <a:pPr algn="just"/>
                <a:r>
                  <a:rPr lang="en-US" altLang="ko-KR" sz="1400" dirty="0"/>
                  <a:t>Where q is the transverse momentum of each particle in CM system.</a:t>
                </a:r>
              </a:p>
              <a:p>
                <a:pPr algn="just"/>
                <a:endParaRPr lang="en-US" altLang="ko-KR" sz="1400" dirty="0"/>
              </a:p>
              <a:p>
                <a:pPr algn="just"/>
                <a:r>
                  <a:rPr lang="en-US" altLang="ko-KR" sz="1400" dirty="0"/>
                  <a:t>Transferring back to the LAB system, we get </a:t>
                </a:r>
                <a14:m>
                  <m:oMath xmlns:m="http://schemas.openxmlformats.org/officeDocument/2006/math">
                    <m:sSub>
                      <m:sSubPr>
                        <m:ctrlPr>
                          <a:rPr lang="en-US" altLang="ko-KR" sz="1400" b="0" i="1" smtClean="0">
                            <a:latin typeface="Cambria Math" panose="02040503050406030204" pitchFamily="18" charset="0"/>
                          </a:rPr>
                        </m:ctrlPr>
                      </m:sSubPr>
                      <m:e>
                        <m:d>
                          <m:dPr>
                            <m:ctrlPr>
                              <a:rPr lang="en-US" altLang="ko-KR" sz="1400" b="0" i="1" smtClean="0">
                                <a:latin typeface="Cambria Math" panose="02040503050406030204" pitchFamily="18" charset="0"/>
                              </a:rPr>
                            </m:ctrlPr>
                          </m:dPr>
                          <m:e>
                            <m:r>
                              <m:rPr>
                                <m:sty m:val="p"/>
                              </m:rPr>
                              <a:rPr lang="en-US" altLang="ko-KR" sz="1400" b="0" i="0" smtClean="0">
                                <a:latin typeface="Cambria Math" panose="02040503050406030204" pitchFamily="18" charset="0"/>
                              </a:rPr>
                              <m:t>Δ</m:t>
                            </m:r>
                            <m:r>
                              <a:rPr lang="en-US" altLang="ko-KR" sz="1400" b="0" i="1" smtClean="0">
                                <a:latin typeface="Cambria Math" panose="02040503050406030204" pitchFamily="18" charset="0"/>
                              </a:rPr>
                              <m:t>𝑝</m:t>
                            </m:r>
                          </m:e>
                        </m:d>
                      </m:e>
                      <m:sub>
                        <m:r>
                          <a:rPr lang="en-US" altLang="ko-KR" sz="1400" b="0" i="1" smtClean="0">
                            <a:latin typeface="Cambria Math" panose="02040503050406030204" pitchFamily="18" charset="0"/>
                          </a:rPr>
                          <m:t>𝐿𝐴𝐵</m:t>
                        </m:r>
                      </m:sub>
                    </m:sSub>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𝛾</m:t>
                    </m:r>
                  </m:oMath>
                </a14:m>
                <a:r>
                  <a:rPr lang="en-US" altLang="ko-KR" sz="1400" dirty="0"/>
                  <a:t> </a:t>
                </a:r>
                <a14:m>
                  <m:oMath xmlns:m="http://schemas.openxmlformats.org/officeDocument/2006/math">
                    <m:sSub>
                      <m:sSubPr>
                        <m:ctrlPr>
                          <a:rPr lang="en-US" altLang="ko-KR" sz="1400" i="1">
                            <a:latin typeface="Cambria Math" panose="02040503050406030204" pitchFamily="18" charset="0"/>
                          </a:rPr>
                        </m:ctrlPr>
                      </m:sSubPr>
                      <m:e>
                        <m:d>
                          <m:dPr>
                            <m:ctrlPr>
                              <a:rPr lang="en-US" altLang="ko-KR" sz="1400" i="1">
                                <a:latin typeface="Cambria Math" panose="02040503050406030204" pitchFamily="18" charset="0"/>
                              </a:rPr>
                            </m:ctrlPr>
                          </m:dPr>
                          <m:e>
                            <m:r>
                              <m:rPr>
                                <m:sty m:val="p"/>
                              </m:rPr>
                              <a:rPr lang="en-US" altLang="ko-KR" sz="1400">
                                <a:latin typeface="Cambria Math" panose="02040503050406030204" pitchFamily="18" charset="0"/>
                              </a:rPr>
                              <m:t>Δ</m:t>
                            </m:r>
                            <m:r>
                              <a:rPr lang="en-US" altLang="ko-KR" sz="1400" i="1">
                                <a:latin typeface="Cambria Math" panose="02040503050406030204" pitchFamily="18" charset="0"/>
                              </a:rPr>
                              <m:t>𝑝</m:t>
                            </m:r>
                          </m:e>
                        </m:d>
                      </m:e>
                      <m:sub>
                        <m:r>
                          <a:rPr lang="en-US" altLang="ko-KR" sz="1400" i="1">
                            <a:latin typeface="Cambria Math" panose="02040503050406030204" pitchFamily="18" charset="0"/>
                          </a:rPr>
                          <m:t>𝐶𝑀</m:t>
                        </m:r>
                      </m:sub>
                    </m:sSub>
                  </m:oMath>
                </a14:m>
                <a:r>
                  <a:rPr lang="en-US" altLang="ko-KR" sz="1400" dirty="0"/>
                  <a:t>. Therefore, the particle will be lost </a:t>
                </a:r>
              </a:p>
              <a:p>
                <a:pPr algn="just"/>
                <a:r>
                  <a:rPr lang="en-US" altLang="ko-KR" sz="1400" dirty="0"/>
                  <a:t>if </a:t>
                </a:r>
                <a14:m>
                  <m:oMath xmlns:m="http://schemas.openxmlformats.org/officeDocument/2006/math">
                    <m:f>
                      <m:fPr>
                        <m:ctrlPr>
                          <a:rPr lang="en-US" altLang="ko-KR" sz="1400" b="0" i="1" smtClean="0">
                            <a:latin typeface="Cambria Math" panose="02040503050406030204" pitchFamily="18" charset="0"/>
                          </a:rPr>
                        </m:ctrlPr>
                      </m:fPr>
                      <m:num>
                        <m:r>
                          <a:rPr lang="en-US" altLang="ko-KR" sz="1400" i="1">
                            <a:latin typeface="Cambria Math" panose="02040503050406030204" pitchFamily="18" charset="0"/>
                          </a:rPr>
                          <m:t>𝛾</m:t>
                        </m:r>
                        <m:sSub>
                          <m:sSubPr>
                            <m:ctrlPr>
                              <a:rPr lang="en-US" altLang="ko-KR" sz="1400" i="1">
                                <a:latin typeface="Cambria Math" panose="02040503050406030204" pitchFamily="18" charset="0"/>
                              </a:rPr>
                            </m:ctrlPr>
                          </m:sSubPr>
                          <m:e>
                            <m:d>
                              <m:dPr>
                                <m:ctrlPr>
                                  <a:rPr lang="en-US" altLang="ko-KR" sz="1400" i="1">
                                    <a:latin typeface="Cambria Math" panose="02040503050406030204" pitchFamily="18" charset="0"/>
                                  </a:rPr>
                                </m:ctrlPr>
                              </m:dPr>
                              <m:e>
                                <m:r>
                                  <m:rPr>
                                    <m:sty m:val="p"/>
                                  </m:rPr>
                                  <a:rPr lang="en-US" altLang="ko-KR" sz="1400">
                                    <a:latin typeface="Cambria Math" panose="02040503050406030204" pitchFamily="18" charset="0"/>
                                  </a:rPr>
                                  <m:t>Δ</m:t>
                                </m:r>
                                <m:r>
                                  <a:rPr lang="en-US" altLang="ko-KR" sz="1400" i="1">
                                    <a:latin typeface="Cambria Math" panose="02040503050406030204" pitchFamily="18" charset="0"/>
                                  </a:rPr>
                                  <m:t>𝑝</m:t>
                                </m:r>
                              </m:e>
                            </m:d>
                          </m:e>
                          <m:sub>
                            <m:r>
                              <a:rPr lang="en-US" altLang="ko-KR" sz="1400" i="1">
                                <a:latin typeface="Cambria Math" panose="02040503050406030204" pitchFamily="18" charset="0"/>
                              </a:rPr>
                              <m:t>𝐶𝑀</m:t>
                            </m:r>
                          </m:sub>
                        </m:sSub>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b="0" i="1" smtClean="0">
                                <a:latin typeface="Cambria Math" panose="02040503050406030204" pitchFamily="18" charset="0"/>
                              </a:rPr>
                              <m:t>0</m:t>
                            </m:r>
                          </m:sub>
                        </m:sSub>
                      </m:den>
                    </m:f>
                    <m:r>
                      <a:rPr lang="en-US" altLang="ko-KR" sz="1400" b="0" i="1" smtClean="0">
                        <a:latin typeface="Cambria Math" panose="02040503050406030204" pitchFamily="18" charset="0"/>
                      </a:rPr>
                      <m:t>&gt;</m:t>
                    </m:r>
                    <m:f>
                      <m:fPr>
                        <m:ctrlPr>
                          <a:rPr lang="en-US" altLang="ko-KR" sz="1400" b="0" i="1" smtClean="0">
                            <a:latin typeface="Cambria Math" panose="02040503050406030204" pitchFamily="18" charset="0"/>
                          </a:rPr>
                        </m:ctrlPr>
                      </m:fPr>
                      <m:num>
                        <m:r>
                          <m:rPr>
                            <m:sty m:val="p"/>
                          </m:rPr>
                          <a:rPr lang="en-US" altLang="ko-KR" sz="1400" b="0" i="0" smtClean="0">
                            <a:latin typeface="Cambria Math" panose="02040503050406030204" pitchFamily="18" charset="0"/>
                          </a:rPr>
                          <m:t>Δ</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b="0" i="1" smtClean="0">
                                <a:latin typeface="Cambria Math" panose="02040503050406030204" pitchFamily="18" charset="0"/>
                              </a:rPr>
                              <m:t>𝑅𝐹</m:t>
                            </m:r>
                          </m:sub>
                        </m:sSub>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b="0" i="1" smtClean="0">
                                <a:latin typeface="Cambria Math" panose="02040503050406030204" pitchFamily="18" charset="0"/>
                              </a:rPr>
                              <m:t>0</m:t>
                            </m:r>
                          </m:sub>
                        </m:sSub>
                      </m:den>
                    </m:f>
                  </m:oMath>
                </a14:m>
                <a:r>
                  <a:rPr lang="en-US" altLang="ko-KR" sz="1400" dirty="0"/>
                  <a:t>.  Where </a:t>
                </a:r>
                <a14:m>
                  <m:oMath xmlns:m="http://schemas.openxmlformats.org/officeDocument/2006/math">
                    <m:f>
                      <m:fPr>
                        <m:ctrlPr>
                          <a:rPr lang="en-US" altLang="ko-KR" sz="1400" i="1">
                            <a:latin typeface="Cambria Math" panose="02040503050406030204" pitchFamily="18" charset="0"/>
                          </a:rPr>
                        </m:ctrlPr>
                      </m:fPr>
                      <m:num>
                        <m:r>
                          <m:rPr>
                            <m:sty m:val="p"/>
                          </m:rPr>
                          <a:rPr lang="en-US" altLang="ko-KR" sz="1400">
                            <a:latin typeface="Cambria Math" panose="02040503050406030204" pitchFamily="18" charset="0"/>
                          </a:rPr>
                          <m:t>Δ</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𝑅𝐹</m:t>
                            </m:r>
                          </m:sub>
                        </m:sSub>
                      </m:num>
                      <m:den>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0</m:t>
                            </m:r>
                          </m:sub>
                        </m:sSub>
                      </m:den>
                    </m:f>
                  </m:oMath>
                </a14:m>
                <a:r>
                  <a:rPr lang="ko-KR" altLang="en-US" sz="1400" dirty="0"/>
                  <a:t> </a:t>
                </a:r>
                <a:r>
                  <a:rPr lang="en-US" altLang="ko-KR" sz="1400" dirty="0"/>
                  <a:t>is momentum acceptance.</a:t>
                </a:r>
              </a:p>
              <a:p>
                <a:pPr algn="just"/>
                <a:endParaRPr lang="en-US" altLang="ko-KR" sz="1400" dirty="0"/>
              </a:p>
              <a:p>
                <a:pPr algn="just"/>
                <a:r>
                  <a:rPr lang="en-US" altLang="ko-KR" sz="1400" dirty="0"/>
                  <a:t>So, the total scattering cross section for particle loss</a:t>
                </a:r>
              </a:p>
              <a:p>
                <a:pPr algn="just"/>
                <a:endParaRPr lang="en-US" altLang="ko-KR" sz="1400" dirty="0"/>
              </a:p>
              <a:p>
                <a:pPr algn="just"/>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𝜎</m:t>
                          </m:r>
                        </m:e>
                        <m:sub>
                          <m:r>
                            <a:rPr lang="en-US" altLang="ko-KR" sz="1400" b="0" i="1" smtClean="0">
                              <a:latin typeface="Cambria Math" panose="02040503050406030204" pitchFamily="18" charset="0"/>
                            </a:rPr>
                            <m:t>𝑇</m:t>
                          </m:r>
                        </m:sub>
                      </m:sSub>
                      <m:r>
                        <a:rPr lang="en-US" altLang="ko-KR" sz="1400" b="0" i="1" smtClean="0">
                          <a:latin typeface="Cambria Math" panose="02040503050406030204" pitchFamily="18" charset="0"/>
                        </a:rPr>
                        <m:t>= </m:t>
                      </m:r>
                      <m:nary>
                        <m:naryPr>
                          <m:ctrlPr>
                            <a:rPr lang="en-US" altLang="ko-KR" sz="1400" b="0" i="1" smtClean="0">
                              <a:latin typeface="Cambria Math" panose="02040503050406030204" pitchFamily="18" charset="0"/>
                            </a:rPr>
                          </m:ctrlPr>
                        </m:naryPr>
                        <m:sub>
                          <m:d>
                            <m:dPr>
                              <m:begChr m:val="|"/>
                              <m:endChr m:val="|"/>
                              <m:ctrlPr>
                                <a:rPr lang="en-US" altLang="ko-KR" sz="1400" b="0" i="1" smtClean="0">
                                  <a:latin typeface="Cambria Math" panose="02040503050406030204" pitchFamily="18" charset="0"/>
                                </a:rPr>
                              </m:ctrlPr>
                            </m:dPr>
                            <m:e>
                              <m:r>
                                <m:rPr>
                                  <m:brk m:alnAt="23"/>
                                </m:rPr>
                                <a:rPr lang="en-US" altLang="ko-KR" sz="1400" b="0" i="1" smtClean="0">
                                  <a:latin typeface="Cambria Math" panose="02040503050406030204" pitchFamily="18" charset="0"/>
                                </a:rPr>
                                <m:t>𝑐</m:t>
                              </m:r>
                              <m:r>
                                <a:rPr lang="en-US" altLang="ko-KR" sz="1400" b="0" i="1" smtClean="0">
                                  <a:latin typeface="Cambria Math" panose="02040503050406030204" pitchFamily="18" charset="0"/>
                                </a:rPr>
                                <m:t>𝑜𝑠</m:t>
                              </m:r>
                              <m:r>
                                <a:rPr lang="en-US" altLang="ko-KR" sz="1400" b="0" i="1" smtClean="0">
                                  <a:latin typeface="Cambria Math" panose="02040503050406030204" pitchFamily="18" charset="0"/>
                                </a:rPr>
                                <m:t>𝜒</m:t>
                              </m:r>
                            </m:e>
                          </m:d>
                          <m:r>
                            <a:rPr lang="en-US" altLang="ko-KR" sz="1400" b="0" i="1" smtClean="0">
                              <a:latin typeface="Cambria Math" panose="02040503050406030204" pitchFamily="18" charset="0"/>
                            </a:rPr>
                            <m:t>&gt;</m:t>
                          </m:r>
                          <m:r>
                            <a:rPr lang="en-US" altLang="ko-KR" sz="1400" b="0" i="1" smtClean="0">
                              <a:latin typeface="Cambria Math" panose="02040503050406030204" pitchFamily="18" charset="0"/>
                            </a:rPr>
                            <m:t>𝜇</m:t>
                          </m:r>
                        </m:sub>
                        <m:sup/>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r>
                                <a:rPr lang="en-US" altLang="ko-KR" sz="1400" i="1">
                                  <a:latin typeface="Cambria Math" panose="02040503050406030204" pitchFamily="18" charset="0"/>
                                </a:rPr>
                                <m:t>𝜎</m:t>
                              </m:r>
                            </m:num>
                            <m:den>
                              <m:r>
                                <a:rPr lang="en-US" altLang="ko-KR" sz="1400" i="1">
                                  <a:latin typeface="Cambria Math" panose="02040503050406030204" pitchFamily="18" charset="0"/>
                                </a:rPr>
                                <m:t>𝑑</m:t>
                              </m:r>
                              <m:r>
                                <m:rPr>
                                  <m:sty m:val="p"/>
                                </m:rPr>
                                <a:rPr lang="en-US" altLang="ko-KR" sz="1400">
                                  <a:latin typeface="Cambria Math" panose="02040503050406030204" pitchFamily="18" charset="0"/>
                                </a:rPr>
                                <m:t>Ω</m:t>
                              </m:r>
                            </m:den>
                          </m:f>
                        </m:e>
                      </m:nary>
                      <m:r>
                        <a:rPr lang="en-US" altLang="ko-KR" sz="1400" b="0" i="1" smtClean="0">
                          <a:latin typeface="Cambria Math" panose="02040503050406030204" pitchFamily="18" charset="0"/>
                        </a:rPr>
                        <m:t>𝑑</m:t>
                      </m:r>
                      <m:r>
                        <m:rPr>
                          <m:sty m:val="p"/>
                        </m:rPr>
                        <a:rPr lang="en-US" altLang="ko-KR" sz="1400" b="0" i="0" smtClean="0">
                          <a:latin typeface="Cambria Math" panose="02040503050406030204" pitchFamily="18" charset="0"/>
                        </a:rPr>
                        <m:t>Ω</m:t>
                      </m:r>
                    </m:oMath>
                  </m:oMathPara>
                </a14:m>
                <a:endParaRPr lang="en-US" altLang="ko-KR" sz="1400" dirty="0"/>
              </a:p>
              <a:p>
                <a:pPr algn="just"/>
                <a:endParaRPr lang="en-US" altLang="ko-KR" sz="1400" dirty="0"/>
              </a:p>
              <a:p>
                <a:pPr algn="just"/>
                <a:r>
                  <a:rPr lang="en-US" altLang="ko-KR" sz="1400" dirty="0"/>
                  <a:t>Where </a:t>
                </a:r>
                <a14:m>
                  <m:oMath xmlns:m="http://schemas.openxmlformats.org/officeDocument/2006/math">
                    <m:d>
                      <m:dPr>
                        <m:begChr m:val="|"/>
                        <m:endChr m:val="|"/>
                        <m:ctrlPr>
                          <a:rPr lang="en-US" altLang="ko-KR" sz="1400" b="0" i="1" smtClean="0">
                            <a:latin typeface="Cambria Math" panose="02040503050406030204" pitchFamily="18" charset="0"/>
                          </a:rPr>
                        </m:ctrlPr>
                      </m:dPr>
                      <m:e>
                        <m:r>
                          <m:rPr>
                            <m:brk m:alnAt="23"/>
                          </m:rPr>
                          <a:rPr lang="en-US" altLang="ko-KR" sz="1400" b="0" i="1" smtClean="0">
                            <a:latin typeface="Cambria Math" panose="02040503050406030204" pitchFamily="18" charset="0"/>
                          </a:rPr>
                          <m:t>𝑐</m:t>
                        </m:r>
                        <m:r>
                          <a:rPr lang="en-US" altLang="ko-KR" sz="1400" b="0" i="1" smtClean="0">
                            <a:latin typeface="Cambria Math" panose="02040503050406030204" pitchFamily="18" charset="0"/>
                          </a:rPr>
                          <m:t>𝑜𝑠</m:t>
                        </m:r>
                        <m:r>
                          <a:rPr lang="en-US" altLang="ko-KR" sz="1400" b="0" i="1" smtClean="0">
                            <a:latin typeface="Cambria Math" panose="02040503050406030204" pitchFamily="18" charset="0"/>
                          </a:rPr>
                          <m:t>𝜒</m:t>
                        </m:r>
                      </m:e>
                    </m:d>
                  </m:oMath>
                </a14:m>
                <a:r>
                  <a:rPr lang="ko-KR" altLang="en-US" sz="1400" dirty="0"/>
                  <a:t> </a:t>
                </a:r>
                <a:r>
                  <a:rPr lang="en-US" altLang="ko-KR" sz="1400" dirty="0"/>
                  <a:t>&gt; </a:t>
                </a:r>
                <a14:m>
                  <m:oMath xmlns:m="http://schemas.openxmlformats.org/officeDocument/2006/math">
                    <m:f>
                      <m:fPr>
                        <m:ctrlPr>
                          <a:rPr lang="en-US" altLang="ko-KR" sz="1400" i="1">
                            <a:latin typeface="Cambria Math" panose="02040503050406030204" pitchFamily="18" charset="0"/>
                          </a:rPr>
                        </m:ctrlPr>
                      </m:fPr>
                      <m:num>
                        <m:r>
                          <m:rPr>
                            <m:sty m:val="p"/>
                          </m:rPr>
                          <a:rPr lang="en-US" altLang="ko-KR" sz="1400">
                            <a:latin typeface="Cambria Math" panose="02040503050406030204" pitchFamily="18" charset="0"/>
                          </a:rPr>
                          <m:t>Δ</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𝑅𝐹</m:t>
                            </m:r>
                          </m:sub>
                        </m:sSub>
                      </m:num>
                      <m:den>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0</m:t>
                            </m:r>
                          </m:sub>
                        </m:sSub>
                      </m:den>
                    </m:f>
                  </m:oMath>
                </a14:m>
                <a:r>
                  <a:rPr lang="ko-KR" altLang="en-US" sz="1400" dirty="0"/>
                  <a:t> </a:t>
                </a:r>
                <a14:m>
                  <m:oMath xmlns:m="http://schemas.openxmlformats.org/officeDocument/2006/math">
                    <m:r>
                      <a:rPr lang="ko-KR" altLang="en-US" sz="1400" i="1" dirty="0" smtClean="0">
                        <a:latin typeface="Cambria Math" panose="02040503050406030204" pitchFamily="18" charset="0"/>
                      </a:rPr>
                      <m:t>≡</m:t>
                    </m:r>
                    <m:r>
                      <a:rPr lang="en-US" altLang="ko-KR" sz="1400" b="0" i="1" dirty="0" smtClean="0">
                        <a:latin typeface="Cambria Math" panose="02040503050406030204" pitchFamily="18" charset="0"/>
                      </a:rPr>
                      <m:t>𝜇</m:t>
                    </m:r>
                  </m:oMath>
                </a14:m>
                <a:endParaRPr lang="en-US" altLang="ko-KR" sz="1400" dirty="0"/>
              </a:p>
              <a:p>
                <a:pPr algn="just"/>
                <a:endParaRPr lang="en-US" altLang="ko-KR" sz="1400" dirty="0"/>
              </a:p>
              <a:p>
                <a:pPr algn="just"/>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𝜎</m:t>
                          </m:r>
                        </m:e>
                        <m:sub>
                          <m:r>
                            <a:rPr lang="en-US" altLang="ko-KR" sz="1400" b="0" i="1" smtClean="0">
                              <a:latin typeface="Cambria Math" panose="02040503050406030204" pitchFamily="18" charset="0"/>
                            </a:rPr>
                            <m:t>𝑇</m:t>
                          </m:r>
                        </m:sub>
                      </m:sSub>
                      <m:r>
                        <a:rPr lang="en-US" altLang="ko-KR" sz="1400" b="0" i="0" smtClean="0">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0" smtClean="0">
                              <a:latin typeface="Cambria Math" panose="02040503050406030204" pitchFamily="18" charset="0"/>
                            </a:rPr>
                            <m:t>8</m:t>
                          </m:r>
                          <m:r>
                            <a:rPr lang="en-US" altLang="ko-KR" sz="1400" b="0" i="1" smtClean="0">
                              <a:latin typeface="Cambria Math" panose="02040503050406030204" pitchFamily="18" charset="0"/>
                            </a:rPr>
                            <m:t>𝜋</m:t>
                          </m:r>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𝑟</m:t>
                              </m:r>
                            </m:e>
                            <m:sub>
                              <m:r>
                                <a:rPr lang="en-US" altLang="ko-KR" sz="1400" b="0" i="1" smtClean="0">
                                  <a:latin typeface="Cambria Math" panose="02040503050406030204" pitchFamily="18" charset="0"/>
                                </a:rPr>
                                <m:t>𝑒</m:t>
                              </m:r>
                            </m:sub>
                            <m:sup>
                              <m:r>
                                <a:rPr lang="en-US" altLang="ko-KR" sz="1400" b="0" i="1" smtClean="0">
                                  <a:latin typeface="Cambria Math" panose="02040503050406030204" pitchFamily="18" charset="0"/>
                                </a:rPr>
                                <m:t>2</m:t>
                              </m:r>
                            </m:sup>
                          </m:sSubSup>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𝑐</m:t>
                              </m:r>
                            </m:e>
                            <m:sup>
                              <m:r>
                                <a:rPr lang="en-US" altLang="ko-KR" sz="1400" b="0" i="1" smtClean="0">
                                  <a:latin typeface="Cambria Math" panose="02040503050406030204" pitchFamily="18" charset="0"/>
                                </a:rPr>
                                <m:t>4</m:t>
                              </m:r>
                            </m:sup>
                          </m:sSup>
                        </m:num>
                        <m:den>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𝑣</m:t>
                              </m:r>
                            </m:e>
                            <m:sup>
                              <m:r>
                                <a:rPr lang="en-US" altLang="ko-KR" sz="1400" b="0" i="1" smtClean="0">
                                  <a:latin typeface="Cambria Math" panose="02040503050406030204" pitchFamily="18" charset="0"/>
                                </a:rPr>
                                <m:t>4</m:t>
                              </m:r>
                            </m:sup>
                          </m:sSup>
                        </m:den>
                      </m:f>
                      <m:d>
                        <m:dPr>
                          <m:begChr m:val="["/>
                          <m:endChr m:val="]"/>
                          <m:ctrlPr>
                            <a:rPr lang="en-US" altLang="ko-KR" sz="1400" b="0" i="1" smtClean="0">
                              <a:latin typeface="Cambria Math" panose="02040503050406030204" pitchFamily="18" charset="0"/>
                            </a:rPr>
                          </m:ctrlPr>
                        </m:dPr>
                        <m:e>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𝜇</m:t>
                                  </m:r>
                                </m:e>
                                <m:sup>
                                  <m:r>
                                    <a:rPr lang="en-US" altLang="ko-KR" sz="1400" b="0" i="1" smtClean="0">
                                      <a:latin typeface="Cambria Math" panose="02040503050406030204" pitchFamily="18" charset="0"/>
                                    </a:rPr>
                                    <m:t>2</m:t>
                                  </m:r>
                                </m:sup>
                              </m:sSup>
                            </m:den>
                          </m:f>
                          <m:r>
                            <a:rPr lang="en-US" altLang="ko-KR" sz="1400" b="0" i="1" smtClean="0">
                              <a:latin typeface="Cambria Math" panose="02040503050406030204" pitchFamily="18" charset="0"/>
                            </a:rPr>
                            <m:t>−1+</m:t>
                          </m:r>
                          <m:func>
                            <m:funcPr>
                              <m:ctrlPr>
                                <a:rPr lang="en-US" altLang="ko-KR" sz="1400" b="0" i="1" smtClean="0">
                                  <a:latin typeface="Cambria Math" panose="02040503050406030204" pitchFamily="18" charset="0"/>
                                </a:rPr>
                              </m:ctrlPr>
                            </m:funcPr>
                            <m:fName>
                              <m:r>
                                <m:rPr>
                                  <m:sty m:val="p"/>
                                </m:rPr>
                                <a:rPr lang="en-US" altLang="ko-KR" sz="1400" b="0" i="0" smtClean="0">
                                  <a:latin typeface="Cambria Math" panose="02040503050406030204" pitchFamily="18" charset="0"/>
                                </a:rPr>
                                <m:t>ln</m:t>
                              </m:r>
                            </m:fName>
                            <m:e>
                              <m:r>
                                <a:rPr lang="en-US" altLang="ko-KR" sz="1400" b="0" i="1" smtClean="0">
                                  <a:latin typeface="Cambria Math" panose="02040503050406030204" pitchFamily="18" charset="0"/>
                                </a:rPr>
                                <m:t>𝜇</m:t>
                              </m:r>
                            </m:e>
                          </m:func>
                        </m:e>
                      </m:d>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𝑓𝑜𝑟</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𝑞</m:t>
                      </m:r>
                      <m:r>
                        <a:rPr lang="en-US" altLang="ko-KR" sz="1400" b="0" i="1" smtClean="0">
                          <a:latin typeface="Cambria Math" panose="02040503050406030204" pitchFamily="18" charset="0"/>
                        </a:rPr>
                        <m:t>&gt;</m:t>
                      </m:r>
                      <m:f>
                        <m:fPr>
                          <m:ctrlPr>
                            <a:rPr lang="en-US" altLang="ko-KR" sz="1400" b="0" i="1" smtClean="0">
                              <a:latin typeface="Cambria Math" panose="02040503050406030204" pitchFamily="18" charset="0"/>
                            </a:rPr>
                          </m:ctrlPr>
                        </m:fPr>
                        <m:num>
                          <m:r>
                            <m:rPr>
                              <m:sty m:val="p"/>
                            </m:rPr>
                            <a:rPr lang="en-US" altLang="ko-KR" sz="1400" b="0" i="0" smtClean="0">
                              <a:latin typeface="Cambria Math" panose="02040503050406030204" pitchFamily="18" charset="0"/>
                            </a:rPr>
                            <m:t>Δ</m:t>
                          </m:r>
                          <m:sSub>
                            <m:sSubPr>
                              <m:ctrlPr>
                                <a:rPr lang="en-US" altLang="ko-KR" sz="1400" b="0" i="1" smtClean="0">
                                  <a:latin typeface="Cambria Math" panose="02040503050406030204" pitchFamily="18" charset="0"/>
                                </a:rPr>
                              </m:ctrlPr>
                            </m:sSubPr>
                            <m:e>
                              <m:r>
                                <m:rPr>
                                  <m:sty m:val="p"/>
                                </m:rPr>
                                <a:rPr lang="en-US" altLang="ko-KR" sz="1400" b="0" i="0" smtClean="0">
                                  <a:latin typeface="Cambria Math" panose="02040503050406030204" pitchFamily="18" charset="0"/>
                                </a:rPr>
                                <m:t>p</m:t>
                              </m:r>
                            </m:e>
                            <m:sub>
                              <m:r>
                                <m:rPr>
                                  <m:sty m:val="p"/>
                                </m:rPr>
                                <a:rPr lang="en-US" altLang="ko-KR" sz="1400" b="0" i="0" smtClean="0">
                                  <a:latin typeface="Cambria Math" panose="02040503050406030204" pitchFamily="18" charset="0"/>
                                </a:rPr>
                                <m:t>RF</m:t>
                              </m:r>
                            </m:sub>
                          </m:sSub>
                        </m:num>
                        <m:den>
                          <m:r>
                            <a:rPr lang="en-US" altLang="ko-KR" sz="1400" b="0" i="1" smtClean="0">
                              <a:latin typeface="Cambria Math" panose="02040503050406030204" pitchFamily="18" charset="0"/>
                            </a:rPr>
                            <m:t>𝛾</m:t>
                          </m:r>
                        </m:den>
                      </m:f>
                    </m:oMath>
                  </m:oMathPara>
                </a14:m>
                <a:endParaRPr lang="en-US" altLang="ko-KR" sz="1400" b="0" dirty="0"/>
              </a:p>
              <a:p>
                <a:pPr algn="ctr"/>
                <a:r>
                  <a:rPr lang="en-US" altLang="ko-KR" sz="1400" dirty="0"/>
                  <a:t>  </a:t>
                </a:r>
                <a14:m>
                  <m:oMath xmlns:m="http://schemas.openxmlformats.org/officeDocument/2006/math">
                    <m:r>
                      <a:rPr lang="en-US" altLang="ko-KR" sz="1400" b="0" i="0" smtClean="0">
                        <a:latin typeface="Cambria Math" panose="02040503050406030204" pitchFamily="18" charset="0"/>
                      </a:rPr>
                      <m:t>    </m:t>
                    </m:r>
                    <m:r>
                      <a:rPr lang="en-US" altLang="ko-KR" sz="1400" b="0" i="1" smtClean="0">
                        <a:latin typeface="Cambria Math" panose="02040503050406030204" pitchFamily="18" charset="0"/>
                      </a:rPr>
                      <m:t>=0                                          </m:t>
                    </m:r>
                    <m:r>
                      <a:rPr lang="en-US" altLang="ko-KR" sz="1400" b="0" i="1" smtClean="0">
                        <a:latin typeface="Cambria Math" panose="02040503050406030204" pitchFamily="18" charset="0"/>
                      </a:rPr>
                      <m:t>𝑓𝑜𝑟</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𝑞</m:t>
                    </m:r>
                    <m:r>
                      <a:rPr lang="en-US" altLang="ko-KR" sz="1400" b="0" i="1" smtClean="0">
                        <a:latin typeface="Cambria Math" panose="02040503050406030204" pitchFamily="18" charset="0"/>
                      </a:rPr>
                      <m:t>&lt; </m:t>
                    </m:r>
                    <m:f>
                      <m:fPr>
                        <m:ctrlPr>
                          <a:rPr lang="en-US" altLang="ko-KR" sz="1400" i="1">
                            <a:latin typeface="Cambria Math" panose="02040503050406030204" pitchFamily="18" charset="0"/>
                          </a:rPr>
                        </m:ctrlPr>
                      </m:fPr>
                      <m:num>
                        <m:r>
                          <m:rPr>
                            <m:sty m:val="p"/>
                          </m:rPr>
                          <a:rPr lang="en-US" altLang="ko-KR" sz="1400">
                            <a:latin typeface="Cambria Math" panose="02040503050406030204" pitchFamily="18" charset="0"/>
                          </a:rPr>
                          <m:t>Δ</m:t>
                        </m:r>
                        <m:sSub>
                          <m:sSubPr>
                            <m:ctrlPr>
                              <a:rPr lang="en-US" altLang="ko-KR" sz="1400" i="1">
                                <a:latin typeface="Cambria Math" panose="02040503050406030204" pitchFamily="18" charset="0"/>
                              </a:rPr>
                            </m:ctrlPr>
                          </m:sSubPr>
                          <m:e>
                            <m:r>
                              <m:rPr>
                                <m:sty m:val="p"/>
                              </m:rPr>
                              <a:rPr lang="en-US" altLang="ko-KR" sz="1400">
                                <a:latin typeface="Cambria Math" panose="02040503050406030204" pitchFamily="18" charset="0"/>
                              </a:rPr>
                              <m:t>p</m:t>
                            </m:r>
                          </m:e>
                          <m:sub>
                            <m:r>
                              <m:rPr>
                                <m:sty m:val="p"/>
                              </m:rPr>
                              <a:rPr lang="en-US" altLang="ko-KR" sz="1400">
                                <a:latin typeface="Cambria Math" panose="02040503050406030204" pitchFamily="18" charset="0"/>
                              </a:rPr>
                              <m:t>RF</m:t>
                            </m:r>
                          </m:sub>
                        </m:sSub>
                      </m:num>
                      <m:den>
                        <m:r>
                          <a:rPr lang="en-US" altLang="ko-KR" sz="1400" i="1">
                            <a:latin typeface="Cambria Math" panose="02040503050406030204" pitchFamily="18" charset="0"/>
                          </a:rPr>
                          <m:t>𝛾</m:t>
                        </m:r>
                      </m:den>
                    </m:f>
                  </m:oMath>
                </a14:m>
                <a:endParaRPr lang="en-US" altLang="ko-KR" sz="1400" dirty="0"/>
              </a:p>
              <a:p>
                <a:pPr algn="ctr"/>
                <a:endParaRPr lang="en-US" altLang="ko-KR" sz="1400" dirty="0"/>
              </a:p>
              <a:p>
                <a:pPr algn="just"/>
                <a:r>
                  <a:rPr lang="en-US" altLang="ko-KR" sz="1400" dirty="0"/>
                  <a:t>This formula is valid in the CM system.</a:t>
                </a:r>
                <a:endParaRPr lang="ko-KR" altLang="en-US" sz="1400" dirty="0"/>
              </a:p>
            </p:txBody>
          </p:sp>
        </mc:Choice>
        <mc:Fallback xmlns="">
          <p:sp>
            <p:nvSpPr>
              <p:cNvPr id="3" name="TextBox 2">
                <a:extLst>
                  <a:ext uri="{FF2B5EF4-FFF2-40B4-BE49-F238E27FC236}">
                    <a16:creationId xmlns:a16="http://schemas.microsoft.com/office/drawing/2014/main" id="{7429B5BC-012A-174F-C6BF-3607C8784BF7}"/>
                  </a:ext>
                </a:extLst>
              </p:cNvPr>
              <p:cNvSpPr txBox="1">
                <a:spLocks noRot="1" noChangeAspect="1" noMove="1" noResize="1" noEditPoints="1" noAdjustHandles="1" noChangeArrowheads="1" noChangeShapeType="1" noTextEdit="1"/>
              </p:cNvSpPr>
              <p:nvPr/>
            </p:nvSpPr>
            <p:spPr>
              <a:xfrm>
                <a:off x="501813" y="1251737"/>
                <a:ext cx="8493057" cy="5146537"/>
              </a:xfrm>
              <a:prstGeom prst="rect">
                <a:avLst/>
              </a:prstGeom>
              <a:blipFill>
                <a:blip r:embed="rId6"/>
                <a:stretch>
                  <a:fillRect l="-215" t="-118" b="-237"/>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2B5B5D6F-9051-8C41-FBBF-593886E46D48}"/>
              </a:ext>
            </a:extLst>
          </p:cNvPr>
          <p:cNvPicPr>
            <a:picLocks noChangeAspect="1"/>
          </p:cNvPicPr>
          <p:nvPr/>
        </p:nvPicPr>
        <p:blipFill>
          <a:blip r:embed="rId7"/>
          <a:stretch>
            <a:fillRect/>
          </a:stretch>
        </p:blipFill>
        <p:spPr>
          <a:xfrm>
            <a:off x="9210782" y="1985673"/>
            <a:ext cx="2676779" cy="2182908"/>
          </a:xfrm>
          <a:prstGeom prst="rect">
            <a:avLst/>
          </a:prstGeom>
        </p:spPr>
      </p:pic>
    </p:spTree>
    <p:extLst>
      <p:ext uri="{BB962C8B-B14F-4D97-AF65-F5344CB8AC3E}">
        <p14:creationId xmlns:p14="http://schemas.microsoft.com/office/powerpoint/2010/main" val="22951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AC21-372A-A38F-1126-A97A90870F86}"/>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10B5839C-B31A-6C67-BCA4-C6186A254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a:extLst>
              <a:ext uri="{FF2B5EF4-FFF2-40B4-BE49-F238E27FC236}">
                <a16:creationId xmlns:a16="http://schemas.microsoft.com/office/drawing/2014/main" id="{F045BD1D-7431-DEC9-56DB-50F6728FF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a:extLst>
              <a:ext uri="{FF2B5EF4-FFF2-40B4-BE49-F238E27FC236}">
                <a16:creationId xmlns:a16="http://schemas.microsoft.com/office/drawing/2014/main" id="{F5A8B8D7-6C37-E2DE-1196-571D0F60426D}"/>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52C34C22-1462-33FB-4FD3-E84A35766B19}"/>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77A54AC7-0021-E23B-7339-CD7CEF4B5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78A52A2F-7B64-EFC8-5C41-C243EA53B3AA}"/>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3FA4A355-6EF1-3A2A-34FD-3411CD52BBF5}"/>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0449B57A-FAD2-7810-8342-7899D35AB072}"/>
                  </a:ext>
                </a:extLst>
              </p:cNvPr>
              <p:cNvSpPr/>
              <p:nvPr/>
            </p:nvSpPr>
            <p:spPr>
              <a:xfrm>
                <a:off x="492838" y="538901"/>
                <a:ext cx="3885731"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err="1">
                    <a:solidFill>
                      <a:schemeClr val="tx2"/>
                    </a:solidFill>
                    <a:cs typeface="Verdana" panose="020B0604030504040204" pitchFamily="34" charset="0"/>
                  </a:rPr>
                  <a:t>Touschek</a:t>
                </a:r>
                <a:r>
                  <a:rPr lang="en-US" altLang="ko-KR" sz="2240" b="1" dirty="0">
                    <a:solidFill>
                      <a:schemeClr val="tx2"/>
                    </a:solidFill>
                    <a:cs typeface="Verdana" panose="020B0604030504040204" pitchFamily="34" charset="0"/>
                  </a:rPr>
                  <a:t>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𝒃</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885731"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51262F3-E483-B64A-8FF0-5BDBAF09BAF4}"/>
                  </a:ext>
                </a:extLst>
              </p:cNvPr>
              <p:cNvSpPr txBox="1"/>
              <p:nvPr/>
            </p:nvSpPr>
            <p:spPr>
              <a:xfrm>
                <a:off x="439198" y="1234342"/>
                <a:ext cx="8301221" cy="4900637"/>
              </a:xfrm>
              <a:prstGeom prst="rect">
                <a:avLst/>
              </a:prstGeom>
              <a:noFill/>
            </p:spPr>
            <p:txBody>
              <a:bodyPr wrap="square">
                <a:spAutoFit/>
              </a:bodyPr>
              <a:lstStyle/>
              <a:p>
                <a:pPr algn="ctr"/>
                <a14:m>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𝑑𝑁</m:t>
                        </m:r>
                      </m:num>
                      <m:den>
                        <m:r>
                          <a:rPr lang="en-US" altLang="ko-KR" sz="1400" b="0" i="1" smtClean="0">
                            <a:latin typeface="Cambria Math" panose="02040503050406030204" pitchFamily="18" charset="0"/>
                          </a:rPr>
                          <m:t>𝑑𝑡</m:t>
                        </m:r>
                      </m:den>
                    </m:f>
                    <m:r>
                      <a:rPr lang="en-US" altLang="ko-KR" sz="1400" b="0" i="1" smtClean="0">
                        <a:latin typeface="Cambria Math" panose="02040503050406030204" pitchFamily="18" charset="0"/>
                      </a:rPr>
                      <m:t>=−</m:t>
                    </m:r>
                  </m:oMath>
                </a14:m>
                <a:r>
                  <a:rPr lang="en-US" altLang="ko-KR" sz="1400" dirty="0"/>
                  <a:t> </a:t>
                </a:r>
                <a14:m>
                  <m:oMath xmlns:m="http://schemas.openxmlformats.org/officeDocument/2006/math">
                    <m:acc>
                      <m:accPr>
                        <m:chr m:val="̅"/>
                        <m:ctrlPr>
                          <a:rPr lang="en-US" altLang="ko-KR" sz="1400" i="1">
                            <a:latin typeface="Cambria Math" panose="02040503050406030204" pitchFamily="18" charset="0"/>
                          </a:rPr>
                        </m:ctrlPr>
                      </m:accPr>
                      <m:e>
                        <m:sSub>
                          <m:sSubPr>
                            <m:ctrlPr>
                              <a:rPr lang="en-US" altLang="ko-KR" sz="1400" b="0" i="1" smtClean="0">
                                <a:latin typeface="Cambria Math" panose="02040503050406030204" pitchFamily="18" charset="0"/>
                              </a:rPr>
                            </m:ctrlPr>
                          </m:sSubPr>
                          <m:e>
                            <m:r>
                              <a:rPr lang="en-US" altLang="ko-KR" sz="1400" i="1">
                                <a:latin typeface="Cambria Math" panose="02040503050406030204" pitchFamily="18" charset="0"/>
                              </a:rPr>
                              <m:t>𝜎</m:t>
                            </m:r>
                          </m:e>
                          <m:sub>
                            <m:r>
                              <a:rPr lang="en-US" altLang="ko-KR" sz="1400" b="0" i="1" smtClean="0">
                                <a:latin typeface="Cambria Math" panose="02040503050406030204" pitchFamily="18" charset="0"/>
                              </a:rPr>
                              <m:t>𝑇</m:t>
                            </m:r>
                          </m:sub>
                        </m:sSub>
                        <m:r>
                          <a:rPr lang="en-US" altLang="ko-KR" sz="1400" i="1">
                            <a:latin typeface="Cambria Math" panose="02040503050406030204" pitchFamily="18" charset="0"/>
                          </a:rPr>
                          <m:t>𝑣</m:t>
                        </m:r>
                      </m:e>
                    </m:acc>
                  </m:oMath>
                </a14:m>
                <a:r>
                  <a:rPr lang="en-US" altLang="ko-KR" sz="1400" dirty="0"/>
                  <a:t> </a:t>
                </a:r>
                <a14:m>
                  <m:oMath xmlns:m="http://schemas.openxmlformats.org/officeDocument/2006/math">
                    <m:nary>
                      <m:naryPr>
                        <m:ctrlPr>
                          <a:rPr lang="en-US" altLang="ko-KR" sz="1400" i="1">
                            <a:latin typeface="Cambria Math" panose="02040503050406030204" pitchFamily="18" charset="0"/>
                          </a:rPr>
                        </m:ctrlPr>
                      </m:naryPr>
                      <m:sub>
                        <m:sSub>
                          <m:sSubPr>
                            <m:ctrlPr>
                              <a:rPr lang="en-US" altLang="ko-KR" sz="1400" i="1">
                                <a:latin typeface="Cambria Math" panose="02040503050406030204" pitchFamily="18" charset="0"/>
                              </a:rPr>
                            </m:ctrlPr>
                          </m:sSubPr>
                          <m:e>
                            <m:r>
                              <m:rPr>
                                <m:brk m:alnAt="23"/>
                              </m:rPr>
                              <a:rPr lang="en-US" altLang="ko-KR" sz="1400" i="1">
                                <a:latin typeface="Cambria Math" panose="02040503050406030204" pitchFamily="18" charset="0"/>
                              </a:rPr>
                              <m:t>𝑉</m:t>
                            </m:r>
                          </m:e>
                          <m:sub>
                            <m:r>
                              <m:rPr>
                                <m:brk m:alnAt="23"/>
                              </m:rPr>
                              <a:rPr lang="en-US" altLang="ko-KR" sz="1400" i="1">
                                <a:latin typeface="Cambria Math" panose="02040503050406030204" pitchFamily="18" charset="0"/>
                              </a:rPr>
                              <m:t>𝐵</m:t>
                            </m:r>
                          </m:sub>
                        </m:sSub>
                      </m:sub>
                      <m:sup/>
                      <m:e>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𝑛</m:t>
                            </m:r>
                          </m:e>
                          <m:sup>
                            <m:r>
                              <a:rPr lang="en-US" altLang="ko-KR" sz="1400" i="1">
                                <a:latin typeface="Cambria Math" panose="02040503050406030204" pitchFamily="18" charset="0"/>
                              </a:rPr>
                              <m:t>2</m:t>
                            </m:r>
                          </m:sup>
                        </m:sSup>
                        <m:r>
                          <a:rPr lang="en-US" altLang="ko-KR" sz="1400" i="1">
                            <a:latin typeface="Cambria Math" panose="02040503050406030204" pitchFamily="18" charset="0"/>
                          </a:rPr>
                          <m:t>𝑑𝑉</m:t>
                        </m:r>
                      </m:e>
                    </m:nary>
                  </m:oMath>
                </a14:m>
                <a:br>
                  <a:rPr lang="en-US" altLang="ko-KR" sz="1400" dirty="0"/>
                </a:br>
                <a:endParaRPr lang="en-US" altLang="ko-KR" sz="1400" dirty="0"/>
              </a:p>
              <a:p>
                <a:pPr algn="ctr"/>
                <a14:m>
                  <m:oMath xmlns:m="http://schemas.openxmlformats.org/officeDocument/2006/math">
                    <m:r>
                      <a:rPr lang="en-US" altLang="ko-KR" sz="1400" b="0" i="1" smtClean="0">
                        <a:latin typeface="Cambria Math" panose="02040503050406030204" pitchFamily="18" charset="0"/>
                      </a:rPr>
                      <m:t>𝑛</m:t>
                    </m:r>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𝑁</m:t>
                        </m:r>
                      </m:num>
                      <m:den>
                        <m:sSup>
                          <m:sSupPr>
                            <m:ctrlPr>
                              <a:rPr lang="en-US" altLang="ko-KR" sz="1400" b="0" i="1" smtClean="0">
                                <a:latin typeface="Cambria Math" panose="02040503050406030204" pitchFamily="18" charset="0"/>
                              </a:rPr>
                            </m:ctrlPr>
                          </m:sSupPr>
                          <m:e>
                            <m:d>
                              <m:dPr>
                                <m:ctrlPr>
                                  <a:rPr lang="en-US" altLang="ko-KR" sz="1400" b="0" i="1" smtClean="0">
                                    <a:latin typeface="Cambria Math" panose="02040503050406030204" pitchFamily="18" charset="0"/>
                                  </a:rPr>
                                </m:ctrlPr>
                              </m:dPr>
                              <m:e>
                                <m:r>
                                  <a:rPr lang="en-US" altLang="ko-KR" sz="1400" b="0" i="1" smtClean="0">
                                    <a:latin typeface="Cambria Math" panose="02040503050406030204" pitchFamily="18" charset="0"/>
                                  </a:rPr>
                                  <m:t>2</m:t>
                                </m:r>
                                <m:r>
                                  <a:rPr lang="en-US" altLang="ko-KR" sz="1400" b="0" i="1" smtClean="0">
                                    <a:latin typeface="Cambria Math" panose="02040503050406030204" pitchFamily="18" charset="0"/>
                                  </a:rPr>
                                  <m:t>𝜋</m:t>
                                </m:r>
                              </m:e>
                            </m:d>
                          </m:e>
                          <m:sup>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3</m:t>
                                </m:r>
                              </m:num>
                              <m:den>
                                <m:r>
                                  <a:rPr lang="en-US" altLang="ko-KR" sz="1400" b="0" i="1" smtClean="0">
                                    <a:latin typeface="Cambria Math" panose="02040503050406030204" pitchFamily="18" charset="0"/>
                                  </a:rPr>
                                  <m:t>2</m:t>
                                </m:r>
                              </m:den>
                            </m:f>
                          </m:sup>
                        </m:sSup>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𝜎</m:t>
                            </m:r>
                          </m:e>
                          <m:sub>
                            <m:r>
                              <a:rPr lang="en-US" altLang="ko-KR" sz="1400" b="0" i="1" smtClean="0">
                                <a:latin typeface="Cambria Math" panose="02040503050406030204" pitchFamily="18" charset="0"/>
                              </a:rPr>
                              <m:t>𝑥</m:t>
                            </m:r>
                          </m:sub>
                        </m:sSub>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𝜎</m:t>
                            </m:r>
                          </m:e>
                          <m:sub>
                            <m:r>
                              <a:rPr lang="en-US" altLang="ko-KR" sz="1400" b="0" i="1" smtClean="0">
                                <a:latin typeface="Cambria Math" panose="02040503050406030204" pitchFamily="18" charset="0"/>
                              </a:rPr>
                              <m:t>𝑦</m:t>
                            </m:r>
                          </m:sub>
                        </m:sSub>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𝜎</m:t>
                            </m:r>
                          </m:e>
                          <m:sub>
                            <m:r>
                              <a:rPr lang="en-US" altLang="ko-KR" sz="1400" b="0" i="1" smtClean="0">
                                <a:latin typeface="Cambria Math" panose="02040503050406030204" pitchFamily="18" charset="0"/>
                              </a:rPr>
                              <m:t>𝑧</m:t>
                            </m:r>
                          </m:sub>
                        </m:sSub>
                      </m:den>
                    </m:f>
                    <m:r>
                      <a:rPr lang="en-US" altLang="ko-KR" sz="1400" b="0" i="1" smtClean="0">
                        <a:latin typeface="Cambria Math" panose="02040503050406030204" pitchFamily="18" charset="0"/>
                      </a:rPr>
                      <m:t> </m:t>
                    </m:r>
                    <m:r>
                      <m:rPr>
                        <m:sty m:val="p"/>
                      </m:rPr>
                      <a:rPr lang="en-US" altLang="ko-KR" sz="1400" b="0" i="0" smtClean="0">
                        <a:latin typeface="Cambria Math" panose="02040503050406030204" pitchFamily="18" charset="0"/>
                      </a:rPr>
                      <m:t>exp</m:t>
                    </m:r>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𝑥</m:t>
                            </m:r>
                          </m:e>
                          <m:sup>
                            <m:r>
                              <a:rPr lang="en-US" altLang="ko-KR" sz="1400" b="0" i="1" smtClean="0">
                                <a:latin typeface="Cambria Math" panose="02040503050406030204" pitchFamily="18" charset="0"/>
                              </a:rPr>
                              <m:t>2</m:t>
                            </m:r>
                          </m:sup>
                        </m:sSup>
                      </m:num>
                      <m:den>
                        <m:r>
                          <a:rPr lang="en-US" altLang="ko-KR" sz="1400" b="0" i="1" smtClean="0">
                            <a:latin typeface="Cambria Math" panose="02040503050406030204" pitchFamily="18" charset="0"/>
                          </a:rPr>
                          <m:t>2</m:t>
                        </m:r>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𝜎</m:t>
                            </m:r>
                          </m:e>
                          <m:sub>
                            <m:r>
                              <a:rPr lang="en-US" altLang="ko-KR" sz="1400" b="0" i="1" smtClean="0">
                                <a:latin typeface="Cambria Math" panose="02040503050406030204" pitchFamily="18" charset="0"/>
                              </a:rPr>
                              <m:t>𝑥</m:t>
                            </m:r>
                          </m:sub>
                          <m:sup>
                            <m:r>
                              <a:rPr lang="en-US" altLang="ko-KR" sz="1400" b="0" i="1" smtClean="0">
                                <a:latin typeface="Cambria Math" panose="02040503050406030204" pitchFamily="18" charset="0"/>
                              </a:rPr>
                              <m:t>2</m:t>
                            </m:r>
                          </m:sup>
                        </m:sSubSup>
                      </m:den>
                    </m:f>
                    <m:r>
                      <a:rPr lang="en-US" altLang="ko-KR" sz="1400" b="0" i="1" smtClean="0">
                        <a:latin typeface="Cambria Math" panose="02040503050406030204" pitchFamily="18" charset="0"/>
                      </a:rPr>
                      <m:t>+</m:t>
                    </m:r>
                    <m:f>
                      <m:fPr>
                        <m:ctrlPr>
                          <a:rPr lang="en-US" altLang="ko-KR" sz="1400" i="1">
                            <a:latin typeface="Cambria Math" panose="02040503050406030204" pitchFamily="18" charset="0"/>
                          </a:rPr>
                        </m:ctrlPr>
                      </m:fPr>
                      <m:num>
                        <m:sSup>
                          <m:sSupPr>
                            <m:ctrlPr>
                              <a:rPr lang="en-US" altLang="ko-KR" sz="1400" i="1">
                                <a:latin typeface="Cambria Math" panose="02040503050406030204" pitchFamily="18" charset="0"/>
                              </a:rPr>
                            </m:ctrlPr>
                          </m:sSupPr>
                          <m:e>
                            <m:r>
                              <a:rPr lang="en-US" altLang="ko-KR" sz="1400" b="0" i="1" smtClean="0">
                                <a:latin typeface="Cambria Math" panose="02040503050406030204" pitchFamily="18" charset="0"/>
                              </a:rPr>
                              <m:t>𝑦</m:t>
                            </m:r>
                          </m:e>
                          <m:sup>
                            <m:r>
                              <a:rPr lang="en-US" altLang="ko-KR" sz="1400" i="1">
                                <a:latin typeface="Cambria Math" panose="02040503050406030204" pitchFamily="18" charset="0"/>
                              </a:rPr>
                              <m:t>2</m:t>
                            </m:r>
                          </m:sup>
                        </m:sSup>
                      </m:num>
                      <m:den>
                        <m:r>
                          <a:rPr lang="en-US" altLang="ko-KR" sz="1400" i="1">
                            <a:latin typeface="Cambria Math" panose="02040503050406030204" pitchFamily="18" charset="0"/>
                          </a:rPr>
                          <m:t>2</m:t>
                        </m:r>
                        <m:sSubSup>
                          <m:sSubSupPr>
                            <m:ctrlPr>
                              <a:rPr lang="en-US" altLang="ko-KR" sz="1400" i="1">
                                <a:latin typeface="Cambria Math" panose="02040503050406030204" pitchFamily="18" charset="0"/>
                              </a:rPr>
                            </m:ctrlPr>
                          </m:sSubSupPr>
                          <m:e>
                            <m:r>
                              <a:rPr lang="en-US" altLang="ko-KR" sz="1400" i="1">
                                <a:latin typeface="Cambria Math" panose="02040503050406030204" pitchFamily="18" charset="0"/>
                              </a:rPr>
                              <m:t>𝜎</m:t>
                            </m:r>
                          </m:e>
                          <m:sub>
                            <m:r>
                              <a:rPr lang="en-US" altLang="ko-KR" sz="1400" b="0" i="1" smtClean="0">
                                <a:latin typeface="Cambria Math" panose="02040503050406030204" pitchFamily="18" charset="0"/>
                              </a:rPr>
                              <m:t>𝑦</m:t>
                            </m:r>
                          </m:sub>
                          <m:sup>
                            <m:r>
                              <a:rPr lang="en-US" altLang="ko-KR" sz="1400" i="1">
                                <a:latin typeface="Cambria Math" panose="02040503050406030204" pitchFamily="18" charset="0"/>
                              </a:rPr>
                              <m:t>2</m:t>
                            </m:r>
                          </m:sup>
                        </m:sSubSup>
                      </m:den>
                    </m:f>
                    <m:r>
                      <a:rPr lang="en-US" altLang="ko-KR" sz="1400" b="0" i="1" smtClean="0">
                        <a:latin typeface="Cambria Math" panose="02040503050406030204" pitchFamily="18" charset="0"/>
                      </a:rPr>
                      <m:t>+</m:t>
                    </m:r>
                    <m:f>
                      <m:fPr>
                        <m:ctrlPr>
                          <a:rPr lang="en-US" altLang="ko-KR" sz="1400" i="1">
                            <a:latin typeface="Cambria Math" panose="02040503050406030204" pitchFamily="18" charset="0"/>
                          </a:rPr>
                        </m:ctrlPr>
                      </m:fPr>
                      <m:num>
                        <m:sSup>
                          <m:sSupPr>
                            <m:ctrlPr>
                              <a:rPr lang="en-US" altLang="ko-KR" sz="1400" i="1">
                                <a:latin typeface="Cambria Math" panose="02040503050406030204" pitchFamily="18" charset="0"/>
                              </a:rPr>
                            </m:ctrlPr>
                          </m:sSupPr>
                          <m:e>
                            <m:r>
                              <a:rPr lang="en-US" altLang="ko-KR" sz="1400" b="0" i="1" smtClean="0">
                                <a:latin typeface="Cambria Math" panose="02040503050406030204" pitchFamily="18" charset="0"/>
                              </a:rPr>
                              <m:t>𝑧</m:t>
                            </m:r>
                          </m:e>
                          <m:sup>
                            <m:r>
                              <a:rPr lang="en-US" altLang="ko-KR" sz="1400" i="1">
                                <a:latin typeface="Cambria Math" panose="02040503050406030204" pitchFamily="18" charset="0"/>
                              </a:rPr>
                              <m:t>2</m:t>
                            </m:r>
                          </m:sup>
                        </m:sSup>
                      </m:num>
                      <m:den>
                        <m:r>
                          <a:rPr lang="en-US" altLang="ko-KR" sz="1400" i="1">
                            <a:latin typeface="Cambria Math" panose="02040503050406030204" pitchFamily="18" charset="0"/>
                          </a:rPr>
                          <m:t>2</m:t>
                        </m:r>
                        <m:sSubSup>
                          <m:sSubSupPr>
                            <m:ctrlPr>
                              <a:rPr lang="en-US" altLang="ko-KR" sz="1400" i="1">
                                <a:latin typeface="Cambria Math" panose="02040503050406030204" pitchFamily="18" charset="0"/>
                              </a:rPr>
                            </m:ctrlPr>
                          </m:sSubSupPr>
                          <m:e>
                            <m:r>
                              <a:rPr lang="en-US" altLang="ko-KR" sz="1400" i="1">
                                <a:latin typeface="Cambria Math" panose="02040503050406030204" pitchFamily="18" charset="0"/>
                              </a:rPr>
                              <m:t>𝜎</m:t>
                            </m:r>
                          </m:e>
                          <m:sub>
                            <m:r>
                              <a:rPr lang="en-US" altLang="ko-KR" sz="1400" b="0" i="1" smtClean="0">
                                <a:latin typeface="Cambria Math" panose="02040503050406030204" pitchFamily="18" charset="0"/>
                              </a:rPr>
                              <m:t>𝑧</m:t>
                            </m:r>
                          </m:sub>
                          <m:sup>
                            <m:r>
                              <a:rPr lang="en-US" altLang="ko-KR" sz="1400" i="1">
                                <a:latin typeface="Cambria Math" panose="02040503050406030204" pitchFamily="18" charset="0"/>
                              </a:rPr>
                              <m:t>2</m:t>
                            </m:r>
                          </m:sup>
                        </m:sSubSup>
                      </m:den>
                    </m:f>
                    <m:r>
                      <a:rPr lang="en-US" altLang="ko-KR" sz="1400" b="0" i="1" smtClean="0">
                        <a:latin typeface="Cambria Math" panose="02040503050406030204" pitchFamily="18" charset="0"/>
                      </a:rPr>
                      <m:t>)) </m:t>
                    </m:r>
                  </m:oMath>
                </a14:m>
                <a:r>
                  <a:rPr lang="en-US" altLang="ko-KR" sz="1400" dirty="0"/>
                  <a:t>in LAB frame</a:t>
                </a:r>
              </a:p>
              <a:p>
                <a:pPr algn="ctr"/>
                <a:endParaRPr lang="en-US" altLang="ko-KR" sz="1400" dirty="0"/>
              </a:p>
              <a:p>
                <a:pPr algn="ctr"/>
                <a14:m>
                  <m:oMathPara xmlns:m="http://schemas.openxmlformats.org/officeDocument/2006/math">
                    <m:oMathParaPr>
                      <m:jc m:val="centerGroup"/>
                    </m:oMathParaPr>
                    <m:oMath xmlns:m="http://schemas.openxmlformats.org/officeDocument/2006/math">
                      <m:nary>
                        <m:naryPr>
                          <m:ctrlPr>
                            <a:rPr lang="en-US" altLang="ko-KR" sz="1400" i="1" smtClean="0">
                              <a:latin typeface="Cambria Math" panose="02040503050406030204" pitchFamily="18" charset="0"/>
                            </a:rPr>
                          </m:ctrlPr>
                        </m:naryPr>
                        <m:sub>
                          <m:sSub>
                            <m:sSubPr>
                              <m:ctrlPr>
                                <a:rPr lang="en-US" altLang="ko-KR" sz="1400" i="1">
                                  <a:latin typeface="Cambria Math" panose="02040503050406030204" pitchFamily="18" charset="0"/>
                                </a:rPr>
                              </m:ctrlPr>
                            </m:sSubPr>
                            <m:e>
                              <m:r>
                                <m:rPr>
                                  <m:brk m:alnAt="23"/>
                                </m:rPr>
                                <a:rPr lang="en-US" altLang="ko-KR" sz="1400" i="1">
                                  <a:latin typeface="Cambria Math" panose="02040503050406030204" pitchFamily="18" charset="0"/>
                                </a:rPr>
                                <m:t>𝑉</m:t>
                              </m:r>
                            </m:e>
                            <m:sub>
                              <m:r>
                                <m:rPr>
                                  <m:brk m:alnAt="23"/>
                                </m:rPr>
                                <a:rPr lang="en-US" altLang="ko-KR" sz="1400" i="1">
                                  <a:latin typeface="Cambria Math" panose="02040503050406030204" pitchFamily="18" charset="0"/>
                                </a:rPr>
                                <m:t>𝐵</m:t>
                              </m:r>
                            </m:sub>
                          </m:sSub>
                        </m:sub>
                        <m:sup/>
                        <m:e>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𝑛</m:t>
                              </m:r>
                            </m:e>
                            <m:sup>
                              <m:r>
                                <a:rPr lang="en-US" altLang="ko-KR" sz="1400" i="1">
                                  <a:latin typeface="Cambria Math" panose="02040503050406030204" pitchFamily="18" charset="0"/>
                                </a:rPr>
                                <m:t>2</m:t>
                              </m:r>
                            </m:sup>
                          </m:sSup>
                          <m:r>
                            <a:rPr lang="en-US" altLang="ko-KR" sz="1400" i="1">
                              <a:latin typeface="Cambria Math" panose="02040503050406030204" pitchFamily="18" charset="0"/>
                            </a:rPr>
                            <m:t>𝑑𝑉</m:t>
                          </m:r>
                        </m:e>
                      </m:nary>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𝑁</m:t>
                              </m:r>
                            </m:e>
                            <m:sup>
                              <m:r>
                                <a:rPr lang="en-US" altLang="ko-KR" sz="1400" b="0" i="1" smtClean="0">
                                  <a:latin typeface="Cambria Math" panose="02040503050406030204" pitchFamily="18" charset="0"/>
                                </a:rPr>
                                <m:t>2</m:t>
                              </m:r>
                            </m:sup>
                          </m:sSup>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𝐵</m:t>
                              </m:r>
                            </m:sub>
                          </m:sSub>
                        </m:den>
                      </m:f>
                    </m:oMath>
                  </m:oMathPara>
                </a14:m>
                <a:endParaRPr lang="en-US" altLang="ko-KR" sz="1400" b="0" dirty="0"/>
              </a:p>
              <a:p>
                <a:pPr algn="ctr"/>
                <a:endParaRPr lang="en-US" altLang="ko-KR" sz="1400" dirty="0"/>
              </a:p>
              <a:p>
                <a:pPr algn="just"/>
                <a:r>
                  <a:rPr lang="en-US" altLang="ko-KR" sz="1400" dirty="0"/>
                  <a:t>In the moving frame S, </a:t>
                </a:r>
              </a:p>
              <a:p>
                <a:pPr algn="ctr"/>
                <a:endParaRPr lang="en-US" altLang="ko-KR" sz="1400" dirty="0"/>
              </a:p>
              <a:p>
                <a:pPr algn="ctr"/>
                <a14:m>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𝑑𝑁</m:t>
                        </m:r>
                      </m:num>
                      <m:den>
                        <m:r>
                          <a:rPr lang="en-US" altLang="ko-KR" sz="1400" b="0" i="1" smtClean="0">
                            <a:latin typeface="Cambria Math" panose="02040503050406030204" pitchFamily="18" charset="0"/>
                          </a:rPr>
                          <m:t>𝑑𝑡</m:t>
                        </m:r>
                      </m:den>
                    </m:f>
                    <m:r>
                      <a:rPr lang="en-US" altLang="ko-KR" sz="1400" b="0" i="1" smtClean="0">
                        <a:latin typeface="Cambria Math" panose="02040503050406030204" pitchFamily="18" charset="0"/>
                      </a:rPr>
                      <m:t>=−</m:t>
                    </m:r>
                    <m:acc>
                      <m:accPr>
                        <m:chr m:val="̅"/>
                        <m:ctrlPr>
                          <a:rPr lang="en-US" altLang="ko-KR" sz="1400" i="1">
                            <a:latin typeface="Cambria Math" panose="02040503050406030204" pitchFamily="18" charset="0"/>
                          </a:rPr>
                        </m:ctrlPr>
                      </m:accPr>
                      <m:e>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𝜎</m:t>
                            </m:r>
                          </m:e>
                          <m:sub>
                            <m:r>
                              <a:rPr lang="en-US" altLang="ko-KR" sz="1400" i="1">
                                <a:latin typeface="Cambria Math" panose="02040503050406030204" pitchFamily="18" charset="0"/>
                              </a:rPr>
                              <m:t>𝑇</m:t>
                            </m:r>
                          </m:sub>
                        </m:sSub>
                        <m:r>
                          <a:rPr lang="en-US" altLang="ko-KR" sz="1400" i="1">
                            <a:latin typeface="Cambria Math" panose="02040503050406030204" pitchFamily="18" charset="0"/>
                          </a:rPr>
                          <m:t>𝑣</m:t>
                        </m:r>
                      </m:e>
                    </m:acc>
                    <m:f>
                      <m:fPr>
                        <m:ctrlPr>
                          <a:rPr lang="en-US" altLang="ko-KR" sz="1400" i="1">
                            <a:latin typeface="Cambria Math" panose="02040503050406030204" pitchFamily="18" charset="0"/>
                          </a:rPr>
                        </m:ctrlPr>
                      </m:fPr>
                      <m:num>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𝑁</m:t>
                            </m:r>
                          </m:e>
                          <m:sup>
                            <m:r>
                              <a:rPr lang="en-US" altLang="ko-KR" sz="1400" i="1">
                                <a:latin typeface="Cambria Math" panose="02040503050406030204" pitchFamily="18" charset="0"/>
                              </a:rPr>
                              <m:t>2</m:t>
                            </m:r>
                          </m:sup>
                        </m:sSup>
                      </m:num>
                      <m:den>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i="1">
                                <a:latin typeface="Cambria Math" panose="02040503050406030204" pitchFamily="18" charset="0"/>
                              </a:rPr>
                              <m:t>𝐵</m:t>
                            </m:r>
                          </m:sub>
                        </m:sSub>
                      </m:den>
                    </m:f>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𝑚𝑜𝑣𝑖𝑛𝑔</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𝑤𝑖𝑡h</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𝐿𝐴𝐵</m:t>
                    </m:r>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𝑓𝑟𝑎𝑚𝑒</m:t>
                    </m:r>
                    <m:r>
                      <a:rPr lang="en-US" altLang="ko-KR" sz="1400" b="0" i="1" smtClean="0">
                        <a:latin typeface="Cambria Math" panose="02040503050406030204" pitchFamily="18" charset="0"/>
                      </a:rPr>
                      <m:t> </m:t>
                    </m:r>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𝑑𝑁</m:t>
                        </m:r>
                      </m:num>
                      <m:den>
                        <m:r>
                          <a:rPr lang="en-US" altLang="ko-KR" sz="1400" i="1">
                            <a:latin typeface="Cambria Math" panose="02040503050406030204" pitchFamily="18" charset="0"/>
                          </a:rPr>
                          <m:t>𝑑𝑡</m:t>
                        </m:r>
                      </m:den>
                    </m:f>
                    <m:r>
                      <a:rPr lang="en-US" altLang="ko-KR" sz="1400" i="1">
                        <a:latin typeface="Cambria Math" panose="02040503050406030204" pitchFamily="18" charset="0"/>
                      </a:rPr>
                      <m:t>=−</m:t>
                    </m:r>
                    <m:acc>
                      <m:accPr>
                        <m:chr m:val="̅"/>
                        <m:ctrlPr>
                          <a:rPr lang="en-US" altLang="ko-KR" sz="1400" i="1">
                            <a:latin typeface="Cambria Math" panose="02040503050406030204" pitchFamily="18" charset="0"/>
                          </a:rPr>
                        </m:ctrlPr>
                      </m:accPr>
                      <m:e>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𝜎</m:t>
                            </m:r>
                          </m:e>
                          <m:sub>
                            <m:r>
                              <a:rPr lang="en-US" altLang="ko-KR" sz="1400" i="1">
                                <a:latin typeface="Cambria Math" panose="02040503050406030204" pitchFamily="18" charset="0"/>
                              </a:rPr>
                              <m:t>𝑇</m:t>
                            </m:r>
                          </m:sub>
                        </m:sSub>
                        <m:r>
                          <a:rPr lang="en-US" altLang="ko-KR" sz="1400" i="1">
                            <a:latin typeface="Cambria Math" panose="02040503050406030204" pitchFamily="18" charset="0"/>
                          </a:rPr>
                          <m:t>𝑣</m:t>
                        </m:r>
                      </m:e>
                    </m:acc>
                    <m:f>
                      <m:fPr>
                        <m:ctrlPr>
                          <a:rPr lang="en-US" altLang="ko-KR" sz="1400" i="1">
                            <a:latin typeface="Cambria Math" panose="02040503050406030204" pitchFamily="18" charset="0"/>
                          </a:rPr>
                        </m:ctrlPr>
                      </m:fPr>
                      <m:num>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𝑁</m:t>
                            </m:r>
                          </m:e>
                          <m:sup>
                            <m:r>
                              <a:rPr lang="en-US" altLang="ko-KR" sz="1400" i="1">
                                <a:latin typeface="Cambria Math" panose="02040503050406030204" pitchFamily="18" charset="0"/>
                              </a:rPr>
                              <m:t>2</m:t>
                            </m:r>
                          </m:sup>
                        </m:sSup>
                      </m:num>
                      <m:den>
                        <m:sSub>
                          <m:sSubPr>
                            <m:ctrlPr>
                              <a:rPr lang="en-US" altLang="ko-KR" sz="1400" i="1">
                                <a:latin typeface="Cambria Math" panose="02040503050406030204" pitchFamily="18" charset="0"/>
                              </a:rPr>
                            </m:ctrlPr>
                          </m:sSubPr>
                          <m:e>
                            <m:sSup>
                              <m:sSupPr>
                                <m:ctrlPr>
                                  <a:rPr lang="en-US" altLang="ko-KR" sz="1400" b="0" i="1" smtClean="0">
                                    <a:latin typeface="Cambria Math" panose="02040503050406030204" pitchFamily="18" charset="0"/>
                                  </a:rPr>
                                </m:ctrlPr>
                              </m:sSupPr>
                              <m:e>
                                <m:r>
                                  <a:rPr lang="en-US" altLang="ko-KR" sz="1400" i="1">
                                    <a:latin typeface="Cambria Math" panose="02040503050406030204" pitchFamily="18" charset="0"/>
                                  </a:rPr>
                                  <m:t>𝛾</m:t>
                                </m:r>
                              </m:e>
                              <m:sup>
                                <m:r>
                                  <a:rPr lang="en-US" altLang="ko-KR" sz="1400" b="0" i="1" smtClean="0">
                                    <a:latin typeface="Cambria Math" panose="02040503050406030204" pitchFamily="18" charset="0"/>
                                  </a:rPr>
                                  <m:t>2</m:t>
                                </m:r>
                              </m:sup>
                            </m:sSup>
                            <m:r>
                              <a:rPr lang="en-US" altLang="ko-KR" sz="1400" i="1">
                                <a:latin typeface="Cambria Math" panose="02040503050406030204" pitchFamily="18" charset="0"/>
                              </a:rPr>
                              <m:t>𝑉</m:t>
                            </m:r>
                          </m:e>
                          <m:sub>
                            <m:r>
                              <a:rPr lang="en-US" altLang="ko-KR" sz="1400" i="1">
                                <a:latin typeface="Cambria Math" panose="02040503050406030204" pitchFamily="18" charset="0"/>
                              </a:rPr>
                              <m:t>𝐵</m:t>
                            </m:r>
                          </m:sub>
                        </m:sSub>
                      </m:den>
                    </m:f>
                  </m:oMath>
                </a14:m>
                <a:r>
                  <a:rPr lang="en-US" altLang="ko-KR" sz="1400" dirty="0"/>
                  <a:t> </a:t>
                </a:r>
              </a:p>
              <a:p>
                <a:pPr algn="ctr"/>
                <a:endParaRPr lang="en-US" altLang="ko-KR" sz="1400" dirty="0"/>
              </a:p>
              <a:p>
                <a:pPr algn="just"/>
                <a:r>
                  <a:rPr lang="en-US" altLang="ko-KR" sz="1400" dirty="0"/>
                  <a:t>It then follows that</a:t>
                </a:r>
              </a:p>
              <a:p>
                <a:pPr algn="ctr"/>
                <a:endParaRPr lang="en-US" altLang="ko-KR" sz="1400" dirty="0"/>
              </a:p>
              <a:p>
                <a:pPr algn="ctr"/>
                <a14:m>
                  <m:oMath xmlns:m="http://schemas.openxmlformats.org/officeDocument/2006/math">
                    <m:r>
                      <a:rPr lang="en-US" altLang="ko-KR" sz="1400" b="0" i="1" smtClean="0">
                        <a:latin typeface="Cambria Math" panose="02040503050406030204" pitchFamily="18" charset="0"/>
                      </a:rPr>
                      <m:t>𝑁</m:t>
                    </m:r>
                    <m:d>
                      <m:dPr>
                        <m:ctrlPr>
                          <a:rPr lang="en-US" altLang="ko-KR" sz="1400" b="0" i="1" smtClean="0">
                            <a:latin typeface="Cambria Math" panose="02040503050406030204" pitchFamily="18" charset="0"/>
                          </a:rPr>
                        </m:ctrlPr>
                      </m:dPr>
                      <m:e>
                        <m:r>
                          <a:rPr lang="en-US" altLang="ko-KR" sz="1400" b="0" i="1" smtClean="0">
                            <a:latin typeface="Cambria Math" panose="02040503050406030204" pitchFamily="18" charset="0"/>
                          </a:rPr>
                          <m:t>𝑡</m:t>
                        </m:r>
                      </m:e>
                    </m:d>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𝑁</m:t>
                            </m:r>
                          </m:e>
                          <m:sub>
                            <m:r>
                              <a:rPr lang="en-US" altLang="ko-KR" sz="1400" b="0" i="1" smtClean="0">
                                <a:latin typeface="Cambria Math" panose="02040503050406030204" pitchFamily="18" charset="0"/>
                              </a:rPr>
                              <m:t>0</m:t>
                            </m:r>
                          </m:sub>
                        </m:sSub>
                      </m:num>
                      <m:den>
                        <m:r>
                          <a:rPr lang="en-US" altLang="ko-KR" sz="1400" b="0" i="1" smtClean="0">
                            <a:latin typeface="Cambria Math" panose="02040503050406030204" pitchFamily="18" charset="0"/>
                          </a:rPr>
                          <m:t>1+</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𝑡</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𝑡</m:t>
                                </m:r>
                              </m:sub>
                            </m:sSub>
                          </m:den>
                        </m:f>
                      </m:den>
                    </m:f>
                    <m:r>
                      <a:rPr lang="en-US" altLang="ko-KR" sz="1400" b="0" i="1" smtClean="0">
                        <a:latin typeface="Cambria Math" panose="02040503050406030204" pitchFamily="18" charset="0"/>
                      </a:rPr>
                      <m:t>  →</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𝑡</m:t>
                            </m:r>
                          </m:sub>
                        </m:sSub>
                      </m:den>
                    </m:f>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𝑁</m:t>
                        </m:r>
                      </m:den>
                    </m:f>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𝑑𝑁</m:t>
                        </m:r>
                      </m:num>
                      <m:den>
                        <m:r>
                          <a:rPr lang="en-US" altLang="ko-KR" sz="1400" i="1">
                            <a:latin typeface="Cambria Math" panose="02040503050406030204" pitchFamily="18" charset="0"/>
                          </a:rPr>
                          <m:t>𝑑𝑡</m:t>
                        </m:r>
                      </m:den>
                    </m:f>
                    <m:r>
                      <a:rPr lang="en-US" altLang="ko-KR" sz="1400" b="0" i="0" smtClean="0">
                        <a:latin typeface="Cambria Math" panose="02040503050406030204" pitchFamily="18" charset="0"/>
                      </a:rPr>
                      <m:t>=</m:t>
                    </m:r>
                    <m:f>
                      <m:fPr>
                        <m:ctrlPr>
                          <a:rPr lang="en-US" altLang="ko-KR" sz="1400" b="0" i="1" smtClean="0">
                            <a:latin typeface="Cambria Math" panose="02040503050406030204" pitchFamily="18" charset="0"/>
                          </a:rPr>
                        </m:ctrlPr>
                      </m:fPr>
                      <m:num>
                        <m:sSub>
                          <m:sSubPr>
                            <m:ctrlPr>
                              <a:rPr lang="en-US" altLang="ko-KR" sz="1400" b="0" i="1" smtClean="0">
                                <a:latin typeface="Cambria Math" panose="02040503050406030204" pitchFamily="18" charset="0"/>
                              </a:rPr>
                            </m:ctrlPr>
                          </m:sSubPr>
                          <m:e>
                            <m:r>
                              <m:rPr>
                                <m:sty m:val="p"/>
                              </m:rPr>
                              <a:rPr lang="en-US" altLang="ko-KR" sz="1400" b="0" i="0" smtClean="0">
                                <a:latin typeface="Cambria Math" panose="02040503050406030204" pitchFamily="18" charset="0"/>
                              </a:rPr>
                              <m:t>N</m:t>
                            </m:r>
                          </m:e>
                          <m:sub>
                            <m:r>
                              <a:rPr lang="en-US" altLang="ko-KR" sz="1400" b="0" i="0" smtClean="0">
                                <a:latin typeface="Cambria Math" panose="02040503050406030204" pitchFamily="18" charset="0"/>
                              </a:rPr>
                              <m:t>0</m:t>
                            </m:r>
                          </m:sub>
                        </m:sSub>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𝐵</m:t>
                            </m:r>
                          </m:sub>
                        </m:sSub>
                      </m:den>
                    </m:f>
                    <m:f>
                      <m:fPr>
                        <m:ctrlPr>
                          <a:rPr lang="en-US" altLang="ko-KR" sz="1400" b="0" i="1" smtClean="0">
                            <a:latin typeface="Cambria Math" panose="02040503050406030204" pitchFamily="18" charset="0"/>
                          </a:rPr>
                        </m:ctrlPr>
                      </m:fPr>
                      <m:num>
                        <m:rad>
                          <m:radPr>
                            <m:degHide m:val="on"/>
                            <m:ctrlPr>
                              <a:rPr lang="en-US" altLang="ko-KR" sz="1400" b="0" i="1" smtClean="0">
                                <a:latin typeface="Cambria Math" panose="02040503050406030204" pitchFamily="18" charset="0"/>
                              </a:rPr>
                            </m:ctrlPr>
                          </m:radPr>
                          <m:deg/>
                          <m:e>
                            <m:r>
                              <a:rPr lang="en-US" altLang="ko-KR" sz="1400" b="0" i="1" smtClean="0">
                                <a:latin typeface="Cambria Math" panose="02040503050406030204" pitchFamily="18" charset="0"/>
                              </a:rPr>
                              <m:t>𝜋</m:t>
                            </m:r>
                          </m:e>
                        </m:rad>
                        <m:r>
                          <a:rPr lang="en-US" altLang="ko-KR" sz="1400" b="0" i="1" smtClean="0">
                            <a:latin typeface="Cambria Math" panose="02040503050406030204" pitchFamily="18" charset="0"/>
                          </a:rPr>
                          <m:t> </m:t>
                        </m:r>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𝑟</m:t>
                            </m:r>
                          </m:e>
                          <m:sub>
                            <m:r>
                              <a:rPr lang="en-US" altLang="ko-KR" sz="1400" b="0" i="1" smtClean="0">
                                <a:latin typeface="Cambria Math" panose="02040503050406030204" pitchFamily="18" charset="0"/>
                              </a:rPr>
                              <m:t>𝑒</m:t>
                            </m:r>
                          </m:sub>
                          <m:sup>
                            <m:r>
                              <a:rPr lang="en-US" altLang="ko-KR" sz="1400" b="0" i="1" smtClean="0">
                                <a:latin typeface="Cambria Math" panose="02040503050406030204" pitchFamily="18" charset="0"/>
                              </a:rPr>
                              <m:t>2</m:t>
                            </m:r>
                          </m:sup>
                        </m:sSubSup>
                        <m:r>
                          <a:rPr lang="en-US" altLang="ko-KR" sz="1400" b="0" i="1" smtClean="0">
                            <a:latin typeface="Cambria Math" panose="02040503050406030204" pitchFamily="18" charset="0"/>
                          </a:rPr>
                          <m:t>𝑐</m:t>
                        </m:r>
                      </m:num>
                      <m:den>
                        <m:r>
                          <a:rPr lang="en-US" altLang="ko-KR" sz="1400" b="0" i="1" smtClean="0">
                            <a:latin typeface="Cambria Math" panose="02040503050406030204" pitchFamily="18" charset="0"/>
                          </a:rPr>
                          <m:t>𝛿</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b="0" i="1" smtClean="0">
                                <a:latin typeface="Cambria Math" panose="02040503050406030204" pitchFamily="18" charset="0"/>
                              </a:rPr>
                              <m:t>𝑥</m:t>
                            </m:r>
                          </m:sub>
                        </m:sSub>
                        <m:sSup>
                          <m:sSupPr>
                            <m:ctrlPr>
                              <a:rPr lang="en-US" altLang="ko-KR" sz="1400" b="0" i="1" smtClean="0">
                                <a:latin typeface="Cambria Math" panose="02040503050406030204" pitchFamily="18" charset="0"/>
                              </a:rPr>
                            </m:ctrlPr>
                          </m:sSupPr>
                          <m:e>
                            <m:d>
                              <m:dPr>
                                <m:ctrlPr>
                                  <a:rPr lang="en-US" altLang="ko-KR" sz="1400" b="0" i="1" smtClean="0">
                                    <a:latin typeface="Cambria Math" panose="02040503050406030204" pitchFamily="18" charset="0"/>
                                  </a:rPr>
                                </m:ctrlPr>
                              </m:dPr>
                              <m:e>
                                <m:r>
                                  <m:rPr>
                                    <m:sty m:val="p"/>
                                  </m:rPr>
                                  <a:rPr lang="en-US" altLang="ko-KR" sz="1400" b="0" i="0" smtClean="0">
                                    <a:latin typeface="Cambria Math" panose="02040503050406030204" pitchFamily="18" charset="0"/>
                                  </a:rPr>
                                  <m:t>Δ</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𝑅𝐹</m:t>
                                    </m:r>
                                  </m:sub>
                                </m:sSub>
                              </m:e>
                            </m:d>
                          </m:e>
                          <m:sup>
                            <m:r>
                              <a:rPr lang="en-US" altLang="ko-KR" sz="1400" b="0" i="1" smtClean="0">
                                <a:latin typeface="Cambria Math" panose="02040503050406030204" pitchFamily="18" charset="0"/>
                              </a:rPr>
                              <m:t>2</m:t>
                            </m:r>
                          </m:sup>
                        </m:sSup>
                      </m:den>
                    </m:f>
                    <m:r>
                      <m:rPr>
                        <m:sty m:val="p"/>
                      </m:rPr>
                      <a:rPr lang="en-US" altLang="ko-KR" sz="1400" b="0" i="0" smtClean="0">
                        <a:latin typeface="Cambria Math" panose="02040503050406030204" pitchFamily="18" charset="0"/>
                      </a:rPr>
                      <m:t>C</m:t>
                    </m:r>
                    <m:r>
                      <a:rPr lang="en-US" altLang="ko-KR" sz="1400" b="0" i="0" smtClean="0">
                        <a:latin typeface="Cambria Math" panose="02040503050406030204" pitchFamily="18" charset="0"/>
                      </a:rPr>
                      <m:t>(</m:t>
                    </m:r>
                    <m:r>
                      <a:rPr lang="en-US" altLang="ko-KR" sz="1400" b="0" i="1" smtClean="0">
                        <a:latin typeface="Cambria Math" panose="02040503050406030204" pitchFamily="18" charset="0"/>
                      </a:rPr>
                      <m:t>𝜉</m:t>
                    </m:r>
                    <m:r>
                      <a:rPr lang="en-US" altLang="ko-KR" sz="1400" b="0" i="0" smtClean="0">
                        <a:latin typeface="Cambria Math" panose="02040503050406030204" pitchFamily="18" charset="0"/>
                      </a:rPr>
                      <m:t>)</m:t>
                    </m:r>
                  </m:oMath>
                </a14:m>
                <a:r>
                  <a:rPr lang="en-US" altLang="ko-KR" sz="1400" dirty="0"/>
                  <a:t>= </a:t>
                </a:r>
                <a14:m>
                  <m:oMath xmlns:m="http://schemas.openxmlformats.org/officeDocument/2006/math">
                    <m:f>
                      <m:fPr>
                        <m:ctrlPr>
                          <a:rPr lang="en-US" altLang="ko-KR" sz="1400" b="0" i="1" smtClean="0">
                            <a:latin typeface="Cambria Math" panose="02040503050406030204" pitchFamily="18" charset="0"/>
                          </a:rPr>
                        </m:ctrlPr>
                      </m:fPr>
                      <m:num>
                        <m:rad>
                          <m:radPr>
                            <m:degHide m:val="on"/>
                            <m:ctrlPr>
                              <a:rPr lang="en-US" altLang="ko-KR" sz="1400" i="1">
                                <a:latin typeface="Cambria Math" panose="02040503050406030204" pitchFamily="18" charset="0"/>
                              </a:rPr>
                            </m:ctrlPr>
                          </m:radPr>
                          <m:deg/>
                          <m:e>
                            <m:r>
                              <a:rPr lang="en-US" altLang="ko-KR" sz="1400" i="1">
                                <a:latin typeface="Cambria Math" panose="02040503050406030204" pitchFamily="18" charset="0"/>
                              </a:rPr>
                              <m:t>𝜋</m:t>
                            </m:r>
                          </m:e>
                        </m:rad>
                        <m:r>
                          <a:rPr lang="en-US" altLang="ko-KR" sz="1400" i="1">
                            <a:latin typeface="Cambria Math" panose="02040503050406030204" pitchFamily="18" charset="0"/>
                          </a:rPr>
                          <m:t> </m:t>
                        </m:r>
                        <m:sSubSup>
                          <m:sSubSupPr>
                            <m:ctrlPr>
                              <a:rPr lang="en-US" altLang="ko-KR" sz="1400" i="1">
                                <a:latin typeface="Cambria Math" panose="02040503050406030204" pitchFamily="18" charset="0"/>
                              </a:rPr>
                            </m:ctrlPr>
                          </m:sSubSupPr>
                          <m:e>
                            <m:r>
                              <a:rPr lang="en-US" altLang="ko-KR" sz="1400" i="1">
                                <a:latin typeface="Cambria Math" panose="02040503050406030204" pitchFamily="18" charset="0"/>
                              </a:rPr>
                              <m:t>𝑟</m:t>
                            </m:r>
                          </m:e>
                          <m:sub>
                            <m:r>
                              <a:rPr lang="en-US" altLang="ko-KR" sz="1400" i="1">
                                <a:latin typeface="Cambria Math" panose="02040503050406030204" pitchFamily="18" charset="0"/>
                              </a:rPr>
                              <m:t>𝑒</m:t>
                            </m:r>
                          </m:sub>
                          <m:sup>
                            <m:r>
                              <a:rPr lang="en-US" altLang="ko-KR" sz="1400" i="1">
                                <a:latin typeface="Cambria Math" panose="02040503050406030204" pitchFamily="18" charset="0"/>
                              </a:rPr>
                              <m:t>2</m:t>
                            </m:r>
                          </m:sup>
                        </m:sSubSup>
                        <m:r>
                          <a:rPr lang="en-US" altLang="ko-KR" sz="1400" i="1">
                            <a:latin typeface="Cambria Math" panose="02040503050406030204" pitchFamily="18" charset="0"/>
                          </a:rPr>
                          <m:t>𝑐</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𝑁</m:t>
                            </m:r>
                          </m:e>
                          <m:sub>
                            <m:r>
                              <a:rPr lang="en-US" altLang="ko-KR" sz="1400" b="0" i="1" smtClean="0">
                                <a:latin typeface="Cambria Math" panose="02040503050406030204" pitchFamily="18" charset="0"/>
                              </a:rPr>
                              <m:t>0</m:t>
                            </m:r>
                          </m:sub>
                        </m:sSub>
                      </m:num>
                      <m:den>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𝛾</m:t>
                            </m:r>
                          </m:e>
                          <m:sup>
                            <m:r>
                              <a:rPr lang="en-US" altLang="ko-KR" sz="1400" b="0" i="1" smtClean="0">
                                <a:latin typeface="Cambria Math" panose="02040503050406030204" pitchFamily="18" charset="0"/>
                              </a:rPr>
                              <m:t>3</m:t>
                            </m:r>
                          </m:sup>
                        </m:sSup>
                        <m:sSubSup>
                          <m:sSubSupPr>
                            <m:ctrlPr>
                              <a:rPr lang="en-US" altLang="ko-KR" sz="1400" b="0" i="1" smtClean="0">
                                <a:latin typeface="Cambria Math" panose="02040503050406030204" pitchFamily="18" charset="0"/>
                              </a:rPr>
                            </m:ctrlPr>
                          </m:sSubSupPr>
                          <m:e>
                            <m:r>
                              <a:rPr lang="en-US" altLang="ko-KR" sz="1400" b="0" i="1" smtClean="0">
                                <a:latin typeface="Cambria Math" panose="02040503050406030204" pitchFamily="18" charset="0"/>
                              </a:rPr>
                              <m:t>𝜎</m:t>
                            </m:r>
                          </m:e>
                          <m:sub>
                            <m:r>
                              <a:rPr lang="en-US" altLang="ko-KR" sz="1400" b="0" i="1" smtClean="0">
                                <a:latin typeface="Cambria Math" panose="02040503050406030204" pitchFamily="18" charset="0"/>
                              </a:rPr>
                              <m:t>𝑥</m:t>
                            </m:r>
                          </m:sub>
                          <m:sup>
                            <m:r>
                              <a:rPr lang="en-US" altLang="ko-KR" sz="1400" b="0" i="1" smtClean="0">
                                <a:latin typeface="Cambria Math" panose="02040503050406030204" pitchFamily="18" charset="0"/>
                              </a:rPr>
                              <m:t>′</m:t>
                            </m:r>
                          </m:sup>
                        </m:sSubSup>
                        <m:sSup>
                          <m:sSupPr>
                            <m:ctrlPr>
                              <a:rPr lang="en-US" altLang="ko-KR" sz="1400" b="0" i="1" smtClean="0">
                                <a:latin typeface="Cambria Math" panose="02040503050406030204" pitchFamily="18" charset="0"/>
                              </a:rPr>
                            </m:ctrlPr>
                          </m:sSupPr>
                          <m:e>
                            <m:d>
                              <m:dPr>
                                <m:ctrlPr>
                                  <a:rPr lang="en-US" altLang="ko-KR" sz="1400" b="0" i="1" smtClean="0">
                                    <a:latin typeface="Cambria Math" panose="02040503050406030204" pitchFamily="18" charset="0"/>
                                  </a:rPr>
                                </m:ctrlPr>
                              </m:dPr>
                              <m:e>
                                <m:f>
                                  <m:fPr>
                                    <m:ctrlPr>
                                      <a:rPr lang="en-US" altLang="ko-KR" sz="1400" b="0" i="1" smtClean="0">
                                        <a:latin typeface="Cambria Math" panose="02040503050406030204" pitchFamily="18" charset="0"/>
                                      </a:rPr>
                                    </m:ctrlPr>
                                  </m:fPr>
                                  <m:num>
                                    <m:sSub>
                                      <m:sSubPr>
                                        <m:ctrlPr>
                                          <a:rPr lang="en-US" altLang="ko-KR" sz="1400" b="0" i="1" smtClean="0">
                                            <a:latin typeface="Cambria Math" panose="02040503050406030204" pitchFamily="18" charset="0"/>
                                          </a:rPr>
                                        </m:ctrlPr>
                                      </m:sSubPr>
                                      <m:e>
                                        <m:r>
                                          <m:rPr>
                                            <m:sty m:val="p"/>
                                          </m:rPr>
                                          <a:rPr lang="en-US" altLang="ko-KR" sz="1400" b="0" i="0" smtClean="0">
                                            <a:latin typeface="Cambria Math" panose="02040503050406030204" pitchFamily="18" charset="0"/>
                                          </a:rPr>
                                          <m:t>Δ</m:t>
                                        </m:r>
                                        <m:r>
                                          <m:rPr>
                                            <m:sty m:val="p"/>
                                          </m:rPr>
                                          <a:rPr lang="en-US" altLang="ko-KR" sz="1400" b="0" i="1" smtClean="0">
                                            <a:latin typeface="Cambria Math" panose="02040503050406030204" pitchFamily="18" charset="0"/>
                                          </a:rPr>
                                          <m:t>E</m:t>
                                        </m:r>
                                      </m:e>
                                      <m:sub>
                                        <m:r>
                                          <a:rPr lang="en-US" altLang="ko-KR" sz="1400" b="0" i="1" smtClean="0">
                                            <a:latin typeface="Cambria Math" panose="02040503050406030204" pitchFamily="18" charset="0"/>
                                          </a:rPr>
                                          <m:t>𝑅𝐹</m:t>
                                        </m:r>
                                      </m:sub>
                                    </m:sSub>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𝐸</m:t>
                                        </m:r>
                                      </m:e>
                                      <m:sub>
                                        <m:r>
                                          <a:rPr lang="en-US" altLang="ko-KR" sz="1400" b="0" i="1" smtClean="0">
                                            <a:latin typeface="Cambria Math" panose="02040503050406030204" pitchFamily="18" charset="0"/>
                                          </a:rPr>
                                          <m:t>0</m:t>
                                        </m:r>
                                      </m:sub>
                                    </m:sSub>
                                  </m:den>
                                </m:f>
                              </m:e>
                            </m:d>
                          </m:e>
                          <m:sup>
                            <m:r>
                              <a:rPr lang="en-US" altLang="ko-KR" sz="1400" b="0" i="1" smtClean="0">
                                <a:latin typeface="Cambria Math" panose="02040503050406030204" pitchFamily="18" charset="0"/>
                              </a:rPr>
                              <m:t>2</m:t>
                            </m:r>
                          </m:sup>
                        </m:sSup>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𝐵</m:t>
                            </m:r>
                          </m:sub>
                        </m:sSub>
                      </m:den>
                    </m:f>
                    <m:r>
                      <m:rPr>
                        <m:sty m:val="p"/>
                      </m:rPr>
                      <a:rPr lang="en-US" altLang="ko-KR" sz="1400">
                        <a:latin typeface="Cambria Math" panose="02040503050406030204" pitchFamily="18" charset="0"/>
                      </a:rPr>
                      <m:t>C</m:t>
                    </m:r>
                    <m:d>
                      <m:dPr>
                        <m:ctrlPr>
                          <a:rPr lang="en-US" altLang="ko-KR" sz="1400" i="1">
                            <a:latin typeface="Cambria Math" panose="02040503050406030204" pitchFamily="18" charset="0"/>
                          </a:rPr>
                        </m:ctrlPr>
                      </m:dPr>
                      <m:e>
                        <m:r>
                          <a:rPr lang="en-US" altLang="ko-KR" sz="1400" i="1">
                            <a:latin typeface="Cambria Math" panose="02040503050406030204" pitchFamily="18" charset="0"/>
                          </a:rPr>
                          <m:t>𝜉</m:t>
                        </m:r>
                      </m:e>
                    </m:d>
                  </m:oMath>
                </a14:m>
                <a:endParaRPr lang="en-US" altLang="ko-KR" sz="1400" dirty="0"/>
              </a:p>
              <a:p>
                <a:pPr algn="ctr"/>
                <a:endParaRPr lang="en-US" altLang="ko-KR" sz="1400" dirty="0"/>
              </a:p>
              <a:p>
                <a:pPr algn="ctr"/>
                <a14:m>
                  <m:oMathPara xmlns:m="http://schemas.openxmlformats.org/officeDocument/2006/math">
                    <m:oMathParaPr>
                      <m:jc m:val="centerGroup"/>
                    </m:oMathParaPr>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𝑡</m:t>
                              </m:r>
                            </m:sub>
                          </m:sSub>
                        </m:den>
                      </m:f>
                      <m:r>
                        <a:rPr lang="en-US" altLang="ko-KR" sz="1400" b="0" i="1" smtClean="0">
                          <a:latin typeface="Cambria Math" panose="02040503050406030204" pitchFamily="18" charset="0"/>
                        </a:rPr>
                        <m:t>=</m:t>
                      </m:r>
                      <m:f>
                        <m:fPr>
                          <m:ctrlPr>
                            <a:rPr lang="en-US" altLang="ko-KR" sz="1400" i="1">
                              <a:latin typeface="Cambria Math" panose="02040503050406030204" pitchFamily="18" charset="0"/>
                            </a:rPr>
                          </m:ctrlPr>
                        </m:fPr>
                        <m:num>
                          <m:rad>
                            <m:radPr>
                              <m:degHide m:val="on"/>
                              <m:ctrlPr>
                                <a:rPr lang="en-US" altLang="ko-KR" sz="1400" i="1">
                                  <a:latin typeface="Cambria Math" panose="02040503050406030204" pitchFamily="18" charset="0"/>
                                </a:rPr>
                              </m:ctrlPr>
                            </m:radPr>
                            <m:deg/>
                            <m:e>
                              <m:r>
                                <a:rPr lang="en-US" altLang="ko-KR" sz="1400" i="1">
                                  <a:latin typeface="Cambria Math" panose="02040503050406030204" pitchFamily="18" charset="0"/>
                                </a:rPr>
                                <m:t>𝜋</m:t>
                              </m:r>
                            </m:e>
                          </m:rad>
                          <m:r>
                            <a:rPr lang="en-US" altLang="ko-KR" sz="1400" i="1">
                              <a:latin typeface="Cambria Math" panose="02040503050406030204" pitchFamily="18" charset="0"/>
                            </a:rPr>
                            <m:t> </m:t>
                          </m:r>
                          <m:sSubSup>
                            <m:sSubSupPr>
                              <m:ctrlPr>
                                <a:rPr lang="en-US" altLang="ko-KR" sz="1400" i="1">
                                  <a:latin typeface="Cambria Math" panose="02040503050406030204" pitchFamily="18" charset="0"/>
                                </a:rPr>
                              </m:ctrlPr>
                            </m:sSubSupPr>
                            <m:e>
                              <m:r>
                                <a:rPr lang="en-US" altLang="ko-KR" sz="1400" i="1">
                                  <a:latin typeface="Cambria Math" panose="02040503050406030204" pitchFamily="18" charset="0"/>
                                </a:rPr>
                                <m:t>𝑟</m:t>
                              </m:r>
                            </m:e>
                            <m:sub>
                              <m:r>
                                <a:rPr lang="en-US" altLang="ko-KR" sz="1400" i="1">
                                  <a:latin typeface="Cambria Math" panose="02040503050406030204" pitchFamily="18" charset="0"/>
                                </a:rPr>
                                <m:t>𝑒</m:t>
                              </m:r>
                            </m:sub>
                            <m:sup>
                              <m:r>
                                <a:rPr lang="en-US" altLang="ko-KR" sz="1400" i="1">
                                  <a:latin typeface="Cambria Math" panose="02040503050406030204" pitchFamily="18" charset="0"/>
                                </a:rPr>
                                <m:t>2</m:t>
                              </m:r>
                            </m:sup>
                          </m:sSubSup>
                          <m:r>
                            <a:rPr lang="en-US" altLang="ko-KR" sz="1400" i="1">
                              <a:latin typeface="Cambria Math" panose="02040503050406030204" pitchFamily="18" charset="0"/>
                            </a:rPr>
                            <m:t>𝑐</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𝑁</m:t>
                              </m:r>
                            </m:e>
                            <m:sub>
                              <m:r>
                                <a:rPr lang="en-US" altLang="ko-KR" sz="1400" i="1">
                                  <a:latin typeface="Cambria Math" panose="02040503050406030204" pitchFamily="18" charset="0"/>
                                </a:rPr>
                                <m:t>0</m:t>
                              </m:r>
                            </m:sub>
                          </m:sSub>
                        </m:num>
                        <m:den>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𝛾</m:t>
                              </m:r>
                            </m:e>
                            <m:sup>
                              <m:r>
                                <a:rPr lang="en-US" altLang="ko-KR" sz="1400" i="1">
                                  <a:latin typeface="Cambria Math" panose="02040503050406030204" pitchFamily="18" charset="0"/>
                                </a:rPr>
                                <m:t>3</m:t>
                              </m:r>
                            </m:sup>
                          </m:sSup>
                          <m:sSubSup>
                            <m:sSubSupPr>
                              <m:ctrlPr>
                                <a:rPr lang="en-US" altLang="ko-KR" sz="1400" i="1">
                                  <a:latin typeface="Cambria Math" panose="02040503050406030204" pitchFamily="18" charset="0"/>
                                </a:rPr>
                              </m:ctrlPr>
                            </m:sSubSupPr>
                            <m:e>
                              <m:r>
                                <a:rPr lang="en-US" altLang="ko-KR" sz="1400" i="1">
                                  <a:latin typeface="Cambria Math" panose="02040503050406030204" pitchFamily="18" charset="0"/>
                                </a:rPr>
                                <m:t>𝜎</m:t>
                              </m:r>
                            </m:e>
                            <m:sub>
                              <m:r>
                                <a:rPr lang="en-US" altLang="ko-KR" sz="1400" i="1">
                                  <a:latin typeface="Cambria Math" panose="02040503050406030204" pitchFamily="18" charset="0"/>
                                </a:rPr>
                                <m:t>𝑥</m:t>
                              </m:r>
                            </m:sub>
                            <m:sup>
                              <m:r>
                                <a:rPr lang="en-US" altLang="ko-KR" sz="1400" i="1">
                                  <a:latin typeface="Cambria Math" panose="02040503050406030204" pitchFamily="18" charset="0"/>
                                </a:rPr>
                                <m:t>′</m:t>
                              </m:r>
                            </m:sup>
                          </m:sSubSup>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sSub>
                                        <m:sSubPr>
                                          <m:ctrlPr>
                                            <a:rPr lang="en-US" altLang="ko-KR" sz="1400" i="1">
                                              <a:latin typeface="Cambria Math" panose="02040503050406030204" pitchFamily="18" charset="0"/>
                                            </a:rPr>
                                          </m:ctrlPr>
                                        </m:sSubPr>
                                        <m:e>
                                          <m:r>
                                            <m:rPr>
                                              <m:sty m:val="p"/>
                                            </m:rPr>
                                            <a:rPr lang="en-US" altLang="ko-KR" sz="1400">
                                              <a:latin typeface="Cambria Math" panose="02040503050406030204" pitchFamily="18" charset="0"/>
                                            </a:rPr>
                                            <m:t>Δ</m:t>
                                          </m:r>
                                          <m:r>
                                            <m:rPr>
                                              <m:sty m:val="p"/>
                                            </m:rPr>
                                            <a:rPr lang="en-US" altLang="ko-KR" sz="1400" i="1">
                                              <a:latin typeface="Cambria Math" panose="02040503050406030204" pitchFamily="18" charset="0"/>
                                            </a:rPr>
                                            <m:t>E</m:t>
                                          </m:r>
                                        </m:e>
                                        <m:sub>
                                          <m:r>
                                            <a:rPr lang="en-US" altLang="ko-KR" sz="1400" i="1">
                                              <a:latin typeface="Cambria Math" panose="02040503050406030204" pitchFamily="18" charset="0"/>
                                            </a:rPr>
                                            <m:t>𝑅𝐹</m:t>
                                          </m:r>
                                        </m:sub>
                                      </m:sSub>
                                    </m:num>
                                    <m:den>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𝐸</m:t>
                                          </m:r>
                                        </m:e>
                                        <m:sub>
                                          <m:r>
                                            <a:rPr lang="en-US" altLang="ko-KR" sz="1400" i="1">
                                              <a:latin typeface="Cambria Math" panose="02040503050406030204" pitchFamily="18" charset="0"/>
                                            </a:rPr>
                                            <m:t>0</m:t>
                                          </m:r>
                                        </m:sub>
                                      </m:sSub>
                                    </m:den>
                                  </m:f>
                                </m:e>
                              </m:d>
                            </m:e>
                            <m:sup>
                              <m:r>
                                <a:rPr lang="en-US" altLang="ko-KR" sz="1400" i="1">
                                  <a:latin typeface="Cambria Math" panose="02040503050406030204" pitchFamily="18" charset="0"/>
                                </a:rPr>
                                <m:t>2</m:t>
                              </m:r>
                            </m:sup>
                          </m:sSup>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𝑉</m:t>
                              </m:r>
                            </m:e>
                            <m:sub>
                              <m:r>
                                <a:rPr lang="en-US" altLang="ko-KR" sz="1400" i="1">
                                  <a:latin typeface="Cambria Math" panose="02040503050406030204" pitchFamily="18" charset="0"/>
                                </a:rPr>
                                <m:t>𝐵</m:t>
                              </m:r>
                            </m:sub>
                          </m:sSub>
                        </m:den>
                      </m:f>
                      <m:r>
                        <m:rPr>
                          <m:sty m:val="p"/>
                        </m:rPr>
                        <a:rPr lang="en-US" altLang="ko-KR" sz="1400">
                          <a:latin typeface="Cambria Math" panose="02040503050406030204" pitchFamily="18" charset="0"/>
                        </a:rPr>
                        <m:t>C</m:t>
                      </m:r>
                      <m:d>
                        <m:dPr>
                          <m:ctrlPr>
                            <a:rPr lang="en-US" altLang="ko-KR" sz="1400" i="1">
                              <a:latin typeface="Cambria Math" panose="02040503050406030204" pitchFamily="18" charset="0"/>
                            </a:rPr>
                          </m:ctrlPr>
                        </m:dPr>
                        <m:e>
                          <m:r>
                            <a:rPr lang="en-US" altLang="ko-KR" sz="1400" i="1">
                              <a:latin typeface="Cambria Math" panose="02040503050406030204" pitchFamily="18" charset="0"/>
                            </a:rPr>
                            <m:t>𝜉</m:t>
                          </m:r>
                        </m:e>
                      </m:d>
                    </m:oMath>
                  </m:oMathPara>
                </a14:m>
                <a:endParaRPr lang="en-US" altLang="ko-KR" sz="1400" dirty="0"/>
              </a:p>
            </p:txBody>
          </p:sp>
        </mc:Choice>
        <mc:Fallback>
          <p:sp>
            <p:nvSpPr>
              <p:cNvPr id="8" name="TextBox 7">
                <a:extLst>
                  <a:ext uri="{FF2B5EF4-FFF2-40B4-BE49-F238E27FC236}">
                    <a16:creationId xmlns:a16="http://schemas.microsoft.com/office/drawing/2014/main" id="{251262F3-E483-B64A-8FF0-5BDBAF09BAF4}"/>
                  </a:ext>
                </a:extLst>
              </p:cNvPr>
              <p:cNvSpPr txBox="1">
                <a:spLocks noRot="1" noChangeAspect="1" noMove="1" noResize="1" noEditPoints="1" noAdjustHandles="1" noChangeArrowheads="1" noChangeShapeType="1" noTextEdit="1"/>
              </p:cNvSpPr>
              <p:nvPr/>
            </p:nvSpPr>
            <p:spPr>
              <a:xfrm>
                <a:off x="439198" y="1234342"/>
                <a:ext cx="8301221" cy="4900637"/>
              </a:xfrm>
              <a:prstGeom prst="rect">
                <a:avLst/>
              </a:prstGeom>
              <a:blipFill>
                <a:blip r:embed="rId6"/>
                <a:stretch>
                  <a:fillRect l="-220" t="-6841"/>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graphicFrame>
            <p:nvGraphicFramePr>
              <p:cNvPr id="9" name="표 8">
                <a:extLst>
                  <a:ext uri="{FF2B5EF4-FFF2-40B4-BE49-F238E27FC236}">
                    <a16:creationId xmlns:a16="http://schemas.microsoft.com/office/drawing/2014/main" id="{0604C8AF-EC43-3C0B-CCAB-440D0592D4CF}"/>
                  </a:ext>
                </a:extLst>
              </p:cNvPr>
              <p:cNvGraphicFramePr>
                <a:graphicFrameLocks noGrp="1"/>
              </p:cNvGraphicFramePr>
              <p:nvPr>
                <p:extLst>
                  <p:ext uri="{D42A27DB-BD31-4B8C-83A1-F6EECF244321}">
                    <p14:modId xmlns:p14="http://schemas.microsoft.com/office/powerpoint/2010/main" val="948951225"/>
                  </p:ext>
                </p:extLst>
              </p:nvPr>
            </p:nvGraphicFramePr>
            <p:xfrm>
              <a:off x="8507818" y="2106165"/>
              <a:ext cx="3042569" cy="3180155"/>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dirty="0" smtClean="0">
                                        <a:latin typeface="Cambria Math" panose="02040503050406030204" pitchFamily="18" charset="0"/>
                                      </a:rPr>
                                    </m:ctrlPr>
                                  </m:sSubPr>
                                  <m:e>
                                    <m:r>
                                      <a:rPr lang="en-US" altLang="ko-KR" sz="1100" b="0" i="1" dirty="0" smtClean="0">
                                        <a:latin typeface="Cambria Math" panose="02040503050406030204" pitchFamily="18" charset="0"/>
                                      </a:rPr>
                                      <m:t>𝑁</m:t>
                                    </m:r>
                                  </m:e>
                                  <m:sub>
                                    <m:r>
                                      <a:rPr lang="en-US" altLang="ko-KR" sz="1100" b="0" i="1" dirty="0" smtClean="0">
                                        <a:latin typeface="Cambria Math" panose="02040503050406030204" pitchFamily="18" charset="0"/>
                                      </a:rPr>
                                      <m:t>0</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latin typeface="Cambria Math" panose="02040503050406030204" pitchFamily="18" charset="0"/>
                            </a:rPr>
                            <a:t>Initial total number of electrons in a bunch</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66330">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smtClean="0">
                                        <a:solidFill>
                                          <a:sysClr val="windowText" lastClr="000000"/>
                                        </a:solidFill>
                                        <a:latin typeface="Cambria Math" panose="02040503050406030204" pitchFamily="18" charset="0"/>
                                      </a:rPr>
                                    </m:ctrlPr>
                                  </m:sSubPr>
                                  <m:e>
                                    <m:r>
                                      <a:rPr lang="en-US" altLang="ko-KR" sz="1100" b="0" i="1" smtClean="0">
                                        <a:solidFill>
                                          <a:sysClr val="windowText" lastClr="000000"/>
                                        </a:solidFill>
                                        <a:latin typeface="Cambria Math" panose="02040503050406030204" pitchFamily="18" charset="0"/>
                                      </a:rPr>
                                      <m:t>𝑟</m:t>
                                    </m:r>
                                  </m:e>
                                  <m:sub>
                                    <m:r>
                                      <a:rPr lang="en-US" altLang="ko-KR" sz="1100" b="0" i="1" smtClean="0">
                                        <a:solidFill>
                                          <a:sysClr val="windowText" lastClr="000000"/>
                                        </a:solidFill>
                                        <a:latin typeface="Cambria Math" panose="02040503050406030204" pitchFamily="18" charset="0"/>
                                      </a:rPr>
                                      <m:t>𝑒</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074784"/>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dirty="0" smtClean="0">
                                        <a:latin typeface="Cambria Math" panose="02040503050406030204" pitchFamily="18" charset="0"/>
                                      </a:rPr>
                                    </m:ctrlPr>
                                  </m:sSubPr>
                                  <m:e>
                                    <m:r>
                                      <a:rPr lang="en-US" altLang="ko-KR" sz="1100" b="0" i="1" dirty="0" smtClean="0">
                                        <a:latin typeface="Cambria Math" panose="02040503050406030204" pitchFamily="18" charset="0"/>
                                      </a:rPr>
                                      <m:t>𝑉</m:t>
                                    </m:r>
                                  </m:e>
                                  <m:sub>
                                    <m:r>
                                      <a:rPr lang="en-US" altLang="ko-KR" sz="1100" b="0" i="1" dirty="0" smtClean="0">
                                        <a:latin typeface="Cambria Math" panose="02040503050406030204" pitchFamily="18" charset="0"/>
                                      </a:rPr>
                                      <m:t>𝐵</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14:m>
                            <m:oMathPara xmlns:m="http://schemas.openxmlformats.org/officeDocument/2006/math">
                              <m:oMathParaPr>
                                <m:jc m:val="centerGroup"/>
                              </m:oMathParaPr>
                              <m:oMath xmlns:m="http://schemas.openxmlformats.org/officeDocument/2006/math">
                                <m:sSup>
                                  <m:sSupPr>
                                    <m:ctrlPr>
                                      <a:rPr lang="en-US" altLang="ko-KR" sz="1100" b="0" i="1" smtClean="0">
                                        <a:solidFill>
                                          <a:sysClr val="windowText" lastClr="000000"/>
                                        </a:solidFill>
                                        <a:latin typeface="Cambria Math" panose="02040503050406030204" pitchFamily="18" charset="0"/>
                                      </a:rPr>
                                    </m:ctrlPr>
                                  </m:sSupPr>
                                  <m:e>
                                    <m:d>
                                      <m:dPr>
                                        <m:ctrlPr>
                                          <a:rPr lang="en-US" altLang="ko-KR" sz="1100" b="0" i="1" smtClean="0">
                                            <a:solidFill>
                                              <a:sysClr val="windowText" lastClr="000000"/>
                                            </a:solidFill>
                                            <a:latin typeface="Cambria Math" panose="02040503050406030204" pitchFamily="18" charset="0"/>
                                          </a:rPr>
                                        </m:ctrlPr>
                                      </m:dPr>
                                      <m:e>
                                        <m:r>
                                          <a:rPr lang="en-US" altLang="ko-KR" sz="1100" b="0" i="1" smtClean="0">
                                            <a:solidFill>
                                              <a:sysClr val="windowText" lastClr="000000"/>
                                            </a:solidFill>
                                            <a:latin typeface="Cambria Math" panose="02040503050406030204" pitchFamily="18" charset="0"/>
                                          </a:rPr>
                                          <m:t>4</m:t>
                                        </m:r>
                                        <m:r>
                                          <a:rPr lang="en-US" altLang="ko-KR" sz="1100" b="0" i="1" smtClean="0">
                                            <a:solidFill>
                                              <a:sysClr val="windowText" lastClr="000000"/>
                                            </a:solidFill>
                                            <a:latin typeface="Cambria Math" panose="02040503050406030204" pitchFamily="18" charset="0"/>
                                          </a:rPr>
                                          <m:t>𝜋</m:t>
                                        </m:r>
                                      </m:e>
                                    </m:d>
                                  </m:e>
                                  <m:sup>
                                    <m:f>
                                      <m:fPr>
                                        <m:ctrlPr>
                                          <a:rPr lang="en-US" altLang="ko-KR" sz="1100" b="0" i="1" smtClean="0">
                                            <a:solidFill>
                                              <a:sysClr val="windowText" lastClr="000000"/>
                                            </a:solidFill>
                                            <a:latin typeface="Cambria Math" panose="02040503050406030204" pitchFamily="18" charset="0"/>
                                          </a:rPr>
                                        </m:ctrlPr>
                                      </m:fPr>
                                      <m:num>
                                        <m:r>
                                          <a:rPr lang="en-US" altLang="ko-KR" sz="1100" b="0" i="1" smtClean="0">
                                            <a:solidFill>
                                              <a:sysClr val="windowText" lastClr="000000"/>
                                            </a:solidFill>
                                            <a:latin typeface="Cambria Math" panose="02040503050406030204" pitchFamily="18" charset="0"/>
                                          </a:rPr>
                                          <m:t>3</m:t>
                                        </m:r>
                                      </m:num>
                                      <m:den>
                                        <m:r>
                                          <a:rPr lang="en-US" altLang="ko-KR" sz="1100" b="0" i="1" smtClean="0">
                                            <a:solidFill>
                                              <a:sysClr val="windowText" lastClr="000000"/>
                                            </a:solidFill>
                                            <a:latin typeface="Cambria Math" panose="02040503050406030204" pitchFamily="18" charset="0"/>
                                          </a:rPr>
                                          <m:t>2</m:t>
                                        </m:r>
                                      </m:den>
                                    </m:f>
                                  </m:sup>
                                </m:sSup>
                                <m:sSub>
                                  <m:sSubPr>
                                    <m:ctrlPr>
                                      <a:rPr lang="en-US" altLang="ko-KR" sz="1100" b="0" i="1" smtClean="0">
                                        <a:latin typeface="Cambria Math" panose="02040503050406030204" pitchFamily="18" charset="0"/>
                                      </a:rPr>
                                    </m:ctrlPr>
                                  </m:sSubPr>
                                  <m:e>
                                    <m:r>
                                      <a:rPr lang="en-US" altLang="ko-KR" sz="1100" b="0" i="1" smtClean="0">
                                        <a:latin typeface="Cambria Math" panose="02040503050406030204" pitchFamily="18" charset="0"/>
                                      </a:rPr>
                                      <m:t>𝜎</m:t>
                                    </m:r>
                                  </m:e>
                                  <m:sub>
                                    <m:r>
                                      <a:rPr lang="en-US" altLang="ko-KR" sz="1100" b="0" i="1" smtClean="0">
                                        <a:latin typeface="Cambria Math" panose="02040503050406030204" pitchFamily="18" charset="0"/>
                                      </a:rPr>
                                      <m:t>𝑥</m:t>
                                    </m:r>
                                  </m:sub>
                                </m:sSub>
                                <m:sSub>
                                  <m:sSubPr>
                                    <m:ctrlPr>
                                      <a:rPr lang="en-US" altLang="ko-KR" sz="1100" i="1">
                                        <a:latin typeface="Cambria Math" panose="02040503050406030204" pitchFamily="18" charset="0"/>
                                      </a:rPr>
                                    </m:ctrlPr>
                                  </m:sSubPr>
                                  <m:e>
                                    <m:r>
                                      <a:rPr lang="en-US" altLang="ko-KR" sz="1100" i="1">
                                        <a:latin typeface="Cambria Math" panose="02040503050406030204" pitchFamily="18" charset="0"/>
                                      </a:rPr>
                                      <m:t>𝜎</m:t>
                                    </m:r>
                                  </m:e>
                                  <m:sub>
                                    <m:r>
                                      <a:rPr lang="en-US" altLang="ko-KR" sz="1100" b="0" i="1" smtClean="0">
                                        <a:latin typeface="Cambria Math" panose="02040503050406030204" pitchFamily="18" charset="0"/>
                                      </a:rPr>
                                      <m:t>𝑦</m:t>
                                    </m:r>
                                  </m:sub>
                                </m:sSub>
                                <m:sSub>
                                  <m:sSubPr>
                                    <m:ctrlPr>
                                      <a:rPr lang="en-US" altLang="ko-KR" sz="1100" i="1">
                                        <a:latin typeface="Cambria Math" panose="02040503050406030204" pitchFamily="18" charset="0"/>
                                      </a:rPr>
                                    </m:ctrlPr>
                                  </m:sSubPr>
                                  <m:e>
                                    <m:r>
                                      <a:rPr lang="en-US" altLang="ko-KR" sz="1100" i="1">
                                        <a:latin typeface="Cambria Math" panose="02040503050406030204" pitchFamily="18" charset="0"/>
                                      </a:rPr>
                                      <m:t>𝜎</m:t>
                                    </m:r>
                                  </m:e>
                                  <m:sub>
                                    <m:r>
                                      <a:rPr lang="en-US" altLang="ko-KR" sz="1100" b="0" i="1" smtClean="0">
                                        <a:latin typeface="Cambria Math" panose="02040503050406030204" pitchFamily="18" charset="0"/>
                                      </a:rPr>
                                      <m:t>𝑧</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510396">
                    <a:tc>
                      <a:txBody>
                        <a:bodyPr/>
                        <a:lstStyle/>
                        <a:p>
                          <a:pPr algn="ctr" latinLnBrk="1"/>
                          <a14:m>
                            <m:oMathPara xmlns:m="http://schemas.openxmlformats.org/officeDocument/2006/math">
                              <m:oMathParaPr>
                                <m:jc m:val="centerGroup"/>
                              </m:oMathParaPr>
                              <m:oMath xmlns:m="http://schemas.openxmlformats.org/officeDocument/2006/math">
                                <m:f>
                                  <m:fPr>
                                    <m:ctrlPr>
                                      <a:rPr lang="en-US" altLang="ko-KR" sz="1100" i="1" smtClean="0">
                                        <a:latin typeface="Cambria Math" panose="02040503050406030204" pitchFamily="18" charset="0"/>
                                      </a:rPr>
                                    </m:ctrlPr>
                                  </m:fPr>
                                  <m:num>
                                    <m:sSub>
                                      <m:sSubPr>
                                        <m:ctrlPr>
                                          <a:rPr lang="en-US" altLang="ko-KR" sz="1100" i="1">
                                            <a:latin typeface="Cambria Math" panose="02040503050406030204" pitchFamily="18" charset="0"/>
                                          </a:rPr>
                                        </m:ctrlPr>
                                      </m:sSubPr>
                                      <m:e>
                                        <m:r>
                                          <m:rPr>
                                            <m:sty m:val="p"/>
                                          </m:rPr>
                                          <a:rPr lang="en-US" altLang="ko-KR" sz="1100">
                                            <a:latin typeface="Cambria Math" panose="02040503050406030204" pitchFamily="18" charset="0"/>
                                          </a:rPr>
                                          <m:t>Δ</m:t>
                                        </m:r>
                                        <m:r>
                                          <m:rPr>
                                            <m:sty m:val="p"/>
                                          </m:rPr>
                                          <a:rPr lang="en-US" altLang="ko-KR" sz="1100" i="1">
                                            <a:latin typeface="Cambria Math" panose="02040503050406030204" pitchFamily="18" charset="0"/>
                                          </a:rPr>
                                          <m:t>E</m:t>
                                        </m:r>
                                      </m:e>
                                      <m:sub>
                                        <m:r>
                                          <a:rPr lang="en-US" altLang="ko-KR" sz="1100" i="1">
                                            <a:latin typeface="Cambria Math" panose="02040503050406030204" pitchFamily="18" charset="0"/>
                                          </a:rPr>
                                          <m:t>𝑅𝐹</m:t>
                                        </m:r>
                                      </m:sub>
                                    </m:sSub>
                                  </m:num>
                                  <m:den>
                                    <m:sSub>
                                      <m:sSubPr>
                                        <m:ctrlPr>
                                          <a:rPr lang="en-US" altLang="ko-KR" sz="1100" i="1">
                                            <a:latin typeface="Cambria Math" panose="02040503050406030204" pitchFamily="18" charset="0"/>
                                          </a:rPr>
                                        </m:ctrlPr>
                                      </m:sSubPr>
                                      <m:e>
                                        <m:r>
                                          <a:rPr lang="en-US" altLang="ko-KR" sz="1100" i="1">
                                            <a:latin typeface="Cambria Math" panose="02040503050406030204" pitchFamily="18" charset="0"/>
                                          </a:rPr>
                                          <m:t>𝐸</m:t>
                                        </m:r>
                                      </m:e>
                                      <m:sub>
                                        <m:r>
                                          <a:rPr lang="en-US" altLang="ko-KR" sz="1100" i="1">
                                            <a:latin typeface="Cambria Math" panose="02040503050406030204" pitchFamily="18" charset="0"/>
                                          </a:rPr>
                                          <m:t>0</m:t>
                                        </m:r>
                                      </m:sub>
                                    </m:sSub>
                                  </m:den>
                                </m:f>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RF acceptance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295821"/>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smtClean="0">
                                        <a:solidFill>
                                          <a:sysClr val="windowText" lastClr="000000"/>
                                        </a:solidFill>
                                        <a:latin typeface="Cambria Math" panose="02040503050406030204" pitchFamily="18" charset="0"/>
                                      </a:rPr>
                                    </m:ctrlPr>
                                  </m:sSubPr>
                                  <m:e>
                                    <m:r>
                                      <a:rPr lang="en-US" altLang="ko-KR" sz="1100" b="0" i="1" smtClean="0">
                                        <a:solidFill>
                                          <a:sysClr val="windowText" lastClr="000000"/>
                                        </a:solidFill>
                                        <a:latin typeface="Cambria Math" panose="02040503050406030204" pitchFamily="18" charset="0"/>
                                      </a:rPr>
                                      <m:t>𝜏</m:t>
                                    </m:r>
                                  </m:e>
                                  <m:sub>
                                    <m:r>
                                      <a:rPr lang="en-US" altLang="ko-KR" sz="1100" b="0" i="1" smtClean="0">
                                        <a:solidFill>
                                          <a:sysClr val="windowText" lastClr="000000"/>
                                        </a:solidFill>
                                        <a:latin typeface="Cambria Math" panose="02040503050406030204" pitchFamily="18" charset="0"/>
                                      </a:rPr>
                                      <m:t>𝑡</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err="1">
                              <a:solidFill>
                                <a:sysClr val="windowText" lastClr="000000"/>
                              </a:solidFill>
                            </a:rPr>
                            <a:t>Touschek</a:t>
                          </a:r>
                          <a:r>
                            <a:rPr lang="en-US" altLang="ko-KR" sz="1100" dirty="0">
                              <a:solidFill>
                                <a:sysClr val="windowText" lastClr="000000"/>
                              </a:solidFill>
                            </a:rPr>
                            <a:t>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079469"/>
                      </a:ext>
                    </a:extLst>
                  </a:tr>
                </a:tbl>
              </a:graphicData>
            </a:graphic>
          </p:graphicFrame>
        </mc:Choice>
        <mc:Fallback>
          <p:graphicFrame>
            <p:nvGraphicFramePr>
              <p:cNvPr id="9" name="표 8">
                <a:extLst>
                  <a:ext uri="{FF2B5EF4-FFF2-40B4-BE49-F238E27FC236}">
                    <a16:creationId xmlns:a16="http://schemas.microsoft.com/office/drawing/2014/main" id="{0604C8AF-EC43-3C0B-CCAB-440D0592D4CF}"/>
                  </a:ext>
                </a:extLst>
              </p:cNvPr>
              <p:cNvGraphicFramePr>
                <a:graphicFrameLocks noGrp="1"/>
              </p:cNvGraphicFramePr>
              <p:nvPr>
                <p:extLst>
                  <p:ext uri="{D42A27DB-BD31-4B8C-83A1-F6EECF244321}">
                    <p14:modId xmlns:p14="http://schemas.microsoft.com/office/powerpoint/2010/main" val="948951225"/>
                  </p:ext>
                </p:extLst>
              </p:nvPr>
            </p:nvGraphicFramePr>
            <p:xfrm>
              <a:off x="8507818" y="2106165"/>
              <a:ext cx="3042569" cy="3180155"/>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92473" r="-318333" b="-373118"/>
                          </a:stretch>
                        </a:blipFill>
                      </a:tcPr>
                    </a:tc>
                    <a:tc>
                      <a:txBody>
                        <a:bodyPr/>
                        <a:lstStyle/>
                        <a:p>
                          <a:pPr algn="ctr" latinLnBrk="1"/>
                          <a:r>
                            <a:rPr lang="en-US" altLang="ko-KR" sz="1100" dirty="0">
                              <a:latin typeface="Cambria Math" panose="02040503050406030204" pitchFamily="18" charset="0"/>
                            </a:rPr>
                            <a:t>Initial total number of electrons in a bunch</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6633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192473" r="-318333" b="-273118"/>
                          </a:stretch>
                        </a:blip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074784"/>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323810" r="-318333" b="-202381"/>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31842" t="-323810" r="-526" b="-202381"/>
                          </a:stretch>
                        </a:blipFill>
                      </a:tcPr>
                    </a:tc>
                    <a:extLst>
                      <a:ext uri="{0D108BD9-81ED-4DB2-BD59-A6C34878D82A}">
                        <a16:rowId xmlns:a16="http://schemas.microsoft.com/office/drawing/2014/main" val="3932597650"/>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423810" r="-318333" b="-102381"/>
                          </a:stretch>
                        </a:blipFill>
                      </a:tcPr>
                    </a:tc>
                    <a:tc>
                      <a:txBody>
                        <a:bodyPr/>
                        <a:lstStyle/>
                        <a:p>
                          <a:pPr algn="ctr" latinLnBrk="1"/>
                          <a:r>
                            <a:rPr lang="en-US" altLang="ko-KR" sz="1100" dirty="0">
                              <a:solidFill>
                                <a:sysClr val="windowText" lastClr="000000"/>
                              </a:solidFill>
                            </a:rPr>
                            <a:t>RF acceptance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295821"/>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523810" r="-318333" b="-2381"/>
                          </a:stretch>
                        </a:blipFill>
                      </a:tcPr>
                    </a:tc>
                    <a:tc>
                      <a:txBody>
                        <a:bodyPr/>
                        <a:lstStyle/>
                        <a:p>
                          <a:pPr algn="ctr" latinLnBrk="1"/>
                          <a:r>
                            <a:rPr lang="en-US" altLang="ko-KR" sz="1100" dirty="0" err="1">
                              <a:solidFill>
                                <a:sysClr val="windowText" lastClr="000000"/>
                              </a:solidFill>
                            </a:rPr>
                            <a:t>Touschek</a:t>
                          </a:r>
                          <a:r>
                            <a:rPr lang="en-US" altLang="ko-KR" sz="1100" dirty="0">
                              <a:solidFill>
                                <a:sysClr val="windowText" lastClr="000000"/>
                              </a:solidFill>
                            </a:rPr>
                            <a:t>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079469"/>
                      </a:ext>
                    </a:extLst>
                  </a:tr>
                </a:tbl>
              </a:graphicData>
            </a:graphic>
          </p:graphicFrame>
        </mc:Fallback>
      </mc:AlternateContent>
    </p:spTree>
    <p:extLst>
      <p:ext uri="{BB962C8B-B14F-4D97-AF65-F5344CB8AC3E}">
        <p14:creationId xmlns:p14="http://schemas.microsoft.com/office/powerpoint/2010/main" val="343615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6CD9-EC59-3D61-10D7-5512669BF49D}"/>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B3E3621D-40DF-A989-D886-90B6A58CF8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a:extLst>
              <a:ext uri="{FF2B5EF4-FFF2-40B4-BE49-F238E27FC236}">
                <a16:creationId xmlns:a16="http://schemas.microsoft.com/office/drawing/2014/main" id="{BE971517-8248-2C43-F16F-DCD7B0A7E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a:extLst>
              <a:ext uri="{FF2B5EF4-FFF2-40B4-BE49-F238E27FC236}">
                <a16:creationId xmlns:a16="http://schemas.microsoft.com/office/drawing/2014/main" id="{9277EE27-3979-59A0-3C65-D2DCF8732B0A}"/>
              </a:ext>
            </a:extLst>
          </p:cNvPr>
          <p:cNvGrpSpPr/>
          <p:nvPr/>
        </p:nvGrpSpPr>
        <p:grpSpPr>
          <a:xfrm>
            <a:off x="142" y="6398192"/>
            <a:ext cx="12191717" cy="459809"/>
            <a:chOff x="1" y="7996258"/>
            <a:chExt cx="15236824" cy="574655"/>
          </a:xfrm>
        </p:grpSpPr>
        <p:sp>
          <p:nvSpPr>
            <p:cNvPr id="5" name="Rectangle 6">
              <a:extLst>
                <a:ext uri="{FF2B5EF4-FFF2-40B4-BE49-F238E27FC236}">
                  <a16:creationId xmlns:a16="http://schemas.microsoft.com/office/drawing/2014/main" id="{99F51C41-CC08-D688-93D1-E8DA8BE7F4B8}"/>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177A1DF3-D7D0-3A0C-B48C-C15E366A2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5A84361D-82E1-F3B0-4474-0777FEE320FB}"/>
              </a:ext>
            </a:extLst>
          </p:cNvPr>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B060C96D-E606-F941-D0E6-DB933F2C6DE0}"/>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FAA6C6FE-054D-B08E-A992-01C65A05D717}"/>
              </a:ext>
            </a:extLst>
          </p:cNvPr>
          <p:cNvSpPr/>
          <p:nvPr/>
        </p:nvSpPr>
        <p:spPr>
          <a:xfrm>
            <a:off x="492838" y="538901"/>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Total lifetime or half lifetime</a:t>
            </a:r>
            <a:endParaRPr lang="ko-KR" altLang="en-US" sz="2240" b="1" dirty="0">
              <a:solidFill>
                <a:schemeClr val="tx2"/>
              </a:solidFill>
              <a:cs typeface="Verdana" panose="020B060403050404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D29480D-1653-4FA5-B750-3BF4BBAF1348}"/>
                  </a:ext>
                </a:extLst>
              </p:cNvPr>
              <p:cNvSpPr txBox="1"/>
              <p:nvPr/>
            </p:nvSpPr>
            <p:spPr>
              <a:xfrm>
                <a:off x="439198" y="1234342"/>
                <a:ext cx="11676602" cy="3851311"/>
              </a:xfrm>
              <a:prstGeom prst="rect">
                <a:avLst/>
              </a:prstGeom>
              <a:noFill/>
            </p:spPr>
            <p:txBody>
              <a:bodyPr wrap="square">
                <a:spAutoFit/>
              </a:bodyPr>
              <a:lstStyle/>
              <a:p>
                <a:pPr algn="just"/>
                <a:r>
                  <a:rPr lang="en-US" altLang="ko-KR" sz="1400" dirty="0"/>
                  <a:t>The overall beam lifetime in storage ring is determined by four loss mechanisms. </a:t>
                </a:r>
              </a:p>
              <a:p>
                <a:pPr algn="just"/>
                <a:endParaRPr lang="en-US" altLang="ko-KR" sz="1400" dirty="0"/>
              </a:p>
              <a:p>
                <a:pPr algn="ctr"/>
                <a14:m>
                  <m:oMathPara xmlns:m="http://schemas.openxmlformats.org/officeDocument/2006/math">
                    <m:oMathParaPr>
                      <m:jc m:val="centerGroup"/>
                    </m:oMathParaPr>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𝜏</m:t>
                          </m:r>
                        </m:den>
                      </m:f>
                      <m:r>
                        <a:rPr lang="en-US" altLang="ko-KR" sz="1400" b="0" i="1" smtClean="0">
                          <a:latin typeface="Cambria Math" panose="02040503050406030204" pitchFamily="18" charset="0"/>
                        </a:rPr>
                        <m:t>=</m:t>
                      </m:r>
                      <m:r>
                        <m:rPr>
                          <m:sty m:val="p"/>
                        </m:rPr>
                        <a:rPr lang="en-US" altLang="ko-KR" sz="1400" b="0" i="0" smtClean="0">
                          <a:latin typeface="Cambria Math" panose="02040503050406030204" pitchFamily="18" charset="0"/>
                        </a:rPr>
                        <m:t>Σ</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𝑖</m:t>
                              </m:r>
                            </m:sub>
                          </m:sSub>
                        </m:den>
                      </m:f>
                    </m:oMath>
                  </m:oMathPara>
                </a14:m>
                <a:endParaRPr lang="en-US" altLang="ko-KR" sz="1400" b="0" dirty="0"/>
              </a:p>
              <a:p>
                <a:pPr algn="ctr"/>
                <a:endParaRPr lang="en-US" altLang="ko-KR" sz="1400" dirty="0"/>
              </a:p>
              <a:p>
                <a:pPr algn="just"/>
                <a:r>
                  <a:rPr lang="en-US" altLang="ko-KR" sz="1400" dirty="0"/>
                  <a:t>Here, we must consider the fact that </a:t>
                </a:r>
                <a:r>
                  <a:rPr lang="en-US" altLang="ko-KR" sz="1400" dirty="0" err="1"/>
                  <a:t>Touschek</a:t>
                </a:r>
                <a:r>
                  <a:rPr lang="en-US" altLang="ko-KR" sz="1400" dirty="0"/>
                  <a:t> lifetime is the half lifetime while the others are exponential lifetimes, </a:t>
                </a:r>
                <a:r>
                  <a:rPr lang="en-US" altLang="ko-KR" sz="1400" dirty="0" err="1"/>
                  <a:t>lt</a:t>
                </a:r>
                <a:r>
                  <a:rPr lang="en-US" altLang="ko-KR" sz="1400" dirty="0"/>
                  <a:t> is convenient to treat the overall beam lifetime as half lifetime. The relation between exponential lifetime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𝑖</m:t>
                        </m:r>
                      </m:sub>
                    </m:sSub>
                  </m:oMath>
                </a14:m>
                <a:endParaRPr lang="en-US" altLang="ko-KR" sz="1400" b="0" dirty="0"/>
              </a:p>
              <a:p>
                <a:pPr algn="just"/>
                <a:endParaRPr lang="en-US" altLang="ko-KR" sz="1400" dirty="0"/>
              </a:p>
              <a:p>
                <a:pPr algn="just"/>
                <a14:m>
                  <m:oMathPara xmlns:m="http://schemas.openxmlformats.org/officeDocument/2006/math">
                    <m:oMathParaPr>
                      <m:jc m:val="centerGroup"/>
                    </m:oMathParaPr>
                    <m:oMath xmlns:m="http://schemas.openxmlformats.org/officeDocument/2006/math">
                      <m:func>
                        <m:funcPr>
                          <m:ctrlPr>
                            <a:rPr lang="en-US" altLang="ko-KR" sz="1400" b="0" i="1" smtClean="0">
                              <a:latin typeface="Cambria Math" panose="02040503050406030204" pitchFamily="18" charset="0"/>
                            </a:rPr>
                          </m:ctrlPr>
                        </m:funcPr>
                        <m:fName>
                          <m:r>
                            <m:rPr>
                              <m:sty m:val="p"/>
                            </m:rPr>
                            <a:rPr lang="en-US" altLang="ko-KR" sz="1400" b="0" i="0" smtClean="0">
                              <a:latin typeface="Cambria Math" panose="02040503050406030204" pitchFamily="18" charset="0"/>
                            </a:rPr>
                            <m:t>exp</m:t>
                          </m:r>
                        </m:fName>
                        <m:e>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2</m:t>
                                      </m:r>
                                    </m:den>
                                  </m:f>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𝑖</m:t>
                                  </m:r>
                                  <m:r>
                                    <a:rPr lang="en-US" altLang="ko-KR" sz="1400" b="0" i="1" smtClean="0">
                                      <a:latin typeface="Cambria Math" panose="02040503050406030204" pitchFamily="18" charset="0"/>
                                    </a:rPr>
                                    <m:t> </m:t>
                                  </m:r>
                                </m:sub>
                              </m:sSub>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𝑖</m:t>
                                  </m:r>
                                </m:sub>
                              </m:sSub>
                            </m:den>
                          </m:f>
                          <m:r>
                            <a:rPr lang="en-US" altLang="ko-KR" sz="1400" b="0" i="1" smtClean="0">
                              <a:latin typeface="Cambria Math" panose="02040503050406030204" pitchFamily="18" charset="0"/>
                            </a:rPr>
                            <m:t>)</m:t>
                          </m:r>
                        </m:e>
                      </m:func>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2</m:t>
                          </m:r>
                        </m:den>
                      </m:f>
                      <m:r>
                        <a:rPr lang="en-US" altLang="ko-KR" sz="1400" b="0" i="1" smtClean="0">
                          <a:latin typeface="Cambria Math" panose="02040503050406030204" pitchFamily="18" charset="0"/>
                        </a:rPr>
                        <m:t>      ; </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𝜏</m:t>
                          </m:r>
                        </m:e>
                        <m:sub>
                          <m:f>
                            <m:fPr>
                              <m:ctrlPr>
                                <a:rPr lang="en-US" altLang="ko-KR" sz="1400" i="1">
                                  <a:latin typeface="Cambria Math" panose="02040503050406030204" pitchFamily="18" charset="0"/>
                                </a:rPr>
                              </m:ctrlPr>
                            </m:fPr>
                            <m:num>
                              <m:r>
                                <a:rPr lang="en-US" altLang="ko-KR" sz="1400" i="1">
                                  <a:latin typeface="Cambria Math" panose="02040503050406030204" pitchFamily="18" charset="0"/>
                                </a:rPr>
                                <m:t>1</m:t>
                              </m:r>
                            </m:num>
                            <m:den>
                              <m:r>
                                <a:rPr lang="en-US" altLang="ko-KR" sz="1400" i="1">
                                  <a:latin typeface="Cambria Math" panose="02040503050406030204" pitchFamily="18" charset="0"/>
                                </a:rPr>
                                <m:t>2</m:t>
                              </m:r>
                            </m:den>
                          </m:f>
                          <m:r>
                            <a:rPr lang="en-US" altLang="ko-KR" sz="1400" i="1">
                              <a:latin typeface="Cambria Math" panose="02040503050406030204" pitchFamily="18" charset="0"/>
                            </a:rPr>
                            <m:t>,</m:t>
                          </m:r>
                          <m:r>
                            <a:rPr lang="en-US" altLang="ko-KR" sz="1400" i="1">
                              <a:latin typeface="Cambria Math" panose="02040503050406030204" pitchFamily="18" charset="0"/>
                            </a:rPr>
                            <m:t>𝑖</m:t>
                          </m:r>
                          <m:r>
                            <a:rPr lang="en-US" altLang="ko-KR" sz="1400" i="1">
                              <a:latin typeface="Cambria Math" panose="02040503050406030204" pitchFamily="18" charset="0"/>
                            </a:rPr>
                            <m:t> </m:t>
                          </m:r>
                        </m:sub>
                      </m:sSub>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𝑙𝑛</m:t>
                      </m:r>
                      <m:r>
                        <a:rPr lang="en-US" altLang="ko-KR" sz="1400" b="0" i="1" smtClean="0">
                          <a:latin typeface="Cambria Math" panose="02040503050406030204" pitchFamily="18" charset="0"/>
                        </a:rPr>
                        <m:t>2 ×</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𝜏</m:t>
                          </m:r>
                        </m:e>
                        <m:sub>
                          <m:r>
                            <a:rPr lang="en-US" altLang="ko-KR" sz="1400" i="1">
                              <a:latin typeface="Cambria Math" panose="02040503050406030204" pitchFamily="18" charset="0"/>
                            </a:rPr>
                            <m:t>𝑖</m:t>
                          </m:r>
                        </m:sub>
                      </m:sSub>
                    </m:oMath>
                  </m:oMathPara>
                </a14:m>
                <a:endParaRPr lang="en-US" altLang="ko-KR" sz="1400" b="0" dirty="0"/>
              </a:p>
              <a:p>
                <a:pPr algn="just"/>
                <a:endParaRPr lang="en-US" altLang="ko-KR" sz="1400" dirty="0"/>
              </a:p>
              <a:p>
                <a:pPr algn="just"/>
                <a:endParaRPr lang="en-US" altLang="ko-KR" sz="1400" dirty="0"/>
              </a:p>
              <a:p>
                <a:pPr algn="just"/>
                <a:r>
                  <a:rPr lang="en-US" altLang="ko-KR" sz="1400" dirty="0"/>
                  <a:t>The total half lifetime </a:t>
                </a:r>
                <a14:m>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2</m:t>
                            </m:r>
                          </m:den>
                        </m:f>
                      </m:sub>
                    </m:sSub>
                    <m:r>
                      <a:rPr lang="en-US" altLang="ko-KR" sz="1400" b="0" i="1" smtClean="0">
                        <a:latin typeface="Cambria Math" panose="02040503050406030204" pitchFamily="18" charset="0"/>
                      </a:rPr>
                      <m:t> </m:t>
                    </m:r>
                  </m:oMath>
                </a14:m>
                <a:r>
                  <a:rPr lang="en-US" altLang="ko-KR" sz="1400" dirty="0"/>
                  <a:t> of a beam in storage ring is given by</a:t>
                </a:r>
              </a:p>
              <a:p>
                <a:pPr algn="just"/>
                <a:endParaRPr lang="en-US" altLang="ko-KR" sz="1400" dirty="0"/>
              </a:p>
              <a:p>
                <a:pPr algn="just"/>
                <a14:m>
                  <m:oMathPara xmlns:m="http://schemas.openxmlformats.org/officeDocument/2006/math">
                    <m:oMathParaPr>
                      <m:jc m:val="centerGroup"/>
                    </m:oMathParaPr>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r>
                                    <a:rPr lang="en-US" altLang="ko-KR" sz="1400" b="0" i="1" smtClean="0">
                                      <a:latin typeface="Cambria Math" panose="02040503050406030204" pitchFamily="18" charset="0"/>
                                    </a:rPr>
                                    <m:t>2</m:t>
                                  </m:r>
                                </m:den>
                              </m:f>
                            </m:sub>
                          </m:sSub>
                        </m:den>
                      </m:f>
                      <m:r>
                        <a:rPr lang="en-US" altLang="ko-KR" sz="1400" b="0" i="1" smtClean="0">
                          <a:latin typeface="Cambria Math" panose="02040503050406030204" pitchFamily="18" charset="0"/>
                        </a:rPr>
                        <m:t>=</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func>
                            <m:funcPr>
                              <m:ctrlPr>
                                <a:rPr lang="en-US" altLang="ko-KR" sz="1400" b="0" i="1" smtClean="0">
                                  <a:latin typeface="Cambria Math" panose="02040503050406030204" pitchFamily="18" charset="0"/>
                                </a:rPr>
                              </m:ctrlPr>
                            </m:funcPr>
                            <m:fName>
                              <m:r>
                                <m:rPr>
                                  <m:sty m:val="p"/>
                                </m:rPr>
                                <a:rPr lang="en-US" altLang="ko-KR" sz="1400" b="0" i="0" smtClean="0">
                                  <a:latin typeface="Cambria Math" panose="02040503050406030204" pitchFamily="18" charset="0"/>
                                </a:rPr>
                                <m:t>ln</m:t>
                              </m:r>
                            </m:fName>
                            <m:e>
                              <m:r>
                                <a:rPr lang="en-US" altLang="ko-KR" sz="1400" b="0" i="1" smtClean="0">
                                  <a:latin typeface="Cambria Math" panose="02040503050406030204" pitchFamily="18" charset="0"/>
                                </a:rPr>
                                <m:t>2</m:t>
                              </m:r>
                            </m:e>
                          </m:func>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𝜏</m:t>
                              </m:r>
                            </m:e>
                            <m:sub>
                              <m:r>
                                <a:rPr lang="en-US" altLang="ko-KR" sz="1400" b="0" i="1" smtClean="0">
                                  <a:latin typeface="Cambria Math" panose="02040503050406030204" pitchFamily="18" charset="0"/>
                                </a:rPr>
                                <m:t>𝑞</m:t>
                              </m:r>
                            </m:sub>
                          </m:sSub>
                        </m:den>
                      </m:f>
                      <m:r>
                        <a:rPr lang="en-US" altLang="ko-KR" sz="1400" b="0" i="1" smtClean="0">
                          <a:latin typeface="Cambria Math" panose="02040503050406030204" pitchFamily="18" charset="0"/>
                        </a:rPr>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rPr>
                            <m:t>1</m:t>
                          </m:r>
                        </m:num>
                        <m:den>
                          <m:func>
                            <m:funcPr>
                              <m:ctrlPr>
                                <a:rPr lang="en-US" altLang="ko-KR" sz="1400" i="1">
                                  <a:latin typeface="Cambria Math" panose="02040503050406030204" pitchFamily="18" charset="0"/>
                                </a:rPr>
                              </m:ctrlPr>
                            </m:funcPr>
                            <m:fName>
                              <m:r>
                                <m:rPr>
                                  <m:sty m:val="p"/>
                                </m:rPr>
                                <a:rPr lang="en-US" altLang="ko-KR" sz="1400">
                                  <a:latin typeface="Cambria Math" panose="02040503050406030204" pitchFamily="18" charset="0"/>
                                </a:rPr>
                                <m:t>ln</m:t>
                              </m:r>
                            </m:fName>
                            <m:e>
                              <m:r>
                                <a:rPr lang="en-US" altLang="ko-KR" sz="1400" i="1">
                                  <a:latin typeface="Cambria Math" panose="02040503050406030204" pitchFamily="18" charset="0"/>
                                </a:rPr>
                                <m:t>2</m:t>
                              </m:r>
                            </m:e>
                          </m:func>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𝜏</m:t>
                              </m:r>
                            </m:e>
                            <m:sub>
                              <m:r>
                                <a:rPr lang="en-US" altLang="ko-KR" sz="1400" b="0" i="1" smtClean="0">
                                  <a:latin typeface="Cambria Math" panose="02040503050406030204" pitchFamily="18" charset="0"/>
                                </a:rPr>
                                <m:t>𝑔</m:t>
                              </m:r>
                            </m:sub>
                          </m:sSub>
                        </m:den>
                      </m:f>
                      <m:r>
                        <a:rPr lang="en-US" altLang="ko-KR" sz="1400" b="0" i="1" smtClean="0">
                          <a:latin typeface="Cambria Math" panose="02040503050406030204" pitchFamily="18" charset="0"/>
                        </a:rPr>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rPr>
                            <m:t>1</m:t>
                          </m:r>
                        </m:num>
                        <m:den>
                          <m:func>
                            <m:funcPr>
                              <m:ctrlPr>
                                <a:rPr lang="en-US" altLang="ko-KR" sz="1400" i="1">
                                  <a:latin typeface="Cambria Math" panose="02040503050406030204" pitchFamily="18" charset="0"/>
                                </a:rPr>
                              </m:ctrlPr>
                            </m:funcPr>
                            <m:fName>
                              <m:r>
                                <m:rPr>
                                  <m:sty m:val="p"/>
                                </m:rPr>
                                <a:rPr lang="en-US" altLang="ko-KR" sz="1400">
                                  <a:latin typeface="Cambria Math" panose="02040503050406030204" pitchFamily="18" charset="0"/>
                                </a:rPr>
                                <m:t>ln</m:t>
                              </m:r>
                            </m:fName>
                            <m:e>
                              <m:r>
                                <a:rPr lang="en-US" altLang="ko-KR" sz="1400" i="1">
                                  <a:latin typeface="Cambria Math" panose="02040503050406030204" pitchFamily="18" charset="0"/>
                                </a:rPr>
                                <m:t>2</m:t>
                              </m:r>
                            </m:e>
                          </m:func>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𝜏</m:t>
                              </m:r>
                            </m:e>
                            <m:sub>
                              <m:r>
                                <a:rPr lang="en-US" altLang="ko-KR" sz="1400" b="0" i="1" smtClean="0">
                                  <a:latin typeface="Cambria Math" panose="02040503050406030204" pitchFamily="18" charset="0"/>
                                </a:rPr>
                                <m:t>𝑏</m:t>
                              </m:r>
                            </m:sub>
                          </m:sSub>
                        </m:den>
                      </m:f>
                      <m:r>
                        <a:rPr lang="en-US" altLang="ko-KR" sz="1400" b="0" i="1" smtClean="0">
                          <a:latin typeface="Cambria Math" panose="02040503050406030204" pitchFamily="18" charset="0"/>
                        </a:rPr>
                        <m:t> + </m:t>
                      </m:r>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m:t>
                          </m:r>
                        </m:num>
                        <m:den>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𝜏</m:t>
                              </m:r>
                            </m:e>
                            <m:sub>
                              <m:r>
                                <a:rPr lang="en-US" altLang="ko-KR" sz="1400" b="0" i="1" smtClean="0">
                                  <a:latin typeface="Cambria Math" panose="02040503050406030204" pitchFamily="18" charset="0"/>
                                </a:rPr>
                                <m:t>𝑡</m:t>
                              </m:r>
                            </m:sub>
                          </m:sSub>
                        </m:den>
                      </m:f>
                    </m:oMath>
                  </m:oMathPara>
                </a14:m>
                <a:endParaRPr lang="en-US" altLang="ko-KR" sz="1400" dirty="0"/>
              </a:p>
            </p:txBody>
          </p:sp>
        </mc:Choice>
        <mc:Fallback>
          <p:sp>
            <p:nvSpPr>
              <p:cNvPr id="10" name="TextBox 9">
                <a:extLst>
                  <a:ext uri="{FF2B5EF4-FFF2-40B4-BE49-F238E27FC236}">
                    <a16:creationId xmlns:a16="http://schemas.microsoft.com/office/drawing/2014/main" id="{7D29480D-1653-4FA5-B750-3BF4BBAF1348}"/>
                  </a:ext>
                </a:extLst>
              </p:cNvPr>
              <p:cNvSpPr txBox="1">
                <a:spLocks noRot="1" noChangeAspect="1" noMove="1" noResize="1" noEditPoints="1" noAdjustHandles="1" noChangeArrowheads="1" noChangeShapeType="1" noTextEdit="1"/>
              </p:cNvSpPr>
              <p:nvPr/>
            </p:nvSpPr>
            <p:spPr>
              <a:xfrm>
                <a:off x="439198" y="1234342"/>
                <a:ext cx="11676602" cy="3851311"/>
              </a:xfrm>
              <a:prstGeom prst="rect">
                <a:avLst/>
              </a:prstGeom>
              <a:blipFill>
                <a:blip r:embed="rId5"/>
                <a:stretch>
                  <a:fillRect l="-157" t="-158" r="-104"/>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0181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9" name="그룹 8"/>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19" y="434675"/>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4"/>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49" y="2107523"/>
            <a:ext cx="8466521" cy="4134497"/>
          </a:xfrm>
          <a:prstGeom prst="rect">
            <a:avLst/>
          </a:prstGeom>
        </p:spPr>
      </p:pic>
      <p:sp>
        <p:nvSpPr>
          <p:cNvPr id="16" name="TextBox 15">
            <a:extLst>
              <a:ext uri="{FF2B5EF4-FFF2-40B4-BE49-F238E27FC236}">
                <a16:creationId xmlns:a16="http://schemas.microsoft.com/office/drawing/2014/main" id="{B4EE41BD-3B2D-4FB0-BB77-77DDDE7EB9AA}"/>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4GSR weekly meeting</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404191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3885731"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Bremsstrahlung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𝒃</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885731" cy="427484"/>
              </a:xfrm>
              <a:prstGeom prst="rect">
                <a:avLst/>
              </a:prstGeom>
              <a:blipFill>
                <a:blip r:embed="rId5"/>
                <a:stretch>
                  <a:fillRect/>
                </a:stretch>
              </a:blipFill>
            </p:spPr>
            <p:txBody>
              <a:bodyPr/>
              <a:lstStyle/>
              <a:p>
                <a:r>
                  <a:rPr lang="ko-KR" altLang="en-US">
                    <a:noFill/>
                  </a:rPr>
                  <a:t> </a:t>
                </a:r>
              </a:p>
            </p:txBody>
          </p:sp>
        </mc:Fallback>
      </mc:AlternateContent>
      <p:sp>
        <p:nvSpPr>
          <p:cNvPr id="6" name="TextBox 5">
            <a:extLst>
              <a:ext uri="{FF2B5EF4-FFF2-40B4-BE49-F238E27FC236}">
                <a16:creationId xmlns:a16="http://schemas.microsoft.com/office/drawing/2014/main" id="{B59A2E72-7721-44EB-A92C-D8884CDBE602}"/>
              </a:ext>
            </a:extLst>
          </p:cNvPr>
          <p:cNvSpPr txBox="1"/>
          <p:nvPr/>
        </p:nvSpPr>
        <p:spPr>
          <a:xfrm>
            <a:off x="492836" y="1363373"/>
            <a:ext cx="10866825" cy="1077218"/>
          </a:xfrm>
          <a:prstGeom prst="rect">
            <a:avLst/>
          </a:prstGeom>
          <a:noFill/>
        </p:spPr>
        <p:txBody>
          <a:bodyPr wrap="square" rtlCol="0">
            <a:spAutoFit/>
          </a:bodyPr>
          <a:lstStyle/>
          <a:p>
            <a:r>
              <a:rPr lang="en-US" altLang="ko-KR" sz="1600" dirty="0"/>
              <a:t>The scattering between a particle in the beam and the residual gas in storage ring vacuum chamber gives energy loss due to Bremsstrahlung radiation. If the energy loss due to Bremsstrahlung is larger than the storage ring energy acceptance, the electron will be lost</a:t>
            </a:r>
          </a:p>
          <a:p>
            <a:endParaRPr lang="en-US" altLang="ko-KR" sz="1600" dirty="0"/>
          </a:p>
        </p:txBody>
      </p:sp>
    </p:spTree>
    <p:extLst>
      <p:ext uri="{BB962C8B-B14F-4D97-AF65-F5344CB8AC3E}">
        <p14:creationId xmlns:p14="http://schemas.microsoft.com/office/powerpoint/2010/main" val="160619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Various type of the lifetime</a:t>
            </a:r>
            <a:endParaRPr lang="ko-KR" altLang="en-US" sz="2240" b="1" dirty="0">
              <a:solidFill>
                <a:schemeClr val="tx2"/>
              </a:solidFill>
              <a:cs typeface="Verdana" panose="020B0604030504040204" pitchFamily="34" charset="0"/>
            </a:endParaRPr>
          </a:p>
        </p:txBody>
      </p:sp>
      <p:sp>
        <p:nvSpPr>
          <p:cNvPr id="6" name="TextBox 5">
            <a:extLst>
              <a:ext uri="{FF2B5EF4-FFF2-40B4-BE49-F238E27FC236}">
                <a16:creationId xmlns:a16="http://schemas.microsoft.com/office/drawing/2014/main" id="{B59A2E72-7721-44EB-A92C-D8884CDBE602}"/>
              </a:ext>
            </a:extLst>
          </p:cNvPr>
          <p:cNvSpPr txBox="1"/>
          <p:nvPr/>
        </p:nvSpPr>
        <p:spPr>
          <a:xfrm>
            <a:off x="492836" y="1363373"/>
            <a:ext cx="10866825" cy="3785652"/>
          </a:xfrm>
          <a:prstGeom prst="rect">
            <a:avLst/>
          </a:prstGeom>
          <a:noFill/>
        </p:spPr>
        <p:txBody>
          <a:bodyPr wrap="square" rtlCol="0">
            <a:spAutoFit/>
          </a:bodyPr>
          <a:lstStyle/>
          <a:p>
            <a:r>
              <a:rPr lang="en-US" altLang="ko-KR" sz="1600" b="1" dirty="0"/>
              <a:t>Beam lifetime is the characteristic time taken for the number of stored charged particles to decay under the situation that the storage ring operation is being well stabilized</a:t>
            </a:r>
          </a:p>
          <a:p>
            <a:endParaRPr lang="en-US" altLang="ko-KR" sz="1600" b="1" dirty="0"/>
          </a:p>
          <a:p>
            <a:pPr marL="285750" indent="-285750">
              <a:buFont typeface="Wingdings" panose="05000000000000000000" pitchFamily="2" charset="2"/>
              <a:buChar char="Ø"/>
            </a:pPr>
            <a:r>
              <a:rPr lang="en-US" altLang="ko-KR" sz="1600" dirty="0"/>
              <a:t>Quantum emission in synchrotron</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a:t>Elastic Coulomb scattering with residual gas</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a:t>Bremsstrahlung effect with residual gas (inelastic scattering)</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err="1"/>
              <a:t>Intrabeam</a:t>
            </a:r>
            <a:r>
              <a:rPr lang="en-US" altLang="ko-KR" sz="1600" dirty="0"/>
              <a:t> scattering (</a:t>
            </a:r>
            <a:r>
              <a:rPr lang="en-US" altLang="ko-KR" sz="1600" dirty="0" err="1"/>
              <a:t>Touschek</a:t>
            </a:r>
            <a:r>
              <a:rPr lang="en-US" altLang="ko-KR" sz="1600" dirty="0"/>
              <a:t> scattering)</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endParaRPr lang="en-US" altLang="ko-KR" sz="1600" dirty="0"/>
          </a:p>
          <a:p>
            <a:r>
              <a:rPr lang="en-US" altLang="ko-KR" sz="1600" dirty="0"/>
              <a:t>Beam loss due to nonlinear effect of the magnet field and instabilities caused by collective effect does not consider because these effect are not stable situation.</a:t>
            </a:r>
          </a:p>
        </p:txBody>
      </p:sp>
    </p:spTree>
    <p:extLst>
      <p:ext uri="{BB962C8B-B14F-4D97-AF65-F5344CB8AC3E}">
        <p14:creationId xmlns:p14="http://schemas.microsoft.com/office/powerpoint/2010/main" val="100035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390917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Quantum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𝒒</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909178"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9A2E72-7721-44EB-A92C-D8884CDBE602}"/>
                  </a:ext>
                </a:extLst>
              </p:cNvPr>
              <p:cNvSpPr txBox="1"/>
              <p:nvPr/>
            </p:nvSpPr>
            <p:spPr>
              <a:xfrm>
                <a:off x="492836" y="1363373"/>
                <a:ext cx="10866825" cy="4100674"/>
              </a:xfrm>
              <a:prstGeom prst="rect">
                <a:avLst/>
              </a:prstGeom>
              <a:noFill/>
            </p:spPr>
            <p:txBody>
              <a:bodyPr wrap="square" rtlCol="0">
                <a:spAutoFit/>
              </a:bodyPr>
              <a:lstStyle/>
              <a:p>
                <a:r>
                  <a:rPr lang="en-US" altLang="ko-KR" sz="1600" dirty="0"/>
                  <a:t>The quantum emission in synchrotron radiation which is discrete and random process give the momentum change of the stored electron and lead to the fluctuation of the oscillation amplitude.</a:t>
                </a:r>
              </a:p>
              <a:p>
                <a:endParaRPr lang="en-US" altLang="ko-KR" sz="1600" dirty="0"/>
              </a:p>
              <a:p>
                <a:r>
                  <a:rPr lang="en-US" altLang="ko-KR" sz="1600" dirty="0"/>
                  <a:t>If the oscillation amplitude exceeds the aperture limit. We can call beam loss</a:t>
                </a:r>
              </a:p>
              <a:p>
                <a:pPr marL="285750" indent="-285750">
                  <a:buFont typeface="Arial" panose="020B0604020202020204" pitchFamily="34" charset="0"/>
                  <a:buChar char="•"/>
                </a:pPr>
                <a:endParaRPr lang="en-US" altLang="ko-KR" sz="1600" dirty="0"/>
              </a:p>
              <a:p>
                <a:pPr marL="285750" indent="-285750">
                  <a:buFont typeface="Arial" panose="020B0604020202020204" pitchFamily="34" charset="0"/>
                  <a:buChar char="•"/>
                </a:pPr>
                <a:r>
                  <a:rPr lang="en-US" altLang="ko-KR" sz="1600" dirty="0"/>
                  <a:t>Quantum lifetime due to synchrotron (longitudinal) oscillation</a:t>
                </a:r>
              </a:p>
              <a:p>
                <a:pPr marL="285750" indent="-285750">
                  <a:buFont typeface="Arial" panose="020B0604020202020204" pitchFamily="34" charset="0"/>
                  <a:buChar char="•"/>
                </a:pPr>
                <a:endParaRPr lang="en-US" altLang="ko-KR" sz="1600" dirty="0"/>
              </a:p>
              <a:p>
                <a:pPr lvl="1"/>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𝐻</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𝜙</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𝜀</m:t>
                          </m:r>
                        </m:e>
                      </m:d>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h</m:t>
                          </m:r>
                          <m:r>
                            <a:rPr lang="en-US" altLang="ko-KR" sz="1600" b="0" i="1" smtClean="0">
                              <a:latin typeface="Cambria Math" panose="02040503050406030204" pitchFamily="18" charset="0"/>
                            </a:rPr>
                            <m:t>𝛼</m:t>
                          </m:r>
                        </m:num>
                        <m:den>
                          <m:r>
                            <a:rPr lang="en-US" altLang="ko-KR" sz="1600" b="0" i="1" smtClean="0">
                              <a:latin typeface="Cambria Math" panose="02040503050406030204" pitchFamily="18" charset="0"/>
                            </a:rPr>
                            <m:t>2</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𝑃</m:t>
                              </m:r>
                            </m:e>
                            <m:sub>
                              <m:r>
                                <a:rPr lang="en-US" altLang="ko-KR" sz="1600" b="0" i="1" smtClean="0">
                                  <a:latin typeface="Cambria Math" panose="02040503050406030204" pitchFamily="18" charset="0"/>
                                </a:rPr>
                                <m:t>0</m:t>
                              </m:r>
                            </m:sub>
                          </m:sSub>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𝑅</m:t>
                              </m:r>
                            </m:e>
                            <m:sub>
                              <m:r>
                                <a:rPr lang="en-US" altLang="ko-KR" sz="1600" b="0" i="1" smtClean="0">
                                  <a:latin typeface="Cambria Math" panose="02040503050406030204" pitchFamily="18" charset="0"/>
                                </a:rPr>
                                <m:t>0</m:t>
                              </m:r>
                            </m:sub>
                          </m:sSub>
                          <m:sSub>
                            <m:sSubPr>
                              <m:ctrlPr>
                                <a:rPr lang="en-US" altLang="ko-KR" sz="1600" b="0" i="1" smtClean="0">
                                  <a:latin typeface="Cambria Math" panose="02040503050406030204" pitchFamily="18" charset="0"/>
                                </a:rPr>
                              </m:ctrlPr>
                            </m:sSubPr>
                            <m:e>
                              <m:r>
                                <m:rPr>
                                  <m:sty m:val="p"/>
                                </m:rPr>
                                <a:rPr lang="en-US" altLang="ko-KR" sz="1600" b="0" i="0" smtClean="0">
                                  <a:latin typeface="Cambria Math" panose="02040503050406030204" pitchFamily="18" charset="0"/>
                                </a:rPr>
                                <m:t>Ω</m:t>
                              </m:r>
                            </m:e>
                            <m:sub>
                              <m:r>
                                <a:rPr lang="en-US" altLang="ko-KR" sz="1600" b="0" i="1" smtClean="0">
                                  <a:latin typeface="Cambria Math" panose="02040503050406030204" pitchFamily="18" charset="0"/>
                                </a:rPr>
                                <m:t>0</m:t>
                              </m:r>
                            </m:sub>
                          </m:sSub>
                        </m:den>
                      </m:f>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𝜀</m:t>
                          </m:r>
                        </m:e>
                        <m:sup>
                          <m:r>
                            <a:rPr lang="en-US" altLang="ko-KR" sz="1600" b="0" i="1" smtClean="0">
                              <a:latin typeface="Cambria Math" panose="02040503050406030204" pitchFamily="18" charset="0"/>
                            </a:rPr>
                            <m:t>2</m:t>
                          </m:r>
                        </m:sup>
                      </m:sSup>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m:rPr>
                              <m:lit/>
                            </m:rP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𝑒</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𝑉</m:t>
                              </m:r>
                            </m:e>
                            <m:sub>
                              <m:r>
                                <a:rPr lang="en-US" altLang="ko-KR" sz="1600" b="0" i="1" smtClean="0">
                                  <a:latin typeface="Cambria Math" panose="02040503050406030204" pitchFamily="18" charset="0"/>
                                </a:rPr>
                                <m:t>𝑅𝐹</m:t>
                              </m:r>
                            </m:sub>
                          </m:sSub>
                        </m:num>
                        <m:den>
                          <m:r>
                            <a:rPr lang="en-US" altLang="ko-KR" sz="1600" b="0" i="1" smtClean="0">
                              <a:latin typeface="Cambria Math" panose="02040503050406030204" pitchFamily="18" charset="0"/>
                            </a:rPr>
                            <m:t>2</m:t>
                          </m:r>
                          <m:r>
                            <a:rPr lang="en-US" altLang="ko-KR" sz="1600" b="0" i="1" smtClean="0">
                              <a:latin typeface="Cambria Math" panose="02040503050406030204" pitchFamily="18" charset="0"/>
                            </a:rPr>
                            <m:t>𝜋</m:t>
                          </m:r>
                        </m:den>
                      </m:f>
                      <m:d>
                        <m:dPr>
                          <m:begChr m:val="["/>
                          <m:endChr m:val="]"/>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𝑐𝑜𝑠</m:t>
                          </m:r>
                          <m:r>
                            <a:rPr lang="en-US" altLang="ko-KR" sz="1600" b="0" i="1" smtClean="0">
                              <a:latin typeface="Cambria Math" panose="02040503050406030204" pitchFamily="18" charset="0"/>
                            </a:rPr>
                            <m:t>𝜙</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𝑐𝑜𝑠</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𝜙</m:t>
                              </m:r>
                            </m:e>
                            <m:sub>
                              <m:r>
                                <a:rPr lang="en-US" altLang="ko-KR" sz="1600" b="0" i="1" smtClean="0">
                                  <a:latin typeface="Cambria Math" panose="02040503050406030204" pitchFamily="18" charset="0"/>
                                </a:rPr>
                                <m:t>0</m:t>
                              </m:r>
                            </m:sub>
                          </m:sSub>
                          <m:r>
                            <a:rPr lang="en-US" altLang="ko-KR" sz="1600" b="0" i="1" smtClean="0">
                              <a:latin typeface="Cambria Math" panose="02040503050406030204" pitchFamily="18" charset="0"/>
                            </a:rPr>
                            <m:t>+</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𝜙</m:t>
                              </m:r>
                              <m:r>
                                <a:rPr lang="en-US" altLang="ko-KR" sz="1600" b="0" i="1" smtClean="0">
                                  <a:latin typeface="Cambria Math" panose="02040503050406030204" pitchFamily="18" charset="0"/>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𝜙</m:t>
                                  </m:r>
                                </m:e>
                                <m:sub>
                                  <m:r>
                                    <a:rPr lang="en-US" altLang="ko-KR" sz="1600" b="0" i="1" smtClean="0">
                                      <a:latin typeface="Cambria Math" panose="02040503050406030204" pitchFamily="18" charset="0"/>
                                    </a:rPr>
                                    <m:t>0</m:t>
                                  </m:r>
                                </m:sub>
                              </m:sSub>
                            </m:e>
                          </m:d>
                          <m:r>
                            <a:rPr lang="en-US" altLang="ko-KR" sz="1600" b="0" i="1" smtClean="0">
                              <a:latin typeface="Cambria Math" panose="02040503050406030204" pitchFamily="18" charset="0"/>
                            </a:rPr>
                            <m:t>𝑠𝑖𝑛</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𝜙</m:t>
                              </m:r>
                            </m:e>
                            <m:sub>
                              <m:r>
                                <a:rPr lang="en-US" altLang="ko-KR" sz="1600" b="0" i="1" smtClean="0">
                                  <a:latin typeface="Cambria Math" panose="02040503050406030204" pitchFamily="18" charset="0"/>
                                </a:rPr>
                                <m:t>0</m:t>
                              </m:r>
                            </m:sub>
                          </m:sSub>
                        </m:e>
                      </m:d>
                      <m:r>
                        <a:rPr lang="en-US" altLang="ko-KR" sz="1600" b="0" i="1" smtClean="0">
                          <a:latin typeface="Cambria Math" panose="02040503050406030204" pitchFamily="18" charset="0"/>
                        </a:rPr>
                        <m:t>    →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𝑊</m:t>
                          </m:r>
                        </m:e>
                        <m:sub>
                          <m:r>
                            <a:rPr lang="en-US" altLang="ko-KR" sz="1600" b="0" i="1" smtClean="0">
                              <a:latin typeface="Cambria Math" panose="02040503050406030204" pitchFamily="18" charset="0"/>
                            </a:rPr>
                            <m:t>𝜀</m:t>
                          </m:r>
                        </m:sub>
                      </m:sSub>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1</m:t>
                          </m:r>
                        </m:num>
                        <m:den>
                          <m:r>
                            <a:rPr lang="en-US" altLang="ko-KR" sz="1600" b="0" i="1" smtClean="0">
                              <a:latin typeface="Cambria Math" panose="02040503050406030204" pitchFamily="18" charset="0"/>
                            </a:rPr>
                            <m:t>2</m:t>
                          </m:r>
                        </m:den>
                      </m:f>
                      <m:sSup>
                        <m:sSupPr>
                          <m:ctrlPr>
                            <a:rPr lang="en-US" altLang="ko-KR" sz="1600" b="0" i="1" smtClean="0">
                              <a:latin typeface="Cambria Math" panose="02040503050406030204" pitchFamily="18" charset="0"/>
                            </a:rPr>
                          </m:ctrlPr>
                        </m:sSupPr>
                        <m:e>
                          <m:acc>
                            <m:accPr>
                              <m:chr m:val="̃"/>
                              <m:ctrlPr>
                                <a:rPr lang="en-US" altLang="ko-KR" sz="1600" b="0" i="1" smtClean="0">
                                  <a:latin typeface="Cambria Math" panose="02040503050406030204" pitchFamily="18" charset="0"/>
                                </a:rPr>
                              </m:ctrlPr>
                            </m:accPr>
                            <m:e>
                              <m:r>
                                <a:rPr lang="en-US" altLang="ko-KR" sz="1600" i="1">
                                  <a:latin typeface="Cambria Math" panose="02040503050406030204" pitchFamily="18" charset="0"/>
                                </a:rPr>
                                <m:t>𝜀</m:t>
                              </m:r>
                            </m:e>
                          </m:acc>
                        </m:e>
                        <m:sup>
                          <m:r>
                            <a:rPr lang="en-US" altLang="ko-KR" sz="1600" b="0" i="1" smtClean="0">
                              <a:latin typeface="Cambria Math" panose="02040503050406030204" pitchFamily="18" charset="0"/>
                            </a:rPr>
                            <m:t>2</m:t>
                          </m:r>
                        </m:sup>
                      </m:sSup>
                    </m:oMath>
                  </m:oMathPara>
                </a14:m>
                <a:endParaRPr lang="en-US" altLang="ko-KR" sz="1600" b="0" dirty="0"/>
              </a:p>
              <a:p>
                <a:pPr lvl="1"/>
                <a:endParaRPr lang="en-US" altLang="ko-KR" sz="1600" dirty="0"/>
              </a:p>
              <a:p>
                <a:pPr lvl="1"/>
                <a:endParaRPr lang="en-US" altLang="ko-KR" sz="1600" dirty="0"/>
              </a:p>
              <a:p>
                <a:pPr marL="285750" indent="-285750">
                  <a:buFont typeface="Arial" panose="020B0604020202020204" pitchFamily="34" charset="0"/>
                  <a:buChar char="•"/>
                </a:pPr>
                <a:endParaRPr lang="en-US" altLang="ko-KR" sz="1600" dirty="0"/>
              </a:p>
              <a:p>
                <a:pPr marL="285750" indent="-285750">
                  <a:buFont typeface="Arial" panose="020B0604020202020204" pitchFamily="34" charset="0"/>
                  <a:buChar char="•"/>
                </a:pPr>
                <a:r>
                  <a:rPr lang="en-US" altLang="ko-KR" sz="1600" dirty="0"/>
                  <a:t>Quantum lifetime due to betatron (transverse) oscillation</a:t>
                </a:r>
              </a:p>
              <a:p>
                <a:endParaRPr lang="en-US" altLang="ko-KR"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𝑥</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𝑎</m:t>
                      </m:r>
                      <m:rad>
                        <m:radPr>
                          <m:degHide m:val="on"/>
                          <m:ctrlPr>
                            <a:rPr lang="en-US" altLang="ko-KR" sz="1600" b="0" i="1" smtClean="0">
                              <a:latin typeface="Cambria Math" panose="02040503050406030204" pitchFamily="18" charset="0"/>
                            </a:rPr>
                          </m:ctrlPr>
                        </m:radPr>
                        <m:deg/>
                        <m:e>
                          <m:r>
                            <a:rPr lang="en-US" altLang="ko-KR" sz="1600" b="0" i="1" smtClean="0">
                              <a:latin typeface="Cambria Math" panose="02040503050406030204" pitchFamily="18" charset="0"/>
                            </a:rPr>
                            <m:t>𝛽</m:t>
                          </m:r>
                          <m:d>
                            <m:dPr>
                              <m:ctrlPr>
                                <a:rPr lang="en-US" altLang="ko-KR" sz="1600" b="0" i="1" smtClean="0">
                                  <a:latin typeface="Cambria Math" panose="02040503050406030204" pitchFamily="18" charset="0"/>
                                </a:rPr>
                              </m:ctrlPr>
                            </m:dPr>
                            <m:e>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𝑠</m:t>
                                  </m:r>
                                </m:e>
                                <m:sub>
                                  <m:r>
                                    <a:rPr lang="en-US" altLang="ko-KR" sz="1600" b="0" i="1" smtClean="0">
                                      <a:latin typeface="Cambria Math" panose="02040503050406030204" pitchFamily="18" charset="0"/>
                                    </a:rPr>
                                    <m:t>1</m:t>
                                  </m:r>
                                </m:sub>
                              </m:sSub>
                            </m:e>
                          </m:d>
                        </m:e>
                      </m:rad>
                      <m:r>
                        <a:rPr lang="en-US" altLang="ko-KR" sz="1600" b="0" i="1" smtClean="0">
                          <a:latin typeface="Cambria Math" panose="02040503050406030204" pitchFamily="18" charset="0"/>
                        </a:rPr>
                        <m:t>𝑐𝑜𝑠</m:t>
                      </m:r>
                      <m:r>
                        <a:rPr lang="en-US" altLang="ko-KR" sz="1600" b="0" i="1" smtClean="0">
                          <a:latin typeface="Cambria Math" panose="02040503050406030204" pitchFamily="18" charset="0"/>
                        </a:rPr>
                        <m:t>𝜔</m:t>
                      </m:r>
                      <m:r>
                        <a:rPr lang="en-US" altLang="ko-KR" sz="1600" b="0" i="1" smtClean="0">
                          <a:latin typeface="Cambria Math" panose="02040503050406030204" pitchFamily="18" charset="0"/>
                        </a:rPr>
                        <m:t>𝑡</m:t>
                      </m:r>
                      <m:r>
                        <a:rPr lang="en-US" altLang="ko-KR" sz="1600" b="0" i="1" smtClean="0">
                          <a:latin typeface="Cambria Math" panose="02040503050406030204" pitchFamily="18" charset="0"/>
                        </a:rPr>
                        <m:t>     →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𝑊</m:t>
                          </m:r>
                        </m:e>
                        <m:sub>
                          <m:r>
                            <a:rPr lang="en-US" altLang="ko-KR" sz="1600" b="0" i="1" smtClean="0">
                              <a:latin typeface="Cambria Math" panose="02040503050406030204" pitchFamily="18" charset="0"/>
                            </a:rPr>
                            <m:t>𝑥</m:t>
                          </m:r>
                        </m:sub>
                      </m:sSub>
                      <m:r>
                        <a:rPr lang="en-US" altLang="ko-KR" sz="1600" b="0" i="1" smtClean="0">
                          <a:latin typeface="Cambria Math" panose="02040503050406030204" pitchFamily="18" charset="0"/>
                        </a:rPr>
                        <m:t>=</m:t>
                      </m:r>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𝑎</m:t>
                          </m:r>
                        </m:e>
                        <m:sup>
                          <m:r>
                            <a:rPr lang="en-US" altLang="ko-KR" sz="1600" b="0" i="1" smtClean="0">
                              <a:latin typeface="Cambria Math" panose="02040503050406030204" pitchFamily="18" charset="0"/>
                            </a:rPr>
                            <m:t>2</m:t>
                          </m:r>
                        </m:sup>
                      </m:sSup>
                      <m:r>
                        <a:rPr lang="en-US" altLang="ko-KR" sz="1600" b="0" i="1" smtClean="0">
                          <a:latin typeface="Cambria Math" panose="02040503050406030204" pitchFamily="18" charset="0"/>
                        </a:rPr>
                        <m:t>𝛽</m:t>
                      </m:r>
                      <m:r>
                        <a:rPr lang="en-US" altLang="ko-KR" sz="1600" b="0" i="1" smtClean="0">
                          <a:latin typeface="Cambria Math" panose="02040503050406030204" pitchFamily="18" charset="0"/>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𝑠</m:t>
                          </m:r>
                        </m:e>
                        <m:sub>
                          <m:r>
                            <a:rPr lang="en-US" altLang="ko-KR" sz="1600" b="0" i="1" smtClean="0">
                              <a:latin typeface="Cambria Math" panose="02040503050406030204" pitchFamily="18" charset="0"/>
                            </a:rPr>
                            <m:t>1</m:t>
                          </m:r>
                        </m:sub>
                      </m:sSub>
                      <m:r>
                        <a:rPr lang="en-US" altLang="ko-KR" sz="1600" b="0" i="1" smtClean="0">
                          <a:latin typeface="Cambria Math" panose="02040503050406030204" pitchFamily="18" charset="0"/>
                        </a:rPr>
                        <m:t>)</m:t>
                      </m:r>
                    </m:oMath>
                  </m:oMathPara>
                </a14:m>
                <a:endParaRPr lang="en-US" altLang="ko-KR" sz="1600" dirty="0"/>
              </a:p>
              <a:p>
                <a:endParaRPr lang="en-US" altLang="ko-KR" sz="1600" dirty="0"/>
              </a:p>
            </p:txBody>
          </p:sp>
        </mc:Choice>
        <mc:Fallback xmlns="">
          <p:sp>
            <p:nvSpPr>
              <p:cNvPr id="6" name="TextBox 5">
                <a:extLst>
                  <a:ext uri="{FF2B5EF4-FFF2-40B4-BE49-F238E27FC236}">
                    <a16:creationId xmlns:a16="http://schemas.microsoft.com/office/drawing/2014/main" id="{B59A2E72-7721-44EB-A92C-D8884CDBE602}"/>
                  </a:ext>
                </a:extLst>
              </p:cNvPr>
              <p:cNvSpPr txBox="1">
                <a:spLocks noRot="1" noChangeAspect="1" noMove="1" noResize="1" noEditPoints="1" noAdjustHandles="1" noChangeArrowheads="1" noChangeShapeType="1" noTextEdit="1"/>
              </p:cNvSpPr>
              <p:nvPr/>
            </p:nvSpPr>
            <p:spPr>
              <a:xfrm>
                <a:off x="492836" y="1363373"/>
                <a:ext cx="10866825" cy="4100674"/>
              </a:xfrm>
              <a:prstGeom prst="rect">
                <a:avLst/>
              </a:prstGeom>
              <a:blipFill>
                <a:blip r:embed="rId6"/>
                <a:stretch>
                  <a:fillRect l="-337" t="-446" r="-9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2" name="표 1">
                <a:extLst>
                  <a:ext uri="{FF2B5EF4-FFF2-40B4-BE49-F238E27FC236}">
                    <a16:creationId xmlns:a16="http://schemas.microsoft.com/office/drawing/2014/main" id="{FBCC47CE-E022-4136-9F1A-F31DBE93E4A7}"/>
                  </a:ext>
                </a:extLst>
              </p:cNvPr>
              <p:cNvGraphicFramePr>
                <a:graphicFrameLocks noGrp="1"/>
              </p:cNvGraphicFramePr>
              <p:nvPr>
                <p:extLst>
                  <p:ext uri="{D42A27DB-BD31-4B8C-83A1-F6EECF244321}">
                    <p14:modId xmlns:p14="http://schemas.microsoft.com/office/powerpoint/2010/main" val="1383987095"/>
                  </p:ext>
                </p:extLst>
              </p:nvPr>
            </p:nvGraphicFramePr>
            <p:xfrm>
              <a:off x="9601590" y="2247089"/>
              <a:ext cx="2267697" cy="3613946"/>
            </p:xfrm>
            <a:graphic>
              <a:graphicData uri="http://schemas.openxmlformats.org/drawingml/2006/table">
                <a:tbl>
                  <a:tblPr firstRow="1" bandRow="1">
                    <a:tableStyleId>{5C22544A-7EE6-4342-B048-85BDC9FD1C3A}</a:tableStyleId>
                  </a:tblPr>
                  <a:tblGrid>
                    <a:gridCol w="675945">
                      <a:extLst>
                        <a:ext uri="{9D8B030D-6E8A-4147-A177-3AD203B41FA5}">
                          <a16:colId xmlns:a16="http://schemas.microsoft.com/office/drawing/2014/main" val="3988491414"/>
                        </a:ext>
                      </a:extLst>
                    </a:gridCol>
                    <a:gridCol w="1591752">
                      <a:extLst>
                        <a:ext uri="{9D8B030D-6E8A-4147-A177-3AD203B41FA5}">
                          <a16:colId xmlns:a16="http://schemas.microsoft.com/office/drawing/2014/main" val="2464882902"/>
                        </a:ext>
                      </a:extLst>
                    </a:gridCol>
                  </a:tblGrid>
                  <a:tr h="365286">
                    <a:tc>
                      <a:txBody>
                        <a:bodyPr/>
                        <a:lstStyle/>
                        <a:p>
                          <a:pPr algn="ctr" latinLnBrk="1"/>
                          <a:r>
                            <a:rPr lang="en-US" altLang="ko-KR" sz="1050" dirty="0">
                              <a:solidFill>
                                <a:sysClr val="windowText" lastClr="000000"/>
                              </a:solidFill>
                            </a:rPr>
                            <a:t>Symbol</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050" dirty="0">
                              <a:solidFill>
                                <a:sysClr val="windowText" lastClr="000000"/>
                              </a:solidFill>
                            </a:rPr>
                            <a:t>meaning</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370840">
                    <a:tc>
                      <a:txBody>
                        <a:bodyPr/>
                        <a:lstStyle/>
                        <a:p>
                          <a:pPr latinLnBrk="1"/>
                          <a14:m>
                            <m:oMathPara xmlns:m="http://schemas.openxmlformats.org/officeDocument/2006/math">
                              <m:oMathParaPr>
                                <m:jc m:val="centerGroup"/>
                              </m:oMathParaPr>
                              <m:oMath xmlns:m="http://schemas.openxmlformats.org/officeDocument/2006/math">
                                <m:r>
                                  <a:rPr lang="en-US" altLang="ko-KR" sz="1050" b="0" i="1" smtClean="0">
                                    <a:solidFill>
                                      <a:sysClr val="windowText" lastClr="000000"/>
                                    </a:solidFill>
                                    <a:latin typeface="Cambria Math" panose="02040503050406030204" pitchFamily="18" charset="0"/>
                                  </a:rPr>
                                  <m:t>h</m:t>
                                </m:r>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Harmonic number</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370840">
                    <a:tc>
                      <a:txBody>
                        <a:bodyPr/>
                        <a:lstStyle/>
                        <a:p>
                          <a:pPr latinLnBrk="1"/>
                          <a14:m>
                            <m:oMathPara xmlns:m="http://schemas.openxmlformats.org/officeDocument/2006/math">
                              <m:oMathParaPr>
                                <m:jc m:val="centerGroup"/>
                              </m:oMathParaPr>
                              <m:oMath xmlns:m="http://schemas.openxmlformats.org/officeDocument/2006/math">
                                <m:r>
                                  <a:rPr lang="en-US" altLang="ko-KR" sz="1050" b="0" i="1" smtClean="0">
                                    <a:solidFill>
                                      <a:sysClr val="windowText" lastClr="000000"/>
                                    </a:solidFill>
                                    <a:latin typeface="Cambria Math" panose="02040503050406030204" pitchFamily="18" charset="0"/>
                                  </a:rPr>
                                  <m:t>𝛼</m:t>
                                </m:r>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Momentum compaction factor</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370840">
                    <a:tc>
                      <a:txBody>
                        <a:bodyPr/>
                        <a:lstStyle/>
                        <a:p>
                          <a:pPr latinLnBrk="1"/>
                          <a14:m>
                            <m:oMathPara xmlns:m="http://schemas.openxmlformats.org/officeDocument/2006/math">
                              <m:oMathParaPr>
                                <m:jc m:val="centerGroup"/>
                              </m:oMathParaPr>
                              <m:oMath xmlns:m="http://schemas.openxmlformats.org/officeDocument/2006/math">
                                <m:sSub>
                                  <m:sSubPr>
                                    <m:ctrlPr>
                                      <a:rPr lang="en-US" altLang="ko-KR" sz="1050" b="0" i="1" smtClean="0">
                                        <a:solidFill>
                                          <a:sysClr val="windowText" lastClr="000000"/>
                                        </a:solidFill>
                                        <a:latin typeface="Cambria Math" panose="02040503050406030204" pitchFamily="18" charset="0"/>
                                      </a:rPr>
                                    </m:ctrlPr>
                                  </m:sSubPr>
                                  <m:e>
                                    <m:r>
                                      <a:rPr lang="en-US" altLang="ko-KR" sz="1050" b="0" i="1" smtClean="0">
                                        <a:solidFill>
                                          <a:sysClr val="windowText" lastClr="000000"/>
                                        </a:solidFill>
                                        <a:latin typeface="Cambria Math" panose="02040503050406030204" pitchFamily="18" charset="0"/>
                                      </a:rPr>
                                      <m:t>𝑃</m:t>
                                    </m:r>
                                  </m:e>
                                  <m:sub>
                                    <m:r>
                                      <a:rPr lang="en-US" altLang="ko-KR" sz="1050" b="0" i="1" smtClean="0">
                                        <a:solidFill>
                                          <a:sysClr val="windowText" lastClr="000000"/>
                                        </a:solidFill>
                                        <a:latin typeface="Cambria Math" panose="02040503050406030204" pitchFamily="18" charset="0"/>
                                      </a:rPr>
                                      <m:t>0</m:t>
                                    </m:r>
                                  </m:sub>
                                </m:sSub>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Nominal 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268203"/>
                      </a:ext>
                    </a:extLst>
                  </a:tr>
                  <a:tr h="370840">
                    <a:tc>
                      <a:txBody>
                        <a:bodyPr/>
                        <a:lstStyle/>
                        <a:p>
                          <a:pPr latinLnBrk="1"/>
                          <a14:m>
                            <m:oMathPara xmlns:m="http://schemas.openxmlformats.org/officeDocument/2006/math">
                              <m:oMathParaPr>
                                <m:jc m:val="centerGroup"/>
                              </m:oMathParaPr>
                              <m:oMath xmlns:m="http://schemas.openxmlformats.org/officeDocument/2006/math">
                                <m:sSub>
                                  <m:sSubPr>
                                    <m:ctrlPr>
                                      <a:rPr lang="en-US" altLang="ko-KR" sz="1050" b="0" i="1" smtClean="0">
                                        <a:solidFill>
                                          <a:sysClr val="windowText" lastClr="000000"/>
                                        </a:solidFill>
                                        <a:latin typeface="Cambria Math" panose="02040503050406030204" pitchFamily="18" charset="0"/>
                                      </a:rPr>
                                    </m:ctrlPr>
                                  </m:sSubPr>
                                  <m:e>
                                    <m:r>
                                      <a:rPr lang="en-US" altLang="ko-KR" sz="1050" b="0" i="1" smtClean="0">
                                        <a:solidFill>
                                          <a:sysClr val="windowText" lastClr="000000"/>
                                        </a:solidFill>
                                        <a:latin typeface="Cambria Math" panose="02040503050406030204" pitchFamily="18" charset="0"/>
                                      </a:rPr>
                                      <m:t>𝑅</m:t>
                                    </m:r>
                                  </m:e>
                                  <m:sub>
                                    <m:r>
                                      <a:rPr lang="en-US" altLang="ko-KR" sz="1050" b="0" i="1" smtClean="0">
                                        <a:solidFill>
                                          <a:sysClr val="windowText" lastClr="000000"/>
                                        </a:solidFill>
                                        <a:latin typeface="Cambria Math" panose="02040503050406030204" pitchFamily="18" charset="0"/>
                                      </a:rPr>
                                      <m:t>0</m:t>
                                    </m:r>
                                  </m:sub>
                                </m:sSub>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Radius of Ring</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638569"/>
                      </a:ext>
                    </a:extLst>
                  </a:tr>
                  <a:tr h="370840">
                    <a:tc>
                      <a:txBody>
                        <a:bodyPr/>
                        <a:lstStyle/>
                        <a:p>
                          <a:pPr latinLnBrk="1"/>
                          <a14:m>
                            <m:oMathPara xmlns:m="http://schemas.openxmlformats.org/officeDocument/2006/math">
                              <m:oMathParaPr>
                                <m:jc m:val="centerGroup"/>
                              </m:oMathParaPr>
                              <m:oMath xmlns:m="http://schemas.openxmlformats.org/officeDocument/2006/math">
                                <m:sSub>
                                  <m:sSubPr>
                                    <m:ctrlPr>
                                      <a:rPr lang="en-US" altLang="ko-KR" sz="1050" b="0" i="1" smtClean="0">
                                        <a:solidFill>
                                          <a:sysClr val="windowText" lastClr="000000"/>
                                        </a:solidFill>
                                        <a:latin typeface="Cambria Math" panose="02040503050406030204" pitchFamily="18" charset="0"/>
                                      </a:rPr>
                                    </m:ctrlPr>
                                  </m:sSubPr>
                                  <m:e>
                                    <m:r>
                                      <m:rPr>
                                        <m:sty m:val="p"/>
                                      </m:rPr>
                                      <a:rPr lang="en-US" altLang="ko-KR" sz="1050" b="0" i="0" smtClean="0">
                                        <a:solidFill>
                                          <a:sysClr val="windowText" lastClr="000000"/>
                                        </a:solidFill>
                                        <a:latin typeface="Cambria Math" panose="02040503050406030204" pitchFamily="18" charset="0"/>
                                      </a:rPr>
                                      <m:t>Ω</m:t>
                                    </m:r>
                                  </m:e>
                                  <m:sub>
                                    <m:r>
                                      <a:rPr lang="en-US" altLang="ko-KR" sz="1050" b="0" i="1" smtClean="0">
                                        <a:solidFill>
                                          <a:sysClr val="windowText" lastClr="000000"/>
                                        </a:solidFill>
                                        <a:latin typeface="Cambria Math" panose="02040503050406030204" pitchFamily="18" charset="0"/>
                                      </a:rPr>
                                      <m:t>0</m:t>
                                    </m:r>
                                  </m:sub>
                                </m:sSub>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Angular revolution frequency</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031951"/>
                      </a:ext>
                    </a:extLst>
                  </a:tr>
                  <a:tr h="370840">
                    <a:tc>
                      <a:txBody>
                        <a:bodyPr/>
                        <a:lstStyle/>
                        <a:p>
                          <a:pPr latinLnBrk="1"/>
                          <a14:m>
                            <m:oMathPara xmlns:m="http://schemas.openxmlformats.org/officeDocument/2006/math">
                              <m:oMathParaPr>
                                <m:jc m:val="centerGroup"/>
                              </m:oMathParaPr>
                              <m:oMath xmlns:m="http://schemas.openxmlformats.org/officeDocument/2006/math">
                                <m:r>
                                  <a:rPr lang="en-US" altLang="ko-KR" sz="1050" b="0" i="1" smtClean="0">
                                    <a:solidFill>
                                      <a:sysClr val="windowText" lastClr="000000"/>
                                    </a:solidFill>
                                    <a:latin typeface="Cambria Math" panose="02040503050406030204" pitchFamily="18" charset="0"/>
                                  </a:rPr>
                                  <m:t>𝜀</m:t>
                                </m:r>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Energy deviation</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480558"/>
                      </a:ext>
                    </a:extLst>
                  </a:tr>
                  <a:tr h="370840">
                    <a:tc>
                      <a:txBody>
                        <a:bodyPr/>
                        <a:lstStyle/>
                        <a:p>
                          <a:pPr latinLnBrk="1"/>
                          <a14:m>
                            <m:oMathPara xmlns:m="http://schemas.openxmlformats.org/officeDocument/2006/math">
                              <m:oMathParaPr>
                                <m:jc m:val="centerGroup"/>
                              </m:oMathParaPr>
                              <m:oMath xmlns:m="http://schemas.openxmlformats.org/officeDocument/2006/math">
                                <m:r>
                                  <a:rPr lang="en-US" altLang="ko-KR" sz="1050" b="0" i="1" smtClean="0">
                                    <a:solidFill>
                                      <a:sysClr val="windowText" lastClr="000000"/>
                                    </a:solidFill>
                                    <a:latin typeface="Cambria Math" panose="02040503050406030204" pitchFamily="18" charset="0"/>
                                  </a:rPr>
                                  <m:t>𝜙</m:t>
                                </m:r>
                                <m:r>
                                  <a:rPr lang="en-US" altLang="ko-KR" sz="1050" b="0" i="1" smtClean="0">
                                    <a:solidFill>
                                      <a:sysClr val="windowText" lastClr="000000"/>
                                    </a:solidFill>
                                    <a:latin typeface="Cambria Math" panose="02040503050406030204" pitchFamily="18" charset="0"/>
                                  </a:rPr>
                                  <m:t>, </m:t>
                                </m:r>
                                <m:sSub>
                                  <m:sSubPr>
                                    <m:ctrlPr>
                                      <a:rPr lang="en-US" altLang="ko-KR" sz="1050" b="0" i="1" smtClean="0">
                                        <a:solidFill>
                                          <a:sysClr val="windowText" lastClr="000000"/>
                                        </a:solidFill>
                                        <a:latin typeface="Cambria Math" panose="02040503050406030204" pitchFamily="18" charset="0"/>
                                      </a:rPr>
                                    </m:ctrlPr>
                                  </m:sSubPr>
                                  <m:e>
                                    <m:r>
                                      <a:rPr lang="en-US" altLang="ko-KR" sz="1050" b="0" i="1" smtClean="0">
                                        <a:solidFill>
                                          <a:sysClr val="windowText" lastClr="000000"/>
                                        </a:solidFill>
                                        <a:latin typeface="Cambria Math" panose="02040503050406030204" pitchFamily="18" charset="0"/>
                                      </a:rPr>
                                      <m:t>𝜙</m:t>
                                    </m:r>
                                  </m:e>
                                  <m:sub>
                                    <m:r>
                                      <a:rPr lang="en-US" altLang="ko-KR" sz="1050" b="0" i="1" smtClean="0">
                                        <a:solidFill>
                                          <a:sysClr val="windowText" lastClr="000000"/>
                                        </a:solidFill>
                                        <a:latin typeface="Cambria Math" panose="02040503050406030204" pitchFamily="18" charset="0"/>
                                      </a:rPr>
                                      <m:t>0</m:t>
                                    </m:r>
                                  </m:sub>
                                </m:sSub>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RF phase, </a:t>
                          </a:r>
                        </a:p>
                        <a:p>
                          <a:pPr latinLnBrk="1"/>
                          <a:r>
                            <a:rPr lang="en-US" altLang="ko-KR" sz="1050" dirty="0">
                              <a:solidFill>
                                <a:sysClr val="windowText" lastClr="000000"/>
                              </a:solidFill>
                            </a:rPr>
                            <a:t>RF phase of synchronous electron</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303659"/>
                      </a:ext>
                    </a:extLst>
                  </a:tr>
                  <a:tr h="370840">
                    <a:tc>
                      <a:txBody>
                        <a:bodyPr/>
                        <a:lstStyle/>
                        <a:p>
                          <a:pPr latinLnBrk="1"/>
                          <a14:m>
                            <m:oMathPara xmlns:m="http://schemas.openxmlformats.org/officeDocument/2006/math">
                              <m:oMathParaPr>
                                <m:jc m:val="centerGroup"/>
                              </m:oMathParaPr>
                              <m:oMath xmlns:m="http://schemas.openxmlformats.org/officeDocument/2006/math">
                                <m:r>
                                  <a:rPr lang="en-US" altLang="ko-KR" sz="1050" b="0" i="1" smtClean="0">
                                    <a:solidFill>
                                      <a:sysClr val="windowText" lastClr="000000"/>
                                    </a:solidFill>
                                    <a:latin typeface="Cambria Math" panose="02040503050406030204" pitchFamily="18" charset="0"/>
                                  </a:rPr>
                                  <m:t>𝑎</m:t>
                                </m:r>
                              </m:oMath>
                            </m:oMathPara>
                          </a14:m>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r>
                            <a:rPr lang="en-US" altLang="ko-KR" sz="1050" dirty="0">
                              <a:solidFill>
                                <a:sysClr val="windowText" lastClr="000000"/>
                              </a:solidFill>
                            </a:rPr>
                            <a:t>Square of emittance</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8889945"/>
                      </a:ext>
                    </a:extLst>
                  </a:tr>
                </a:tbl>
              </a:graphicData>
            </a:graphic>
          </p:graphicFrame>
        </mc:Choice>
        <mc:Fallback xmlns="">
          <p:graphicFrame>
            <p:nvGraphicFramePr>
              <p:cNvPr id="2" name="표 1">
                <a:extLst>
                  <a:ext uri="{FF2B5EF4-FFF2-40B4-BE49-F238E27FC236}">
                    <a16:creationId xmlns:a16="http://schemas.microsoft.com/office/drawing/2014/main" id="{FBCC47CE-E022-4136-9F1A-F31DBE93E4A7}"/>
                  </a:ext>
                </a:extLst>
              </p:cNvPr>
              <p:cNvGraphicFramePr>
                <a:graphicFrameLocks noGrp="1"/>
              </p:cNvGraphicFramePr>
              <p:nvPr>
                <p:extLst>
                  <p:ext uri="{D42A27DB-BD31-4B8C-83A1-F6EECF244321}">
                    <p14:modId xmlns:p14="http://schemas.microsoft.com/office/powerpoint/2010/main" val="1383987095"/>
                  </p:ext>
                </p:extLst>
              </p:nvPr>
            </p:nvGraphicFramePr>
            <p:xfrm>
              <a:off x="9601590" y="2247089"/>
              <a:ext cx="2267697" cy="3613946"/>
            </p:xfrm>
            <a:graphic>
              <a:graphicData uri="http://schemas.openxmlformats.org/drawingml/2006/table">
                <a:tbl>
                  <a:tblPr firstRow="1" bandRow="1">
                    <a:tableStyleId>{5C22544A-7EE6-4342-B048-85BDC9FD1C3A}</a:tableStyleId>
                  </a:tblPr>
                  <a:tblGrid>
                    <a:gridCol w="675945">
                      <a:extLst>
                        <a:ext uri="{9D8B030D-6E8A-4147-A177-3AD203B41FA5}">
                          <a16:colId xmlns:a16="http://schemas.microsoft.com/office/drawing/2014/main" val="3988491414"/>
                        </a:ext>
                      </a:extLst>
                    </a:gridCol>
                    <a:gridCol w="1591752">
                      <a:extLst>
                        <a:ext uri="{9D8B030D-6E8A-4147-A177-3AD203B41FA5}">
                          <a16:colId xmlns:a16="http://schemas.microsoft.com/office/drawing/2014/main" val="2464882902"/>
                        </a:ext>
                      </a:extLst>
                    </a:gridCol>
                  </a:tblGrid>
                  <a:tr h="365286">
                    <a:tc>
                      <a:txBody>
                        <a:bodyPr/>
                        <a:lstStyle/>
                        <a:p>
                          <a:pPr algn="ctr" latinLnBrk="1"/>
                          <a:r>
                            <a:rPr lang="en-US" altLang="ko-KR" sz="1050" dirty="0">
                              <a:solidFill>
                                <a:sysClr val="windowText" lastClr="000000"/>
                              </a:solidFill>
                            </a:rPr>
                            <a:t>Symbol</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050" dirty="0">
                              <a:solidFill>
                                <a:sysClr val="windowText" lastClr="000000"/>
                              </a:solidFill>
                            </a:rPr>
                            <a:t>meaning</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37084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100000" r="-237838" b="-778689"/>
                          </a:stretch>
                        </a:blipFill>
                      </a:tcPr>
                    </a:tc>
                    <a:tc>
                      <a:txBody>
                        <a:bodyPr/>
                        <a:lstStyle/>
                        <a:p>
                          <a:pPr latinLnBrk="1"/>
                          <a:r>
                            <a:rPr lang="en-US" altLang="ko-KR" sz="1050" dirty="0">
                              <a:solidFill>
                                <a:sysClr val="windowText" lastClr="000000"/>
                              </a:solidFill>
                            </a:rPr>
                            <a:t>Harmonic number</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41148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179412" r="-237838" b="-598529"/>
                          </a:stretch>
                        </a:blipFill>
                      </a:tcPr>
                    </a:tc>
                    <a:tc>
                      <a:txBody>
                        <a:bodyPr/>
                        <a:lstStyle/>
                        <a:p>
                          <a:pPr latinLnBrk="1"/>
                          <a:r>
                            <a:rPr lang="en-US" altLang="ko-KR" sz="1050" dirty="0">
                              <a:solidFill>
                                <a:sysClr val="windowText" lastClr="000000"/>
                              </a:solidFill>
                            </a:rPr>
                            <a:t>Momentum compaction factor</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37084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311475" r="-237838" b="-567213"/>
                          </a:stretch>
                        </a:blipFill>
                      </a:tcPr>
                    </a:tc>
                    <a:tc>
                      <a:txBody>
                        <a:bodyPr/>
                        <a:lstStyle/>
                        <a:p>
                          <a:pPr latinLnBrk="1"/>
                          <a:r>
                            <a:rPr lang="en-US" altLang="ko-KR" sz="1050" dirty="0">
                              <a:solidFill>
                                <a:sysClr val="windowText" lastClr="000000"/>
                              </a:solidFill>
                            </a:rPr>
                            <a:t>Nominal 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268203"/>
                      </a:ext>
                    </a:extLst>
                  </a:tr>
                  <a:tr h="37084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411475" r="-237838" b="-467213"/>
                          </a:stretch>
                        </a:blipFill>
                      </a:tcPr>
                    </a:tc>
                    <a:tc>
                      <a:txBody>
                        <a:bodyPr/>
                        <a:lstStyle/>
                        <a:p>
                          <a:pPr latinLnBrk="1"/>
                          <a:r>
                            <a:rPr lang="en-US" altLang="ko-KR" sz="1050" dirty="0">
                              <a:solidFill>
                                <a:sysClr val="windowText" lastClr="000000"/>
                              </a:solidFill>
                            </a:rPr>
                            <a:t>Radius of Ring</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638569"/>
                      </a:ext>
                    </a:extLst>
                  </a:tr>
                  <a:tr h="41148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465672" r="-237838" b="-325373"/>
                          </a:stretch>
                        </a:blipFill>
                      </a:tcPr>
                    </a:tc>
                    <a:tc>
                      <a:txBody>
                        <a:bodyPr/>
                        <a:lstStyle/>
                        <a:p>
                          <a:pPr latinLnBrk="1"/>
                          <a:r>
                            <a:rPr lang="en-US" altLang="ko-KR" sz="1050" dirty="0">
                              <a:solidFill>
                                <a:sysClr val="windowText" lastClr="000000"/>
                              </a:solidFill>
                            </a:rPr>
                            <a:t>Angular revolution frequency</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031951"/>
                      </a:ext>
                    </a:extLst>
                  </a:tr>
                  <a:tr h="37084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621311" r="-237838" b="-257377"/>
                          </a:stretch>
                        </a:blipFill>
                      </a:tcPr>
                    </a:tc>
                    <a:tc>
                      <a:txBody>
                        <a:bodyPr/>
                        <a:lstStyle/>
                        <a:p>
                          <a:pPr latinLnBrk="1"/>
                          <a:r>
                            <a:rPr lang="en-US" altLang="ko-KR" sz="1050" dirty="0">
                              <a:solidFill>
                                <a:sysClr val="windowText" lastClr="000000"/>
                              </a:solidFill>
                            </a:rPr>
                            <a:t>Energy deviation</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480558"/>
                      </a:ext>
                    </a:extLst>
                  </a:tr>
                  <a:tr h="57150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468085" r="-237838" b="-67021"/>
                          </a:stretch>
                        </a:blipFill>
                      </a:tcPr>
                    </a:tc>
                    <a:tc>
                      <a:txBody>
                        <a:bodyPr/>
                        <a:lstStyle/>
                        <a:p>
                          <a:pPr latinLnBrk="1"/>
                          <a:r>
                            <a:rPr lang="en-US" altLang="ko-KR" sz="1050" dirty="0">
                              <a:solidFill>
                                <a:sysClr val="windowText" lastClr="000000"/>
                              </a:solidFill>
                            </a:rPr>
                            <a:t>RF phase, </a:t>
                          </a:r>
                        </a:p>
                        <a:p>
                          <a:pPr latinLnBrk="1"/>
                          <a:r>
                            <a:rPr lang="en-US" altLang="ko-KR" sz="1050" dirty="0">
                              <a:solidFill>
                                <a:sysClr val="windowText" lastClr="000000"/>
                              </a:solidFill>
                            </a:rPr>
                            <a:t>RF phase of synchronous electron</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303659"/>
                      </a:ext>
                    </a:extLst>
                  </a:tr>
                  <a:tr h="37084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1" t="-875410" r="-237838" b="-3279"/>
                          </a:stretch>
                        </a:blipFill>
                      </a:tcPr>
                    </a:tc>
                    <a:tc>
                      <a:txBody>
                        <a:bodyPr/>
                        <a:lstStyle/>
                        <a:p>
                          <a:pPr latinLnBrk="1"/>
                          <a:r>
                            <a:rPr lang="en-US" altLang="ko-KR" sz="1050" dirty="0">
                              <a:solidFill>
                                <a:sysClr val="windowText" lastClr="000000"/>
                              </a:solidFill>
                            </a:rPr>
                            <a:t>Square of emittance</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8889945"/>
                      </a:ext>
                    </a:extLst>
                  </a:tr>
                </a:tbl>
              </a:graphicData>
            </a:graphic>
          </p:graphicFrame>
        </mc:Fallback>
      </mc:AlternateContent>
    </p:spTree>
    <p:extLst>
      <p:ext uri="{BB962C8B-B14F-4D97-AF65-F5344CB8AC3E}">
        <p14:creationId xmlns:p14="http://schemas.microsoft.com/office/powerpoint/2010/main" val="196294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390917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Quantum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𝒒</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909178"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a:extLst>
                  <a:ext uri="{FF2B5EF4-FFF2-40B4-BE49-F238E27FC236}">
                    <a16:creationId xmlns:a16="http://schemas.microsoft.com/office/drawing/2014/main" id="{B20F74A9-9E84-46B0-A6C9-96B3BB1D1A44}"/>
                  </a:ext>
                </a:extLst>
              </p:cNvPr>
              <p:cNvSpPr/>
              <p:nvPr/>
            </p:nvSpPr>
            <p:spPr>
              <a:xfrm>
                <a:off x="492838" y="1168553"/>
                <a:ext cx="11136454" cy="1999715"/>
              </a:xfrm>
              <a:prstGeom prst="rect">
                <a:avLst/>
              </a:prstGeom>
            </p:spPr>
            <p:txBody>
              <a:bodyPr wrap="square">
                <a:spAutoFit/>
              </a:bodyPr>
              <a:lstStyle/>
              <a:p>
                <a:r>
                  <a:rPr lang="en-US" altLang="ko-KR" sz="1600" dirty="0"/>
                  <a:t>Let start consider quantum fluctuation and radiation damping, the invariant amplitude factor a and </a:t>
                </a:r>
                <a14:m>
                  <m:oMath xmlns:m="http://schemas.openxmlformats.org/officeDocument/2006/math">
                    <m:r>
                      <m:rPr>
                        <m:sty m:val="p"/>
                      </m:rPr>
                      <a:rPr lang="en-US" altLang="ko-KR" sz="1600" b="0" i="1" smtClean="0">
                        <a:latin typeface="Cambria Math" panose="02040503050406030204" pitchFamily="18" charset="0"/>
                      </a:rPr>
                      <m:t>ε</m:t>
                    </m:r>
                  </m:oMath>
                </a14:m>
                <a:r>
                  <a:rPr lang="en-US" altLang="ko-KR" sz="1600" b="0" dirty="0"/>
                  <a:t> of any particular electron are changed up and down in Gaussian distribution. So they produce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𝑊</m:t>
                        </m:r>
                      </m:e>
                      <m:sub>
                        <m:r>
                          <a:rPr lang="en-US" altLang="ko-KR" sz="1600" i="1">
                            <a:latin typeface="Cambria Math" panose="02040503050406030204" pitchFamily="18" charset="0"/>
                          </a:rPr>
                          <m:t>𝑥</m:t>
                        </m:r>
                      </m:sub>
                    </m:sSub>
                    <m:r>
                      <a:rPr lang="en-US" altLang="ko-KR" sz="1600" b="0" i="1" smtClean="0">
                        <a:latin typeface="Cambria Math" panose="02040503050406030204" pitchFamily="18" charset="0"/>
                      </a:rPr>
                      <m:t> </m:t>
                    </m:r>
                    <m:r>
                      <a:rPr lang="en-US" altLang="ko-KR" sz="1600" b="0" i="1" smtClean="0">
                        <a:latin typeface="Cambria Math" panose="02040503050406030204" pitchFamily="18" charset="0"/>
                      </a:rPr>
                      <m:t>𝑎𝑛𝑑</m:t>
                    </m:r>
                    <m:r>
                      <a:rPr lang="en-US" altLang="ko-KR" sz="1600" b="0" i="1" smtClean="0">
                        <a:latin typeface="Cambria Math" panose="02040503050406030204" pitchFamily="18" charset="0"/>
                      </a:rPr>
                      <m:t> </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𝑊</m:t>
                        </m:r>
                      </m:e>
                      <m:sub>
                        <m:r>
                          <a:rPr lang="en-US" altLang="ko-KR" sz="1600" b="0" i="1" smtClean="0">
                            <a:latin typeface="Cambria Math" panose="02040503050406030204" pitchFamily="18" charset="0"/>
                          </a:rPr>
                          <m:t>𝜀</m:t>
                        </m:r>
                      </m:sub>
                    </m:sSub>
                  </m:oMath>
                </a14:m>
                <a:r>
                  <a:rPr lang="en-US" altLang="ko-KR" sz="1600" b="0" dirty="0"/>
                  <a:t> fluctuation. </a:t>
                </a:r>
              </a:p>
              <a:p>
                <a:endParaRPr lang="en-US" altLang="ko-KR" sz="1600" dirty="0"/>
              </a:p>
              <a:p>
                <a:r>
                  <a:rPr lang="en-US" altLang="ko-KR" sz="1600" b="0" dirty="0"/>
                  <a:t>In absence of aperture limit, </a:t>
                </a:r>
                <a14:m>
                  <m:oMath xmlns:m="http://schemas.openxmlformats.org/officeDocument/2006/math">
                    <m:r>
                      <a:rPr lang="en-US" altLang="ko-KR" sz="1600" b="0" i="1" smtClean="0">
                        <a:latin typeface="Cambria Math" panose="02040503050406030204" pitchFamily="18" charset="0"/>
                      </a:rPr>
                      <m:t>𝑊</m:t>
                    </m:r>
                  </m:oMath>
                </a14:m>
                <a:r>
                  <a:rPr lang="en-US" altLang="ko-KR" sz="1600" b="0" dirty="0"/>
                  <a:t>is follow exponential distribution.  </a:t>
                </a:r>
                <a14:m>
                  <m:oMath xmlns:m="http://schemas.openxmlformats.org/officeDocument/2006/math">
                    <m:r>
                      <a:rPr lang="en-US" altLang="ko-KR" sz="1600" b="0" i="1" smtClean="0">
                        <a:latin typeface="Cambria Math" panose="02040503050406030204" pitchFamily="18" charset="0"/>
                      </a:rPr>
                      <m:t>𝑔</m:t>
                    </m:r>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𝑊</m:t>
                        </m:r>
                      </m:e>
                    </m:d>
                    <m:r>
                      <a:rPr lang="en-US" altLang="ko-KR" sz="1600" b="0" i="1" smtClean="0">
                        <a:latin typeface="Cambria Math" panose="02040503050406030204" pitchFamily="18" charset="0"/>
                      </a:rPr>
                      <m:t>𝑑𝑊</m:t>
                    </m:r>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𝑁</m:t>
                        </m:r>
                      </m:num>
                      <m:den>
                        <m:r>
                          <a:rPr lang="en-US" altLang="ko-KR" sz="1600" b="0" i="1" smtClean="0">
                            <a:latin typeface="Cambria Math" panose="02040503050406030204" pitchFamily="18" charset="0"/>
                          </a:rPr>
                          <m:t>&lt;</m:t>
                        </m:r>
                        <m:r>
                          <a:rPr lang="en-US" altLang="ko-KR" sz="1600" b="0" i="1" smtClean="0">
                            <a:latin typeface="Cambria Math" panose="02040503050406030204" pitchFamily="18" charset="0"/>
                          </a:rPr>
                          <m:t>𝑊</m:t>
                        </m:r>
                        <m:r>
                          <a:rPr lang="en-US" altLang="ko-KR" sz="1600" b="0" i="1" smtClean="0">
                            <a:latin typeface="Cambria Math" panose="02040503050406030204" pitchFamily="18" charset="0"/>
                          </a:rPr>
                          <m:t>&gt;</m:t>
                        </m:r>
                      </m:den>
                    </m:f>
                    <m:func>
                      <m:funcPr>
                        <m:ctrlPr>
                          <a:rPr lang="en-US" altLang="ko-KR" sz="1600" b="0" i="1" smtClean="0">
                            <a:latin typeface="Cambria Math" panose="02040503050406030204" pitchFamily="18" charset="0"/>
                          </a:rPr>
                        </m:ctrlPr>
                      </m:funcPr>
                      <m:fName>
                        <m:r>
                          <m:rPr>
                            <m:sty m:val="p"/>
                          </m:rPr>
                          <a:rPr lang="en-US" altLang="ko-KR" sz="1600" b="0" i="0" smtClean="0">
                            <a:latin typeface="Cambria Math" panose="02040503050406030204" pitchFamily="18" charset="0"/>
                          </a:rPr>
                          <m:t>exp</m:t>
                        </m:r>
                      </m:fName>
                      <m:e>
                        <m:d>
                          <m:dPr>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𝑊</m:t>
                                </m:r>
                              </m:num>
                              <m:den>
                                <m:r>
                                  <a:rPr lang="en-US" altLang="ko-KR" sz="1600" b="0" i="1" smtClean="0">
                                    <a:latin typeface="Cambria Math" panose="02040503050406030204" pitchFamily="18" charset="0"/>
                                  </a:rPr>
                                  <m:t>&lt;</m:t>
                                </m:r>
                                <m:r>
                                  <a:rPr lang="en-US" altLang="ko-KR" sz="1600" b="0" i="1" smtClean="0">
                                    <a:latin typeface="Cambria Math" panose="02040503050406030204" pitchFamily="18" charset="0"/>
                                  </a:rPr>
                                  <m:t>𝑊</m:t>
                                </m:r>
                                <m:r>
                                  <a:rPr lang="en-US" altLang="ko-KR" sz="1600" b="0" i="1" smtClean="0">
                                    <a:latin typeface="Cambria Math" panose="02040503050406030204" pitchFamily="18" charset="0"/>
                                  </a:rPr>
                                  <m:t>&gt;</m:t>
                                </m:r>
                              </m:den>
                            </m:f>
                            <m:r>
                              <a:rPr lang="en-US" altLang="ko-KR" sz="1600" b="0" i="1" smtClean="0">
                                <a:latin typeface="Cambria Math" panose="02040503050406030204" pitchFamily="18" charset="0"/>
                              </a:rPr>
                              <m:t>&gt;</m:t>
                            </m:r>
                          </m:e>
                        </m:d>
                      </m:e>
                    </m:func>
                    <m:r>
                      <a:rPr lang="en-US" altLang="ko-KR" sz="1600" b="0" i="1" smtClean="0">
                        <a:latin typeface="Cambria Math" panose="02040503050406030204" pitchFamily="18" charset="0"/>
                      </a:rPr>
                      <m:t>𝑑𝑊</m:t>
                    </m:r>
                  </m:oMath>
                </a14:m>
                <a:r>
                  <a:rPr lang="en-US" altLang="ko-KR" sz="1600" b="0" dirty="0"/>
                  <a:t>. </a:t>
                </a:r>
              </a:p>
              <a:p>
                <a:endParaRPr lang="en-US" altLang="ko-KR" sz="1600" dirty="0"/>
              </a:p>
              <a:p>
                <a:endParaRPr lang="en-US" altLang="ko-KR" sz="1600" b="0" dirty="0"/>
              </a:p>
              <a:p>
                <a:r>
                  <a:rPr lang="en-US" altLang="ko-KR" sz="1600" dirty="0"/>
                  <a:t> </a:t>
                </a:r>
              </a:p>
            </p:txBody>
          </p:sp>
        </mc:Choice>
        <mc:Fallback xmlns="">
          <p:sp>
            <p:nvSpPr>
              <p:cNvPr id="4" name="직사각형 3">
                <a:extLst>
                  <a:ext uri="{FF2B5EF4-FFF2-40B4-BE49-F238E27FC236}">
                    <a16:creationId xmlns:a16="http://schemas.microsoft.com/office/drawing/2014/main" id="{B20F74A9-9E84-46B0-A6C9-96B3BB1D1A44}"/>
                  </a:ext>
                </a:extLst>
              </p:cNvPr>
              <p:cNvSpPr>
                <a:spLocks noRot="1" noChangeAspect="1" noMove="1" noResize="1" noEditPoints="1" noAdjustHandles="1" noChangeArrowheads="1" noChangeShapeType="1" noTextEdit="1"/>
              </p:cNvSpPr>
              <p:nvPr/>
            </p:nvSpPr>
            <p:spPr>
              <a:xfrm>
                <a:off x="492838" y="1168553"/>
                <a:ext cx="11136454" cy="1999715"/>
              </a:xfrm>
              <a:prstGeom prst="rect">
                <a:avLst/>
              </a:prstGeom>
              <a:blipFill>
                <a:blip r:embed="rId6"/>
                <a:stretch>
                  <a:fillRect l="-328" t="-915"/>
                </a:stretch>
              </a:blipFill>
            </p:spPr>
            <p:txBody>
              <a:bodyPr/>
              <a:lstStyle/>
              <a:p>
                <a:r>
                  <a:rPr lang="ko-KR" altLang="en-US">
                    <a:noFill/>
                  </a:rPr>
                  <a:t> </a:t>
                </a:r>
              </a:p>
            </p:txBody>
          </p:sp>
        </mc:Fallback>
      </mc:AlternateContent>
      <p:pic>
        <p:nvPicPr>
          <p:cNvPr id="8" name="그림 7">
            <a:extLst>
              <a:ext uri="{FF2B5EF4-FFF2-40B4-BE49-F238E27FC236}">
                <a16:creationId xmlns:a16="http://schemas.microsoft.com/office/drawing/2014/main" id="{44B6C25A-B5D7-4948-9B00-18E0165170BB}"/>
              </a:ext>
            </a:extLst>
          </p:cNvPr>
          <p:cNvPicPr>
            <a:picLocks noChangeAspect="1"/>
          </p:cNvPicPr>
          <p:nvPr/>
        </p:nvPicPr>
        <p:blipFill>
          <a:blip r:embed="rId7"/>
          <a:stretch>
            <a:fillRect/>
          </a:stretch>
        </p:blipFill>
        <p:spPr>
          <a:xfrm>
            <a:off x="215045" y="2451079"/>
            <a:ext cx="2910605" cy="2937514"/>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2D0D0EC-AAAA-48FC-87FC-FE3F331D47B2}"/>
                  </a:ext>
                </a:extLst>
              </p:cNvPr>
              <p:cNvSpPr txBox="1"/>
              <p:nvPr/>
            </p:nvSpPr>
            <p:spPr>
              <a:xfrm>
                <a:off x="3125650" y="2548151"/>
                <a:ext cx="8053754" cy="3704156"/>
              </a:xfrm>
              <a:prstGeom prst="rect">
                <a:avLst/>
              </a:prstGeom>
              <a:noFill/>
            </p:spPr>
            <p:txBody>
              <a:bodyPr wrap="square" rtlCol="0">
                <a:spAutoFit/>
              </a:bodyPr>
              <a:lstStyle/>
              <a:p>
                <a:r>
                  <a:rPr lang="en-US" altLang="ko-KR" sz="1400" dirty="0"/>
                  <a:t>Where, </a:t>
                </a:r>
                <a14:m>
                  <m:oMath xmlns:m="http://schemas.openxmlformats.org/officeDocument/2006/math">
                    <m:r>
                      <a:rPr lang="en-US" altLang="ko-KR" sz="1400" b="0" i="1" smtClean="0"/>
                      <m:t>&lt;</m:t>
                    </m:r>
                    <m:r>
                      <a:rPr lang="en-US" altLang="ko-KR" sz="1400" b="0" i="1" smtClean="0"/>
                      <m:t>𝑊</m:t>
                    </m:r>
                    <m:r>
                      <a:rPr lang="en-US" altLang="ko-KR" sz="1400" b="0" i="1" smtClean="0"/>
                      <m:t>&gt;</m:t>
                    </m:r>
                  </m:oMath>
                </a14:m>
                <a:r>
                  <a:rPr lang="en-US" altLang="ko-KR" sz="1400" dirty="0"/>
                  <a:t> is equal to 2</a:t>
                </a:r>
                <a14:m>
                  <m:oMath xmlns:m="http://schemas.openxmlformats.org/officeDocument/2006/math">
                    <m:sSubSup>
                      <m:sSubSupPr>
                        <m:ctrlPr>
                          <a:rPr lang="en-US" altLang="ko-KR" sz="1400" b="0" i="1" smtClean="0"/>
                        </m:ctrlPr>
                      </m:sSubSupPr>
                      <m:e>
                        <m:r>
                          <a:rPr lang="en-US" altLang="ko-KR" sz="1400" b="0" i="1" smtClean="0"/>
                          <m:t>𝜎</m:t>
                        </m:r>
                      </m:e>
                      <m:sub>
                        <m:r>
                          <a:rPr lang="en-US" altLang="ko-KR" sz="1400" b="0" i="1" smtClean="0"/>
                          <m:t>𝑥</m:t>
                        </m:r>
                        <m:r>
                          <a:rPr lang="en-US" altLang="ko-KR" sz="1400" b="0" i="1" smtClean="0"/>
                          <m:t> </m:t>
                        </m:r>
                        <m:r>
                          <a:rPr lang="en-US" altLang="ko-KR" sz="1400" b="0" i="1" smtClean="0"/>
                          <m:t>𝑜𝑟</m:t>
                        </m:r>
                        <m:r>
                          <a:rPr lang="en-US" altLang="ko-KR" sz="1400" b="0" i="1" smtClean="0"/>
                          <m:t> </m:t>
                        </m:r>
                        <m:r>
                          <a:rPr lang="en-US" altLang="ko-KR" sz="1400" b="0" i="1" smtClean="0"/>
                          <m:t>𝜀</m:t>
                        </m:r>
                      </m:sub>
                      <m:sup>
                        <m:r>
                          <a:rPr lang="en-US" altLang="ko-KR" sz="1400" b="0" i="1" smtClean="0"/>
                          <m:t>2</m:t>
                        </m:r>
                      </m:sup>
                    </m:sSubSup>
                    <m:r>
                      <a:rPr lang="en-US" altLang="ko-KR" sz="1400" b="0" i="0" smtClean="0"/>
                      <m:t>.</m:t>
                    </m:r>
                  </m:oMath>
                </a14:m>
                <a:r>
                  <a:rPr lang="en-US" altLang="ko-KR" sz="1400" dirty="0"/>
                  <a:t> The function </a:t>
                </a:r>
                <a14:m>
                  <m:oMath xmlns:m="http://schemas.openxmlformats.org/officeDocument/2006/math">
                    <m:r>
                      <a:rPr lang="en-US" altLang="ko-KR" sz="1400" i="1"/>
                      <m:t>𝑔</m:t>
                    </m:r>
                    <m:d>
                      <m:dPr>
                        <m:ctrlPr>
                          <a:rPr lang="en-US" altLang="ko-KR" sz="1400" i="1"/>
                        </m:ctrlPr>
                      </m:dPr>
                      <m:e>
                        <m:r>
                          <a:rPr lang="en-US" altLang="ko-KR" sz="1400" i="1"/>
                          <m:t>𝑊</m:t>
                        </m:r>
                      </m:e>
                    </m:d>
                  </m:oMath>
                </a14:m>
                <a:r>
                  <a:rPr lang="en-US" altLang="ko-KR" sz="1400" dirty="0"/>
                  <a:t> is defined such that the number of electrons with ‘effective oscillation energy’ between W and </a:t>
                </a:r>
                <a:r>
                  <a:rPr lang="en-US" altLang="ko-KR" sz="1400" dirty="0" err="1"/>
                  <a:t>W+dW</a:t>
                </a:r>
                <a:r>
                  <a:rPr lang="en-US" altLang="ko-KR" sz="1400" dirty="0"/>
                  <a:t> is </a:t>
                </a:r>
                <a14:m>
                  <m:oMath xmlns:m="http://schemas.openxmlformats.org/officeDocument/2006/math">
                    <m:r>
                      <a:rPr lang="en-US" altLang="ko-KR" sz="1400" i="1"/>
                      <m:t>𝑔</m:t>
                    </m:r>
                    <m:d>
                      <m:dPr>
                        <m:ctrlPr>
                          <a:rPr lang="en-US" altLang="ko-KR" sz="1400" i="1"/>
                        </m:ctrlPr>
                      </m:dPr>
                      <m:e>
                        <m:r>
                          <a:rPr lang="en-US" altLang="ko-KR" sz="1400" i="1"/>
                          <m:t>𝑊</m:t>
                        </m:r>
                      </m:e>
                    </m:d>
                    <m:r>
                      <a:rPr lang="en-US" altLang="ko-KR" sz="1400" i="1"/>
                      <m:t>𝑑𝑊</m:t>
                    </m:r>
                  </m:oMath>
                </a14:m>
                <a:endParaRPr lang="en-US" altLang="ko-KR" sz="1400" dirty="0"/>
              </a:p>
              <a:p>
                <a:endParaRPr lang="en-US" altLang="ko-KR" sz="1400" dirty="0"/>
              </a:p>
              <a:p>
                <a:r>
                  <a:rPr lang="en-US" altLang="ko-KR" sz="1400" dirty="0"/>
                  <a:t>The</a:t>
                </a:r>
                <a:r>
                  <a:rPr lang="ko-KR" altLang="en-US" sz="1400" dirty="0"/>
                  <a:t> </a:t>
                </a:r>
                <a:r>
                  <a:rPr lang="en-US" altLang="ko-KR" sz="1400" dirty="0"/>
                  <a:t>quantum</a:t>
                </a:r>
                <a:r>
                  <a:rPr lang="ko-KR" altLang="en-US" sz="1400" dirty="0"/>
                  <a:t> </a:t>
                </a:r>
                <a:r>
                  <a:rPr lang="en-US" altLang="ko-KR" sz="1400" dirty="0"/>
                  <a:t>effect are continually trying to fill in the ideal distribution by a ‘diffusion’ of electrons from the region of small W into the region of large W. But each time an electron reaches </a:t>
                </a:r>
                <a14:m>
                  <m:oMath xmlns:m="http://schemas.openxmlformats.org/officeDocument/2006/math">
                    <m:acc>
                      <m:accPr>
                        <m:chr m:val="̂"/>
                        <m:ctrlPr>
                          <a:rPr lang="en-US" altLang="ko-KR" sz="1400" i="1" smtClean="0"/>
                        </m:ctrlPr>
                      </m:accPr>
                      <m:e>
                        <m:r>
                          <a:rPr lang="en-US" altLang="ko-KR" sz="1400" b="0" i="1" smtClean="0"/>
                          <m:t>𝑊</m:t>
                        </m:r>
                      </m:e>
                    </m:acc>
                    <m:r>
                      <a:rPr lang="en-US" altLang="ko-KR" sz="1400" b="0" i="0" smtClean="0"/>
                      <m:t>. </m:t>
                    </m:r>
                  </m:oMath>
                </a14:m>
                <a:r>
                  <a:rPr lang="ko-KR" altLang="en-US" sz="1400" dirty="0"/>
                  <a:t> </a:t>
                </a:r>
                <a:r>
                  <a:rPr lang="en-US" altLang="ko-KR" sz="1400" dirty="0"/>
                  <a:t>It is wiped off. </a:t>
                </a:r>
              </a:p>
              <a:p>
                <a:endParaRPr lang="en-US" altLang="ko-KR" sz="1400" dirty="0"/>
              </a:p>
              <a:p>
                <a:r>
                  <a:rPr lang="en-US" altLang="ko-KR" sz="1400" dirty="0"/>
                  <a:t>So we can think the loss particle is equal to N(</a:t>
                </a:r>
                <a14:m>
                  <m:oMath xmlns:m="http://schemas.openxmlformats.org/officeDocument/2006/math">
                    <m:r>
                      <a:rPr lang="en-US" altLang="ko-KR" sz="1400" b="0" i="0" smtClean="0"/>
                      <m:t> </m:t>
                    </m:r>
                    <m:r>
                      <a:rPr lang="en-US" altLang="ko-KR" sz="1400" b="0" i="1" smtClean="0"/>
                      <m:t>𝑊</m:t>
                    </m:r>
                    <m:r>
                      <a:rPr lang="en-US" altLang="ko-KR" sz="1400" b="0" i="1" smtClean="0"/>
                      <m:t>&gt; </m:t>
                    </m:r>
                    <m:acc>
                      <m:accPr>
                        <m:chr m:val="̂"/>
                        <m:ctrlPr>
                          <a:rPr lang="en-US" altLang="ko-KR" sz="1400" b="0" i="1" smtClean="0"/>
                        </m:ctrlPr>
                      </m:accPr>
                      <m:e>
                        <m:r>
                          <a:rPr lang="en-US" altLang="ko-KR" sz="1400" b="0" i="1" smtClean="0"/>
                          <m:t>𝑊</m:t>
                        </m:r>
                      </m:e>
                    </m:acc>
                  </m:oMath>
                </a14:m>
                <a:r>
                  <a:rPr lang="en-US" altLang="ko-KR" sz="1400" dirty="0"/>
                  <a:t>)</a:t>
                </a:r>
              </a:p>
              <a:p>
                <a:endParaRPr lang="en-US" altLang="ko-KR" sz="1400" dirty="0"/>
              </a:p>
              <a:p>
                <a:pPr/>
                <a14:m>
                  <m:oMathPara xmlns:m="http://schemas.openxmlformats.org/officeDocument/2006/math">
                    <m:oMathParaPr>
                      <m:jc m:val="centerGroup"/>
                    </m:oMathParaPr>
                    <m:oMath xmlns:m="http://schemas.openxmlformats.org/officeDocument/2006/math">
                      <m:r>
                        <a:rPr lang="en-US" altLang="ko-KR" sz="1400" b="0" i="1" smtClean="0"/>
                        <m:t>𝑁</m:t>
                      </m:r>
                      <m:r>
                        <m:rPr>
                          <m:nor/>
                        </m:rPr>
                        <a:rPr lang="en-US" altLang="ko-KR" sz="1400" dirty="0"/>
                        <m:t>(</m:t>
                      </m:r>
                      <m:r>
                        <m:rPr>
                          <m:sty m:val="p"/>
                        </m:rPr>
                        <a:rPr lang="en-US" altLang="ko-KR" sz="1400"/>
                        <m:t>W</m:t>
                      </m:r>
                      <m:r>
                        <a:rPr lang="en-US" altLang="ko-KR" sz="1400" i="1"/>
                        <m:t>&gt;</m:t>
                      </m:r>
                      <m:acc>
                        <m:accPr>
                          <m:chr m:val="̂"/>
                          <m:ctrlPr>
                            <a:rPr lang="en-US" altLang="ko-KR" sz="1400" i="1"/>
                          </m:ctrlPr>
                        </m:accPr>
                        <m:e>
                          <m:r>
                            <a:rPr lang="en-US" altLang="ko-KR" sz="1400" i="1"/>
                            <m:t>𝑊</m:t>
                          </m:r>
                        </m:e>
                      </m:acc>
                      <m:r>
                        <m:rPr>
                          <m:nor/>
                        </m:rPr>
                        <a:rPr lang="en-US" altLang="ko-KR" sz="1400" dirty="0"/>
                        <m:t>) =</m:t>
                      </m:r>
                      <m:r>
                        <m:rPr>
                          <m:nor/>
                        </m:rPr>
                        <a:rPr lang="en-US" altLang="ko-KR" sz="1400" b="0" i="0" dirty="0" smtClean="0"/>
                        <m:t> </m:t>
                      </m:r>
                      <m:nary>
                        <m:naryPr>
                          <m:ctrlPr>
                            <a:rPr lang="en-US" altLang="ko-KR" sz="1400" b="0" i="1" dirty="0" smtClean="0"/>
                          </m:ctrlPr>
                        </m:naryPr>
                        <m:sub>
                          <m:acc>
                            <m:accPr>
                              <m:chr m:val="̂"/>
                              <m:ctrlPr>
                                <a:rPr lang="en-US" altLang="ko-KR" sz="1400" i="1"/>
                              </m:ctrlPr>
                            </m:accPr>
                            <m:e>
                              <m:r>
                                <a:rPr lang="en-US" altLang="ko-KR" sz="1400" i="1"/>
                                <m:t>𝑊</m:t>
                              </m:r>
                            </m:e>
                          </m:acc>
                        </m:sub>
                        <m:sup>
                          <m:r>
                            <a:rPr lang="en-US" altLang="ko-KR" sz="1400" b="0" i="1" dirty="0" smtClean="0"/>
                            <m:t>∞</m:t>
                          </m:r>
                        </m:sup>
                        <m:e>
                          <m:r>
                            <a:rPr lang="en-US" altLang="ko-KR" sz="1400" b="0" i="1" dirty="0" smtClean="0"/>
                            <m:t>𝑔</m:t>
                          </m:r>
                          <m:d>
                            <m:dPr>
                              <m:ctrlPr>
                                <a:rPr lang="en-US" altLang="ko-KR" sz="1400" b="0" i="1" dirty="0" smtClean="0"/>
                              </m:ctrlPr>
                            </m:dPr>
                            <m:e>
                              <m:r>
                                <a:rPr lang="en-US" altLang="ko-KR" sz="1400" b="0" i="1" dirty="0" smtClean="0"/>
                                <m:t>𝑊</m:t>
                              </m:r>
                            </m:e>
                          </m:d>
                          <m:r>
                            <a:rPr lang="en-US" altLang="ko-KR" sz="1400" b="0" i="1" dirty="0" smtClean="0"/>
                            <m:t>𝑑𝑊</m:t>
                          </m:r>
                        </m:e>
                      </m:nary>
                      <m:r>
                        <a:rPr lang="en-US" altLang="ko-KR" sz="1400" b="0" i="1" dirty="0" smtClean="0"/>
                        <m:t> </m:t>
                      </m:r>
                      <m:r>
                        <a:rPr lang="en-US" altLang="ko-KR" sz="1400" b="0" i="1" dirty="0" smtClean="0"/>
                        <m:t>=</m:t>
                      </m:r>
                      <m:r>
                        <a:rPr lang="en-US" altLang="ko-KR" sz="1400" b="0" i="1" dirty="0" smtClean="0"/>
                        <m:t>𝑁𝑒𝑥𝑝</m:t>
                      </m:r>
                      <m:r>
                        <a:rPr lang="en-US" altLang="ko-KR" sz="1400" b="0" i="1" dirty="0" smtClean="0"/>
                        <m:t>(−</m:t>
                      </m:r>
                      <m:f>
                        <m:fPr>
                          <m:ctrlPr>
                            <a:rPr lang="en-US" altLang="ko-KR" sz="1400" b="0" i="1" smtClean="0"/>
                          </m:ctrlPr>
                        </m:fPr>
                        <m:num>
                          <m:acc>
                            <m:accPr>
                              <m:chr m:val="̂"/>
                              <m:ctrlPr>
                                <a:rPr lang="en-US" altLang="ko-KR" sz="1400" b="0" i="1" dirty="0" smtClean="0"/>
                              </m:ctrlPr>
                            </m:accPr>
                            <m:e>
                              <m:r>
                                <a:rPr lang="en-US" altLang="ko-KR" sz="1400" b="0" i="1" dirty="0" smtClean="0"/>
                                <m:t>𝑊</m:t>
                              </m:r>
                            </m:e>
                          </m:acc>
                        </m:num>
                        <m:den>
                          <m:r>
                            <a:rPr lang="en-US" altLang="ko-KR" sz="1400" b="0" i="1" smtClean="0"/>
                            <m:t>&lt;</m:t>
                          </m:r>
                          <m:r>
                            <a:rPr lang="en-US" altLang="ko-KR" sz="1400" b="0" i="1" smtClean="0"/>
                            <m:t>𝑊</m:t>
                          </m:r>
                          <m:r>
                            <a:rPr lang="en-US" altLang="ko-KR" sz="1400" b="0" i="1" smtClean="0"/>
                            <m:t>&gt;</m:t>
                          </m:r>
                        </m:den>
                      </m:f>
                      <m:r>
                        <a:rPr lang="en-US" altLang="ko-KR" sz="1400" b="0" i="1" smtClean="0"/>
                        <m:t> </m:t>
                      </m:r>
                      <m:r>
                        <a:rPr lang="en-US" altLang="ko-KR" sz="1400" b="0" i="1" dirty="0" smtClean="0"/>
                        <m:t>)</m:t>
                      </m:r>
                      <m:r>
                        <a:rPr lang="en-US" altLang="ko-KR" sz="1400" b="0" i="1" dirty="0" smtClean="0"/>
                        <m:t>  </m:t>
                      </m:r>
                    </m:oMath>
                  </m:oMathPara>
                </a14:m>
                <a:endParaRPr lang="en-US" altLang="ko-KR" sz="1400" b="0" i="1" dirty="0"/>
              </a:p>
              <a:p>
                <a:pPr/>
                <a:endParaRPr lang="en-US" altLang="ko-KR" sz="1400" b="0" i="1" dirty="0"/>
              </a:p>
              <a:p>
                <a:pPr/>
                <a:r>
                  <a:rPr lang="en-US" altLang="ko-KR" sz="1400" b="0" dirty="0"/>
                  <a:t>The electr</a:t>
                </a:r>
                <a:r>
                  <a:rPr lang="en-US" altLang="ko-KR" sz="1400" dirty="0"/>
                  <a:t>on loss rate will be estimated by</a:t>
                </a:r>
              </a:p>
              <a:p>
                <a:pPr/>
                <a:endParaRPr lang="en-US" altLang="ko-KR" sz="1400" b="0" dirty="0"/>
              </a:p>
              <a:p>
                <a:pPr/>
                <a14:m>
                  <m:oMathPara xmlns:m="http://schemas.openxmlformats.org/officeDocument/2006/math">
                    <m:oMathParaPr>
                      <m:jc m:val="centerGroup"/>
                    </m:oMathParaPr>
                    <m:oMath xmlns:m="http://schemas.openxmlformats.org/officeDocument/2006/math">
                      <m:r>
                        <a:rPr lang="en-US" altLang="ko-KR" sz="1400" b="0" i="1" dirty="0" smtClean="0"/>
                        <m:t>−</m:t>
                      </m:r>
                      <m:f>
                        <m:fPr>
                          <m:ctrlPr>
                            <a:rPr lang="en-US" altLang="ko-KR" sz="1400" b="0" i="1" dirty="0" smtClean="0"/>
                          </m:ctrlPr>
                        </m:fPr>
                        <m:num>
                          <m:r>
                            <a:rPr lang="en-US" altLang="ko-KR" sz="1400" b="0" i="1" dirty="0" smtClean="0"/>
                            <m:t>𝑑𝑁</m:t>
                          </m:r>
                        </m:num>
                        <m:den>
                          <m:r>
                            <a:rPr lang="en-US" altLang="ko-KR" sz="1400" b="0" i="1" dirty="0" smtClean="0"/>
                            <m:t>𝑑𝑡</m:t>
                          </m:r>
                        </m:den>
                      </m:f>
                      <m:r>
                        <a:rPr lang="en-US" altLang="ko-KR" sz="1400" b="0" i="1" dirty="0" smtClean="0">
                          <a:ea typeface="Cambria Math" panose="02040503050406030204" pitchFamily="18" charset="0"/>
                        </a:rPr>
                        <m:t>≈</m:t>
                      </m:r>
                      <m:f>
                        <m:fPr>
                          <m:ctrlPr>
                            <a:rPr lang="en-US" altLang="ko-KR" sz="1400" b="0" i="1" dirty="0" smtClean="0"/>
                          </m:ctrlPr>
                        </m:fPr>
                        <m:num>
                          <m:r>
                            <a:rPr lang="en-US" altLang="ko-KR" sz="1400" b="0" i="1" dirty="0" smtClean="0"/>
                            <m:t>𝑁</m:t>
                          </m:r>
                        </m:num>
                        <m:den>
                          <m:sSub>
                            <m:sSubPr>
                              <m:ctrlPr>
                                <a:rPr lang="en-US" altLang="ko-KR" sz="1400" b="0" i="1" dirty="0" smtClean="0"/>
                              </m:ctrlPr>
                            </m:sSubPr>
                            <m:e>
                              <m:r>
                                <a:rPr lang="en-US" altLang="ko-KR" sz="1400" b="0" i="1" dirty="0" smtClean="0"/>
                                <m:t>𝜏</m:t>
                              </m:r>
                            </m:e>
                            <m:sub>
                              <m:r>
                                <a:rPr lang="en-US" altLang="ko-KR" sz="1400" b="0" i="1" dirty="0" smtClean="0"/>
                                <m:t>𝑥</m:t>
                              </m:r>
                              <m:r>
                                <a:rPr lang="en-US" altLang="ko-KR" sz="1400" b="0" i="1" dirty="0" smtClean="0"/>
                                <m:t> </m:t>
                              </m:r>
                              <m:r>
                                <a:rPr lang="en-US" altLang="ko-KR" sz="1400" b="0" i="1" dirty="0" smtClean="0"/>
                                <m:t>𝑜𝑟</m:t>
                              </m:r>
                              <m:r>
                                <a:rPr lang="en-US" altLang="ko-KR" sz="1400" b="0" i="1" dirty="0" smtClean="0"/>
                                <m:t> </m:t>
                              </m:r>
                              <m:r>
                                <a:rPr lang="en-US" altLang="ko-KR" sz="1400" b="0" i="1" dirty="0" smtClean="0"/>
                                <m:t>𝜀</m:t>
                              </m:r>
                            </m:sub>
                          </m:sSub>
                        </m:den>
                      </m:f>
                      <m:r>
                        <a:rPr lang="en-US" altLang="ko-KR" sz="1400" b="0" i="1" dirty="0" smtClean="0"/>
                        <m:t>𝑒𝑥𝑝</m:t>
                      </m:r>
                      <m:d>
                        <m:dPr>
                          <m:ctrlPr>
                            <a:rPr lang="en-US" altLang="ko-KR" sz="1400" b="0" i="1" dirty="0" smtClean="0"/>
                          </m:ctrlPr>
                        </m:dPr>
                        <m:e>
                          <m:r>
                            <a:rPr lang="en-US" altLang="ko-KR" sz="1400" b="0" i="1" dirty="0" smtClean="0"/>
                            <m:t>−</m:t>
                          </m:r>
                          <m:f>
                            <m:fPr>
                              <m:ctrlPr>
                                <a:rPr lang="en-US" altLang="ko-KR" sz="1400" b="0" i="1" dirty="0" smtClean="0"/>
                              </m:ctrlPr>
                            </m:fPr>
                            <m:num>
                              <m:acc>
                                <m:accPr>
                                  <m:chr m:val="̂"/>
                                  <m:ctrlPr>
                                    <a:rPr lang="en-US" altLang="ko-KR" sz="1400" i="1"/>
                                  </m:ctrlPr>
                                </m:accPr>
                                <m:e>
                                  <m:r>
                                    <a:rPr lang="en-US" altLang="ko-KR" sz="1400" i="1"/>
                                    <m:t>𝑊</m:t>
                                  </m:r>
                                </m:e>
                              </m:acc>
                            </m:num>
                            <m:den>
                              <m:r>
                                <a:rPr lang="en-US" altLang="ko-KR" sz="1400" b="0" i="1" dirty="0" smtClean="0"/>
                                <m:t>&lt;</m:t>
                              </m:r>
                              <m:r>
                                <a:rPr lang="en-US" altLang="ko-KR" sz="1400" b="0" i="1" dirty="0" smtClean="0"/>
                                <m:t>𝑊</m:t>
                              </m:r>
                              <m:r>
                                <a:rPr lang="en-US" altLang="ko-KR" sz="1400" b="0" i="1" dirty="0" smtClean="0"/>
                                <m:t>&gt;</m:t>
                              </m:r>
                            </m:den>
                          </m:f>
                        </m:e>
                      </m:d>
                      <m:r>
                        <a:rPr lang="en-US" altLang="ko-KR" sz="1400" b="0" i="1" dirty="0" smtClean="0"/>
                        <m:t>=</m:t>
                      </m:r>
                      <m:sSub>
                        <m:sSubPr>
                          <m:ctrlPr>
                            <a:rPr lang="en-US" altLang="ko-KR" sz="1400" b="0" i="1" dirty="0" smtClean="0"/>
                          </m:ctrlPr>
                        </m:sSubPr>
                        <m:e>
                          <m:d>
                            <m:dPr>
                              <m:begChr m:val="{"/>
                              <m:endChr m:val="}"/>
                              <m:ctrlPr>
                                <a:rPr lang="en-US" altLang="ko-KR" sz="1400" b="0" i="1" dirty="0" smtClean="0"/>
                              </m:ctrlPr>
                            </m:dPr>
                            <m:e>
                              <m:r>
                                <a:rPr lang="en-US" altLang="ko-KR" sz="1400" b="0" i="1" dirty="0" smtClean="0"/>
                                <m:t>𝑔</m:t>
                              </m:r>
                              <m:r>
                                <a:rPr lang="en-US" altLang="ko-KR" sz="1400" b="0" i="1" dirty="0" smtClean="0"/>
                                <m:t>(</m:t>
                              </m:r>
                              <m:r>
                                <a:rPr lang="en-US" altLang="ko-KR" sz="1400" b="0" i="1" dirty="0" smtClean="0"/>
                                <m:t>𝑊</m:t>
                              </m:r>
                              <m:r>
                                <a:rPr lang="en-US" altLang="ko-KR" sz="1400" b="0" i="1" dirty="0" smtClean="0"/>
                                <m:t>)</m:t>
                              </m:r>
                              <m:f>
                                <m:fPr>
                                  <m:ctrlPr>
                                    <a:rPr lang="en-US" altLang="ko-KR" sz="1400" b="0" i="1" dirty="0" smtClean="0"/>
                                  </m:ctrlPr>
                                </m:fPr>
                                <m:num>
                                  <m:r>
                                    <a:rPr lang="en-US" altLang="ko-KR" sz="1400" b="0" i="1" dirty="0" smtClean="0"/>
                                    <m:t>𝑑𝑊</m:t>
                                  </m:r>
                                </m:num>
                                <m:den>
                                  <m:r>
                                    <a:rPr lang="en-US" altLang="ko-KR" sz="1400" b="0" i="1" dirty="0" smtClean="0"/>
                                    <m:t>𝑑𝑡</m:t>
                                  </m:r>
                                </m:den>
                              </m:f>
                            </m:e>
                          </m:d>
                        </m:e>
                        <m:sub>
                          <m:acc>
                            <m:accPr>
                              <m:chr m:val="̂"/>
                              <m:ctrlPr>
                                <a:rPr lang="en-US" altLang="ko-KR" sz="1400" b="0" i="1" dirty="0" smtClean="0"/>
                              </m:ctrlPr>
                            </m:accPr>
                            <m:e>
                              <m:r>
                                <a:rPr lang="en-US" altLang="ko-KR" sz="1400" b="0" i="1" dirty="0" smtClean="0"/>
                                <m:t>𝑊</m:t>
                              </m:r>
                            </m:e>
                          </m:acc>
                        </m:sub>
                      </m:sSub>
                    </m:oMath>
                  </m:oMathPara>
                </a14:m>
                <a:endParaRPr lang="ko-KR" altLang="en-US" sz="1400" dirty="0"/>
              </a:p>
            </p:txBody>
          </p:sp>
        </mc:Choice>
        <mc:Fallback>
          <p:sp>
            <p:nvSpPr>
              <p:cNvPr id="9" name="TextBox 8">
                <a:extLst>
                  <a:ext uri="{FF2B5EF4-FFF2-40B4-BE49-F238E27FC236}">
                    <a16:creationId xmlns:a16="http://schemas.microsoft.com/office/drawing/2014/main" id="{B2D0D0EC-AAAA-48FC-87FC-FE3F331D47B2}"/>
                  </a:ext>
                </a:extLst>
              </p:cNvPr>
              <p:cNvSpPr txBox="1">
                <a:spLocks noRot="1" noChangeAspect="1" noMove="1" noResize="1" noEditPoints="1" noAdjustHandles="1" noChangeArrowheads="1" noChangeShapeType="1" noTextEdit="1"/>
              </p:cNvSpPr>
              <p:nvPr/>
            </p:nvSpPr>
            <p:spPr>
              <a:xfrm>
                <a:off x="3125650" y="2548151"/>
                <a:ext cx="8053754" cy="3704156"/>
              </a:xfrm>
              <a:prstGeom prst="rect">
                <a:avLst/>
              </a:prstGeom>
              <a:blipFill>
                <a:blip r:embed="rId8"/>
                <a:stretch>
                  <a:fillRect l="-227" t="-329"/>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AF7CB51A-2A41-4020-8F35-55A17E231E58}"/>
              </a:ext>
            </a:extLst>
          </p:cNvPr>
          <p:cNvCxnSpPr/>
          <p:nvPr/>
        </p:nvCxnSpPr>
        <p:spPr>
          <a:xfrm flipV="1">
            <a:off x="2198077" y="5246077"/>
            <a:ext cx="357554" cy="49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E5FED2-1C6D-4E8A-A42B-EE720C7B8E4B}"/>
              </a:ext>
            </a:extLst>
          </p:cNvPr>
          <p:cNvSpPr txBox="1"/>
          <p:nvPr/>
        </p:nvSpPr>
        <p:spPr>
          <a:xfrm>
            <a:off x="1189893" y="5738446"/>
            <a:ext cx="1652954" cy="369332"/>
          </a:xfrm>
          <a:prstGeom prst="rect">
            <a:avLst/>
          </a:prstGeom>
          <a:noFill/>
        </p:spPr>
        <p:txBody>
          <a:bodyPr wrap="square" rtlCol="0">
            <a:spAutoFit/>
          </a:bodyPr>
          <a:lstStyle/>
          <a:p>
            <a:r>
              <a:rPr lang="en-US" altLang="ko-KR" dirty="0"/>
              <a:t>Aperture limit</a:t>
            </a:r>
            <a:endParaRPr lang="ko-KR" altLang="en-US" dirty="0"/>
          </a:p>
        </p:txBody>
      </p:sp>
    </p:spTree>
    <p:extLst>
      <p:ext uri="{BB962C8B-B14F-4D97-AF65-F5344CB8AC3E}">
        <p14:creationId xmlns:p14="http://schemas.microsoft.com/office/powerpoint/2010/main" val="161061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3909178"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Quantum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𝒒</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3909178"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직사각형 1">
                <a:extLst>
                  <a:ext uri="{FF2B5EF4-FFF2-40B4-BE49-F238E27FC236}">
                    <a16:creationId xmlns:a16="http://schemas.microsoft.com/office/drawing/2014/main" id="{464BBDF5-5955-45B8-A41B-2BF248E206CD}"/>
                  </a:ext>
                </a:extLst>
              </p:cNvPr>
              <p:cNvSpPr/>
              <p:nvPr/>
            </p:nvSpPr>
            <p:spPr>
              <a:xfrm>
                <a:off x="1977961" y="1416969"/>
                <a:ext cx="3898118" cy="614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400" i="1" dirty="0">
                          <a:latin typeface="Cambria Math" panose="02040503050406030204" pitchFamily="18" charset="0"/>
                        </a:rPr>
                        <m:t>−</m:t>
                      </m:r>
                      <m:f>
                        <m:fPr>
                          <m:ctrlPr>
                            <a:rPr lang="en-US" altLang="ko-KR" sz="1400" i="1" dirty="0">
                              <a:latin typeface="Cambria Math" panose="02040503050406030204" pitchFamily="18" charset="0"/>
                            </a:rPr>
                          </m:ctrlPr>
                        </m:fPr>
                        <m:num>
                          <m:r>
                            <a:rPr lang="en-US" altLang="ko-KR" sz="1400" i="1" dirty="0">
                              <a:latin typeface="Cambria Math" panose="02040503050406030204" pitchFamily="18" charset="0"/>
                            </a:rPr>
                            <m:t>𝑑𝑁</m:t>
                          </m:r>
                        </m:num>
                        <m:den>
                          <m:r>
                            <a:rPr lang="en-US" altLang="ko-KR" sz="1400" i="1" dirty="0">
                              <a:latin typeface="Cambria Math" panose="02040503050406030204" pitchFamily="18" charset="0"/>
                            </a:rPr>
                            <m:t>𝑑𝑡</m:t>
                          </m:r>
                        </m:den>
                      </m:f>
                      <m:r>
                        <a:rPr lang="en-US" altLang="ko-KR" sz="1400" i="1" dirty="0">
                          <a:latin typeface="Cambria Math" panose="02040503050406030204" pitchFamily="18" charset="0"/>
                        </a:rPr>
                        <m:t>=</m:t>
                      </m:r>
                      <m:f>
                        <m:fPr>
                          <m:ctrlPr>
                            <a:rPr lang="en-US" altLang="ko-KR" sz="1400" i="1" dirty="0">
                              <a:latin typeface="Cambria Math" panose="02040503050406030204" pitchFamily="18" charset="0"/>
                            </a:rPr>
                          </m:ctrlPr>
                        </m:fPr>
                        <m:num>
                          <m:r>
                            <a:rPr lang="en-US" altLang="ko-KR" sz="1400" i="1" dirty="0">
                              <a:latin typeface="Cambria Math" panose="02040503050406030204" pitchFamily="18" charset="0"/>
                            </a:rPr>
                            <m:t>𝑁</m:t>
                          </m:r>
                        </m:num>
                        <m:den>
                          <m:sSub>
                            <m:sSubPr>
                              <m:ctrlPr>
                                <a:rPr lang="en-US" altLang="ko-KR" sz="1400" i="1" dirty="0">
                                  <a:latin typeface="Cambria Math" panose="02040503050406030204" pitchFamily="18" charset="0"/>
                                </a:rPr>
                              </m:ctrlPr>
                            </m:sSubPr>
                            <m:e>
                              <m:r>
                                <a:rPr lang="en-US" altLang="ko-KR" sz="1400" i="1" dirty="0">
                                  <a:latin typeface="Cambria Math" panose="02040503050406030204" pitchFamily="18" charset="0"/>
                                </a:rPr>
                                <m:t>𝜏</m:t>
                              </m:r>
                            </m:e>
                            <m:sub>
                              <m:r>
                                <a:rPr lang="en-US" altLang="ko-KR" sz="1400" i="1" dirty="0">
                                  <a:latin typeface="Cambria Math" panose="02040503050406030204" pitchFamily="18" charset="0"/>
                                </a:rPr>
                                <m:t>𝑥</m:t>
                              </m:r>
                              <m:r>
                                <a:rPr lang="en-US" altLang="ko-KR" sz="1400" i="1" dirty="0">
                                  <a:latin typeface="Cambria Math" panose="02040503050406030204" pitchFamily="18" charset="0"/>
                                </a:rPr>
                                <m:t> </m:t>
                              </m:r>
                              <m:r>
                                <a:rPr lang="en-US" altLang="ko-KR" sz="1400" i="1" dirty="0">
                                  <a:latin typeface="Cambria Math" panose="02040503050406030204" pitchFamily="18" charset="0"/>
                                </a:rPr>
                                <m:t>𝑜𝑟</m:t>
                              </m:r>
                              <m:r>
                                <a:rPr lang="en-US" altLang="ko-KR" sz="1400" i="1" dirty="0">
                                  <a:latin typeface="Cambria Math" panose="02040503050406030204" pitchFamily="18" charset="0"/>
                                </a:rPr>
                                <m:t> </m:t>
                              </m:r>
                              <m:r>
                                <a:rPr lang="en-US" altLang="ko-KR" sz="1400" i="1" dirty="0">
                                  <a:latin typeface="Cambria Math" panose="02040503050406030204" pitchFamily="18" charset="0"/>
                                </a:rPr>
                                <m:t>𝜀</m:t>
                              </m:r>
                            </m:sub>
                          </m:sSub>
                        </m:den>
                      </m:f>
                      <m:r>
                        <a:rPr lang="en-US" altLang="ko-KR" sz="1400" i="1" dirty="0">
                          <a:latin typeface="Cambria Math" panose="02040503050406030204" pitchFamily="18" charset="0"/>
                        </a:rPr>
                        <m:t>𝑒𝑥𝑝</m:t>
                      </m:r>
                      <m:d>
                        <m:dPr>
                          <m:ctrlPr>
                            <a:rPr lang="en-US" altLang="ko-KR" sz="1400" i="1" dirty="0">
                              <a:latin typeface="Cambria Math" panose="02040503050406030204" pitchFamily="18" charset="0"/>
                            </a:rPr>
                          </m:ctrlPr>
                        </m:dPr>
                        <m:e>
                          <m:r>
                            <a:rPr lang="en-US" altLang="ko-KR" sz="1400" i="1" dirty="0">
                              <a:latin typeface="Cambria Math" panose="02040503050406030204" pitchFamily="18" charset="0"/>
                            </a:rPr>
                            <m:t>−</m:t>
                          </m:r>
                          <m:f>
                            <m:fPr>
                              <m:ctrlPr>
                                <a:rPr lang="en-US" altLang="ko-KR" sz="1400" i="1" dirty="0">
                                  <a:latin typeface="Cambria Math" panose="02040503050406030204" pitchFamily="18" charset="0"/>
                                </a:rPr>
                              </m:ctrlPr>
                            </m:fPr>
                            <m:num>
                              <m:acc>
                                <m:accPr>
                                  <m:chr m:val="̂"/>
                                  <m:ctrlPr>
                                    <a:rPr lang="en-US" altLang="ko-KR" sz="1400" i="1">
                                      <a:latin typeface="Cambria Math" panose="02040503050406030204" pitchFamily="18" charset="0"/>
                                    </a:rPr>
                                  </m:ctrlPr>
                                </m:accPr>
                                <m:e>
                                  <m:r>
                                    <a:rPr lang="en-US" altLang="ko-KR" sz="1400" i="1">
                                      <a:latin typeface="Cambria Math" panose="02040503050406030204" pitchFamily="18" charset="0"/>
                                    </a:rPr>
                                    <m:t>𝑊</m:t>
                                  </m:r>
                                </m:e>
                              </m:acc>
                            </m:num>
                            <m:den>
                              <m:r>
                                <a:rPr lang="en-US" altLang="ko-KR" sz="1400" i="1" dirty="0">
                                  <a:latin typeface="Cambria Math" panose="02040503050406030204" pitchFamily="18" charset="0"/>
                                </a:rPr>
                                <m:t>&lt;</m:t>
                              </m:r>
                              <m:r>
                                <a:rPr lang="en-US" altLang="ko-KR" sz="1400" i="1" dirty="0">
                                  <a:latin typeface="Cambria Math" panose="02040503050406030204" pitchFamily="18" charset="0"/>
                                </a:rPr>
                                <m:t>𝑊</m:t>
                              </m:r>
                              <m:r>
                                <a:rPr lang="en-US" altLang="ko-KR" sz="1400" i="1" dirty="0">
                                  <a:latin typeface="Cambria Math" panose="02040503050406030204" pitchFamily="18" charset="0"/>
                                </a:rPr>
                                <m:t>&gt;</m:t>
                              </m:r>
                            </m:den>
                          </m:f>
                        </m:e>
                      </m:d>
                      <m:r>
                        <a:rPr lang="en-US" altLang="ko-KR" sz="1400" i="1" dirty="0">
                          <a:latin typeface="Cambria Math" panose="02040503050406030204" pitchFamily="18" charset="0"/>
                        </a:rPr>
                        <m:t>=</m:t>
                      </m:r>
                      <m:sSub>
                        <m:sSubPr>
                          <m:ctrlPr>
                            <a:rPr lang="en-US" altLang="ko-KR" sz="1400" i="1" dirty="0">
                              <a:latin typeface="Cambria Math" panose="02040503050406030204" pitchFamily="18" charset="0"/>
                            </a:rPr>
                          </m:ctrlPr>
                        </m:sSubPr>
                        <m:e>
                          <m:d>
                            <m:dPr>
                              <m:begChr m:val="{"/>
                              <m:endChr m:val="}"/>
                              <m:ctrlPr>
                                <a:rPr lang="en-US" altLang="ko-KR" sz="1400" i="1" dirty="0">
                                  <a:latin typeface="Cambria Math" panose="02040503050406030204" pitchFamily="18" charset="0"/>
                                </a:rPr>
                              </m:ctrlPr>
                            </m:dPr>
                            <m:e>
                              <m:r>
                                <a:rPr lang="en-US" altLang="ko-KR" sz="1400" i="1" dirty="0">
                                  <a:latin typeface="Cambria Math" panose="02040503050406030204" pitchFamily="18" charset="0"/>
                                </a:rPr>
                                <m:t>𝑔</m:t>
                              </m:r>
                              <m:r>
                                <a:rPr lang="en-US" altLang="ko-KR" sz="1400" i="1" dirty="0">
                                  <a:latin typeface="Cambria Math" panose="02040503050406030204" pitchFamily="18" charset="0"/>
                                </a:rPr>
                                <m:t>(</m:t>
                              </m:r>
                              <m:r>
                                <a:rPr lang="en-US" altLang="ko-KR" sz="1400" i="1" dirty="0">
                                  <a:latin typeface="Cambria Math" panose="02040503050406030204" pitchFamily="18" charset="0"/>
                                </a:rPr>
                                <m:t>𝑊</m:t>
                              </m:r>
                              <m:r>
                                <a:rPr lang="en-US" altLang="ko-KR" sz="1400" i="1" dirty="0">
                                  <a:latin typeface="Cambria Math" panose="02040503050406030204" pitchFamily="18" charset="0"/>
                                </a:rPr>
                                <m:t>)</m:t>
                              </m:r>
                              <m:f>
                                <m:fPr>
                                  <m:ctrlPr>
                                    <a:rPr lang="en-US" altLang="ko-KR" sz="1400" i="1" dirty="0">
                                      <a:latin typeface="Cambria Math" panose="02040503050406030204" pitchFamily="18" charset="0"/>
                                    </a:rPr>
                                  </m:ctrlPr>
                                </m:fPr>
                                <m:num>
                                  <m:r>
                                    <a:rPr lang="en-US" altLang="ko-KR" sz="1400" i="1" dirty="0">
                                      <a:latin typeface="Cambria Math" panose="02040503050406030204" pitchFamily="18" charset="0"/>
                                    </a:rPr>
                                    <m:t>𝑑𝑊</m:t>
                                  </m:r>
                                </m:num>
                                <m:den>
                                  <m:r>
                                    <a:rPr lang="en-US" altLang="ko-KR" sz="1400" i="1" dirty="0">
                                      <a:latin typeface="Cambria Math" panose="02040503050406030204" pitchFamily="18" charset="0"/>
                                    </a:rPr>
                                    <m:t>𝑑𝑡</m:t>
                                  </m:r>
                                </m:den>
                              </m:f>
                            </m:e>
                          </m:d>
                        </m:e>
                        <m:sub>
                          <m:acc>
                            <m:accPr>
                              <m:chr m:val="̂"/>
                              <m:ctrlPr>
                                <a:rPr lang="en-US" altLang="ko-KR" sz="1400" i="1" dirty="0">
                                  <a:latin typeface="Cambria Math" panose="02040503050406030204" pitchFamily="18" charset="0"/>
                                </a:rPr>
                              </m:ctrlPr>
                            </m:accPr>
                            <m:e>
                              <m:r>
                                <a:rPr lang="en-US" altLang="ko-KR" sz="1400" i="1" dirty="0">
                                  <a:latin typeface="Cambria Math" panose="02040503050406030204" pitchFamily="18" charset="0"/>
                                </a:rPr>
                                <m:t>𝑊</m:t>
                              </m:r>
                            </m:e>
                          </m:acc>
                        </m:sub>
                      </m:sSub>
                    </m:oMath>
                  </m:oMathPara>
                </a14:m>
                <a:endParaRPr lang="ko-KR" altLang="en-US" sz="1400" dirty="0"/>
              </a:p>
            </p:txBody>
          </p:sp>
        </mc:Choice>
        <mc:Fallback xmlns="">
          <p:sp>
            <p:nvSpPr>
              <p:cNvPr id="2" name="직사각형 1">
                <a:extLst>
                  <a:ext uri="{FF2B5EF4-FFF2-40B4-BE49-F238E27FC236}">
                    <a16:creationId xmlns:a16="http://schemas.microsoft.com/office/drawing/2014/main" id="{464BBDF5-5955-45B8-A41B-2BF248E206CD}"/>
                  </a:ext>
                </a:extLst>
              </p:cNvPr>
              <p:cNvSpPr>
                <a:spLocks noRot="1" noChangeAspect="1" noMove="1" noResize="1" noEditPoints="1" noAdjustHandles="1" noChangeArrowheads="1" noChangeShapeType="1" noTextEdit="1"/>
              </p:cNvSpPr>
              <p:nvPr/>
            </p:nvSpPr>
            <p:spPr>
              <a:xfrm>
                <a:off x="1977961" y="1416969"/>
                <a:ext cx="3898118" cy="614527"/>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472FD8-89CF-4E02-A4DE-B9630219ADFB}"/>
                  </a:ext>
                </a:extLst>
              </p:cNvPr>
              <p:cNvSpPr txBox="1"/>
              <p:nvPr/>
            </p:nvSpPr>
            <p:spPr>
              <a:xfrm>
                <a:off x="223545" y="2449604"/>
                <a:ext cx="8053754" cy="3568477"/>
              </a:xfrm>
              <a:prstGeom prst="rect">
                <a:avLst/>
              </a:prstGeom>
              <a:noFill/>
            </p:spPr>
            <p:txBody>
              <a:bodyPr wrap="square" rtlCol="0">
                <a:spAutoFit/>
              </a:bodyPr>
              <a:lstStyle/>
              <a:p>
                <a:r>
                  <a:rPr lang="en-US" altLang="ko-KR" sz="1600" dirty="0"/>
                  <a:t>According to radiation damping,</a:t>
                </a:r>
              </a:p>
              <a:p>
                <a:pPr/>
                <a14:m>
                  <m:oMathPara xmlns:m="http://schemas.openxmlformats.org/officeDocument/2006/math">
                    <m:oMathParaPr>
                      <m:jc m:val="centerGroup"/>
                    </m:oMathParaPr>
                    <m:oMath xmlns:m="http://schemas.openxmlformats.org/officeDocument/2006/math">
                      <m:f>
                        <m:fPr>
                          <m:ctrlPr>
                            <a:rPr lang="en-US" altLang="ko-KR" sz="1600" i="1" dirty="0">
                              <a:latin typeface="Cambria Math" panose="02040503050406030204" pitchFamily="18" charset="0"/>
                            </a:rPr>
                          </m:ctrlPr>
                        </m:fPr>
                        <m:num>
                          <m:r>
                            <a:rPr lang="en-US" altLang="ko-KR" sz="1600" i="1" dirty="0">
                              <a:latin typeface="Cambria Math" panose="02040503050406030204" pitchFamily="18" charset="0"/>
                            </a:rPr>
                            <m:t>𝑑𝑊</m:t>
                          </m:r>
                        </m:num>
                        <m:den>
                          <m:r>
                            <a:rPr lang="en-US" altLang="ko-KR" sz="1600" i="1" dirty="0">
                              <a:latin typeface="Cambria Math" panose="02040503050406030204" pitchFamily="18" charset="0"/>
                            </a:rPr>
                            <m:t>𝑑𝑡</m:t>
                          </m:r>
                        </m:den>
                      </m:f>
                      <m:r>
                        <a:rPr lang="en-US" altLang="ko-KR" sz="1600" b="0" i="0" dirty="0" smtClean="0">
                          <a:latin typeface="Cambria Math" panose="02040503050406030204" pitchFamily="18" charset="0"/>
                        </a:rPr>
                        <m:t>=−</m:t>
                      </m:r>
                      <m:f>
                        <m:fPr>
                          <m:ctrlPr>
                            <a:rPr lang="en-US" altLang="ko-KR" sz="1600" b="0" i="1" dirty="0" smtClean="0">
                              <a:latin typeface="Cambria Math" panose="02040503050406030204" pitchFamily="18" charset="0"/>
                            </a:rPr>
                          </m:ctrlPr>
                        </m:fPr>
                        <m:num>
                          <m:r>
                            <a:rPr lang="en-US" altLang="ko-KR" sz="1600" b="0" i="0" dirty="0" smtClean="0">
                              <a:latin typeface="Cambria Math" panose="02040503050406030204" pitchFamily="18" charset="0"/>
                            </a:rPr>
                            <m:t>2</m:t>
                          </m:r>
                          <m:r>
                            <m:rPr>
                              <m:sty m:val="p"/>
                            </m:rPr>
                            <a:rPr lang="en-US" altLang="ko-KR" sz="1600" b="0" i="0" dirty="0" smtClean="0">
                              <a:latin typeface="Cambria Math" panose="02040503050406030204" pitchFamily="18" charset="0"/>
                            </a:rPr>
                            <m:t>W</m:t>
                          </m:r>
                        </m:num>
                        <m:den>
                          <m:sSub>
                            <m:sSubPr>
                              <m:ctrlPr>
                                <a:rPr lang="en-US" altLang="ko-KR" sz="1600" b="0" i="1" dirty="0" smtClean="0">
                                  <a:latin typeface="Cambria Math" panose="02040503050406030204" pitchFamily="18" charset="0"/>
                                </a:rPr>
                              </m:ctrlPr>
                            </m:sSubPr>
                            <m:e>
                              <m:r>
                                <a:rPr lang="en-US" altLang="ko-KR" sz="1600" b="0" i="1" dirty="0" smtClean="0">
                                  <a:latin typeface="Cambria Math" panose="02040503050406030204" pitchFamily="18" charset="0"/>
                                </a:rPr>
                                <m:t>𝜏</m:t>
                              </m:r>
                            </m:e>
                            <m:sub>
                              <m:r>
                                <a:rPr lang="en-US" altLang="ko-KR" sz="1600" b="0" i="1" dirty="0" smtClean="0">
                                  <a:latin typeface="Cambria Math" panose="02040503050406030204" pitchFamily="18" charset="0"/>
                                </a:rPr>
                                <m:t>𝑥</m:t>
                              </m:r>
                            </m:sub>
                          </m:sSub>
                        </m:den>
                      </m:f>
                    </m:oMath>
                  </m:oMathPara>
                </a14:m>
                <a:endParaRPr lang="en-US" altLang="ko-KR" sz="1600" dirty="0"/>
              </a:p>
              <a:p>
                <a:endParaRPr lang="en-US" altLang="ko-KR" sz="1600" dirty="0"/>
              </a:p>
              <a:p>
                <a:r>
                  <a:rPr lang="en-US" altLang="ko-KR" sz="1600" dirty="0"/>
                  <a:t>Therefore </a:t>
                </a:r>
                <a14:m>
                  <m:oMath xmlns:m="http://schemas.openxmlformats.org/officeDocument/2006/math">
                    <m:r>
                      <a:rPr lang="en-US" altLang="ko-KR" sz="1600" i="1" dirty="0">
                        <a:latin typeface="Cambria Math" panose="02040503050406030204" pitchFamily="18" charset="0"/>
                      </a:rPr>
                      <m:t>−</m:t>
                    </m:r>
                    <m:f>
                      <m:fPr>
                        <m:ctrlPr>
                          <a:rPr lang="en-US" altLang="ko-KR" sz="1600" i="1" dirty="0">
                            <a:latin typeface="Cambria Math" panose="02040503050406030204" pitchFamily="18" charset="0"/>
                          </a:rPr>
                        </m:ctrlPr>
                      </m:fPr>
                      <m:num>
                        <m:r>
                          <a:rPr lang="en-US" altLang="ko-KR" sz="1600" i="1" dirty="0">
                            <a:latin typeface="Cambria Math" panose="02040503050406030204" pitchFamily="18" charset="0"/>
                          </a:rPr>
                          <m:t>𝑑𝑁</m:t>
                        </m:r>
                      </m:num>
                      <m:den>
                        <m:r>
                          <a:rPr lang="en-US" altLang="ko-KR" sz="1600" i="1" dirty="0">
                            <a:latin typeface="Cambria Math" panose="02040503050406030204" pitchFamily="18" charset="0"/>
                          </a:rPr>
                          <m:t>𝑑𝑡</m:t>
                        </m:r>
                      </m:den>
                    </m:f>
                    <m:r>
                      <a:rPr lang="en-US" altLang="ko-KR" sz="1600" b="0" i="0" dirty="0" smtClean="0">
                        <a:latin typeface="Cambria Math" panose="02040503050406030204" pitchFamily="18" charset="0"/>
                      </a:rPr>
                      <m:t>=</m:t>
                    </m:r>
                    <m:f>
                      <m:fPr>
                        <m:ctrlPr>
                          <a:rPr lang="en-US" altLang="ko-KR" sz="1600" b="0" i="1" dirty="0" smtClean="0">
                            <a:latin typeface="Cambria Math" panose="02040503050406030204" pitchFamily="18" charset="0"/>
                          </a:rPr>
                        </m:ctrlPr>
                      </m:fPr>
                      <m:num>
                        <m:r>
                          <a:rPr lang="en-US" altLang="ko-KR" sz="1600" b="0" i="0" dirty="0" smtClean="0">
                            <a:latin typeface="Cambria Math" panose="02040503050406030204" pitchFamily="18" charset="0"/>
                          </a:rPr>
                          <m:t>2</m:t>
                        </m:r>
                        <m:r>
                          <m:rPr>
                            <m:sty m:val="p"/>
                          </m:rPr>
                          <a:rPr lang="en-US" altLang="ko-KR" sz="1600" b="0" i="0" dirty="0" smtClean="0">
                            <a:latin typeface="Cambria Math" panose="02040503050406030204" pitchFamily="18" charset="0"/>
                          </a:rPr>
                          <m:t>N</m:t>
                        </m:r>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𝑊</m:t>
                            </m:r>
                          </m:e>
                        </m:acc>
                        <m:r>
                          <a:rPr lang="en-US" altLang="ko-KR" sz="1600" b="0" i="1" smtClean="0">
                            <a:latin typeface="Cambria Math" panose="02040503050406030204" pitchFamily="18" charset="0"/>
                          </a:rPr>
                          <m:t>𝑔</m:t>
                        </m:r>
                        <m:r>
                          <a:rPr lang="en-US" altLang="ko-KR" sz="1600" b="0" i="1" smtClean="0">
                            <a:latin typeface="Cambria Math" panose="02040503050406030204" pitchFamily="18" charset="0"/>
                          </a:rPr>
                          <m:t>(</m:t>
                        </m:r>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𝑊</m:t>
                            </m:r>
                          </m:e>
                        </m:acc>
                        <m:r>
                          <a:rPr lang="en-US" altLang="ko-KR" sz="1600" b="0" i="1" smtClean="0">
                            <a:latin typeface="Cambria Math" panose="02040503050406030204" pitchFamily="18" charset="0"/>
                          </a:rPr>
                          <m:t>)</m:t>
                        </m:r>
                      </m:num>
                      <m:den>
                        <m:r>
                          <a:rPr lang="en-US" altLang="ko-KR" sz="1600" b="0" i="1" dirty="0" smtClean="0">
                            <a:latin typeface="Cambria Math" panose="02040503050406030204" pitchFamily="18" charset="0"/>
                          </a:rPr>
                          <m:t>𝜏</m:t>
                        </m:r>
                      </m:den>
                    </m:f>
                  </m:oMath>
                </a14:m>
                <a:r>
                  <a:rPr lang="ko-KR" altLang="en-US" sz="1600" dirty="0"/>
                  <a:t> </a:t>
                </a:r>
                <a:r>
                  <a:rPr lang="en-US" altLang="ko-KR" sz="1600" dirty="0"/>
                  <a:t>and generally </a:t>
                </a:r>
                <a14:m>
                  <m:oMath xmlns:m="http://schemas.openxmlformats.org/officeDocument/2006/math">
                    <m:f>
                      <m:fPr>
                        <m:ctrlPr>
                          <a:rPr lang="en-US" altLang="ko-KR" sz="1600" b="0" i="1" smtClean="0">
                            <a:latin typeface="Cambria Math" panose="02040503050406030204" pitchFamily="18" charset="0"/>
                          </a:rPr>
                        </m:ctrlPr>
                      </m:fPr>
                      <m:num>
                        <m:r>
                          <a:rPr lang="en-US" altLang="ko-KR" sz="1600" b="0" i="0" smtClean="0">
                            <a:latin typeface="Cambria Math" panose="02040503050406030204" pitchFamily="18" charset="0"/>
                          </a:rPr>
                          <m:t>1</m:t>
                        </m:r>
                      </m:num>
                      <m:den>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𝜏</m:t>
                            </m:r>
                          </m:e>
                          <m:sub>
                            <m:r>
                              <a:rPr lang="en-US" altLang="ko-KR" sz="1600" b="0" i="1" smtClean="0">
                                <a:latin typeface="Cambria Math" panose="02040503050406030204" pitchFamily="18" charset="0"/>
                              </a:rPr>
                              <m:t>𝑞</m:t>
                            </m:r>
                          </m:sub>
                        </m:sSub>
                      </m:den>
                    </m:f>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r>
                          <a:rPr lang="en-US" altLang="ko-KR" sz="1600" b="0" i="1" smtClean="0">
                            <a:latin typeface="Cambria Math" panose="02040503050406030204" pitchFamily="18" charset="0"/>
                          </a:rPr>
                          <m:t>1</m:t>
                        </m:r>
                      </m:num>
                      <m:den>
                        <m:r>
                          <a:rPr lang="en-US" altLang="ko-KR" sz="1600" b="0" i="1" smtClean="0">
                            <a:latin typeface="Cambria Math" panose="02040503050406030204" pitchFamily="18" charset="0"/>
                          </a:rPr>
                          <m:t>𝑁</m:t>
                        </m:r>
                      </m:den>
                    </m:f>
                    <m:f>
                      <m:fPr>
                        <m:ctrlPr>
                          <a:rPr lang="en-US" altLang="ko-KR" sz="1600" b="0" i="1" smtClean="0">
                            <a:latin typeface="Cambria Math" panose="02040503050406030204" pitchFamily="18" charset="0"/>
                          </a:rPr>
                        </m:ctrlPr>
                      </m:fPr>
                      <m:num>
                        <m:r>
                          <m:rPr>
                            <m:sty m:val="p"/>
                          </m:rPr>
                          <a:rPr lang="en-US" altLang="ko-KR" sz="1600" i="1">
                            <a:latin typeface="Cambria Math" panose="02040503050406030204" pitchFamily="18" charset="0"/>
                          </a:rPr>
                          <m:t>dN</m:t>
                        </m:r>
                      </m:num>
                      <m:den>
                        <m:r>
                          <m:rPr>
                            <m:sty m:val="p"/>
                          </m:rPr>
                          <a:rPr lang="en-US" altLang="ko-KR" sz="1600" i="1">
                            <a:latin typeface="Cambria Math" panose="02040503050406030204" pitchFamily="18" charset="0"/>
                          </a:rPr>
                          <m:t>dt</m:t>
                        </m:r>
                      </m:den>
                    </m:f>
                    <m:r>
                      <a:rPr lang="en-US" altLang="ko-KR" sz="1600" b="0" i="1" smtClean="0">
                        <a:latin typeface="Cambria Math" panose="02040503050406030204" pitchFamily="18" charset="0"/>
                      </a:rPr>
                      <m:t> →</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𝜏</m:t>
                        </m:r>
                      </m:e>
                      <m:sub>
                        <m:r>
                          <a:rPr lang="en-US" altLang="ko-KR" sz="1600" i="1">
                            <a:latin typeface="Cambria Math" panose="02040503050406030204" pitchFamily="18" charset="0"/>
                          </a:rPr>
                          <m:t>𝑞</m:t>
                        </m:r>
                      </m:sub>
                    </m:sSub>
                    <m:r>
                      <a:rPr lang="en-US" altLang="ko-KR" sz="1600" b="0" i="1" smtClean="0">
                        <a:latin typeface="Cambria Math" panose="02040503050406030204" pitchFamily="18" charset="0"/>
                      </a:rPr>
                      <m:t>=</m:t>
                    </m:r>
                    <m:f>
                      <m:fPr>
                        <m:ctrlPr>
                          <a:rPr lang="en-US" altLang="ko-KR" sz="1600" i="1">
                            <a:latin typeface="Cambria Math" panose="02040503050406030204" pitchFamily="18" charset="0"/>
                          </a:rPr>
                        </m:ctrlPr>
                      </m:fPr>
                      <m:num>
                        <m:sSub>
                          <m:sSubPr>
                            <m:ctrlPr>
                              <a:rPr lang="en-US" altLang="ko-KR" sz="1600" i="1" smtClean="0">
                                <a:latin typeface="Cambria Math" panose="02040503050406030204" pitchFamily="18" charset="0"/>
                              </a:rPr>
                            </m:ctrlPr>
                          </m:sSubPr>
                          <m:e>
                            <m:r>
                              <a:rPr lang="en-US" altLang="ko-KR" sz="1600" i="1" smtClean="0">
                                <a:latin typeface="Cambria Math" panose="02040503050406030204" pitchFamily="18" charset="0"/>
                              </a:rPr>
                              <m:t>𝜏</m:t>
                            </m:r>
                          </m:e>
                          <m:sub>
                            <m:r>
                              <m:rPr>
                                <m:sty m:val="p"/>
                              </m:rPr>
                              <a:rPr lang="en-US" altLang="ko-KR" sz="1600" i="1">
                                <a:latin typeface="Cambria Math" panose="02040503050406030204" pitchFamily="18" charset="0"/>
                              </a:rPr>
                              <m:t>x</m:t>
                            </m:r>
                            <m:r>
                              <a:rPr lang="en-US" altLang="ko-KR" sz="1600" b="0" i="1" smtClean="0">
                                <a:latin typeface="Cambria Math" panose="02040503050406030204" pitchFamily="18" charset="0"/>
                              </a:rPr>
                              <m:t> </m:t>
                            </m:r>
                            <m:r>
                              <m:rPr>
                                <m:sty m:val="p"/>
                              </m:rPr>
                              <a:rPr lang="en-US" altLang="ko-KR" sz="1600" i="1">
                                <a:latin typeface="Cambria Math" panose="02040503050406030204" pitchFamily="18" charset="0"/>
                              </a:rPr>
                              <m:t>or</m:t>
                            </m:r>
                            <m:r>
                              <a:rPr lang="en-US" altLang="ko-KR" sz="1600" b="0" i="1" smtClean="0">
                                <a:latin typeface="Cambria Math" panose="02040503050406030204" pitchFamily="18" charset="0"/>
                              </a:rPr>
                              <m:t> </m:t>
                            </m:r>
                            <m:r>
                              <a:rPr lang="en-US" altLang="ko-KR" sz="1600" i="1" smtClean="0">
                                <a:latin typeface="Cambria Math" panose="02040503050406030204" pitchFamily="18" charset="0"/>
                              </a:rPr>
                              <m:t>𝜖</m:t>
                            </m:r>
                          </m:sub>
                        </m:sSub>
                        <m:r>
                          <a:rPr lang="en-US" altLang="ko-KR" sz="1600" b="0" i="1" smtClean="0">
                            <a:latin typeface="Cambria Math" panose="02040503050406030204" pitchFamily="18" charset="0"/>
                          </a:rPr>
                          <m:t> </m:t>
                        </m:r>
                      </m:num>
                      <m:den>
                        <m:r>
                          <a:rPr lang="en-US" altLang="ko-KR" sz="1600" i="1" smtClean="0">
                            <a:latin typeface="Cambria Math" panose="02040503050406030204" pitchFamily="18" charset="0"/>
                          </a:rPr>
                          <m:t>2</m:t>
                        </m:r>
                      </m:den>
                    </m:f>
                    <m:f>
                      <m:fPr>
                        <m:ctrlPr>
                          <a:rPr lang="en-US" altLang="ko-KR" sz="1600" i="1">
                            <a:latin typeface="Cambria Math" panose="02040503050406030204" pitchFamily="18" charset="0"/>
                          </a:rPr>
                        </m:ctrlPr>
                      </m:fPr>
                      <m:num>
                        <m:r>
                          <a:rPr lang="en-US" altLang="ko-KR" sz="1600" i="1" smtClean="0">
                            <a:latin typeface="Cambria Math" panose="02040503050406030204" pitchFamily="18" charset="0"/>
                          </a:rPr>
                          <m:t>&lt;</m:t>
                        </m:r>
                        <m:r>
                          <m:rPr>
                            <m:sty m:val="p"/>
                          </m:rPr>
                          <a:rPr lang="en-US" altLang="ko-KR" sz="1600" i="1">
                            <a:latin typeface="Cambria Math" panose="02040503050406030204" pitchFamily="18" charset="0"/>
                          </a:rPr>
                          <m:t>W</m:t>
                        </m:r>
                        <m:r>
                          <a:rPr lang="en-US" altLang="ko-KR" sz="1600" i="1" smtClean="0">
                            <a:latin typeface="Cambria Math" panose="02040503050406030204" pitchFamily="18" charset="0"/>
                          </a:rPr>
                          <m:t>&gt;</m:t>
                        </m:r>
                      </m:num>
                      <m:den>
                        <m:acc>
                          <m:accPr>
                            <m:chr m:val="̂"/>
                            <m:ctrlPr>
                              <a:rPr lang="en-US" altLang="ko-KR" sz="1600" b="0" i="1" smtClean="0">
                                <a:latin typeface="Cambria Math" panose="02040503050406030204" pitchFamily="18" charset="0"/>
                              </a:rPr>
                            </m:ctrlPr>
                          </m:accPr>
                          <m:e>
                            <m:r>
                              <m:rPr>
                                <m:sty m:val="p"/>
                              </m:rPr>
                              <a:rPr lang="en-US" altLang="ko-KR" sz="1600" i="1">
                                <a:latin typeface="Cambria Math" panose="02040503050406030204" pitchFamily="18" charset="0"/>
                              </a:rPr>
                              <m:t>W</m:t>
                            </m:r>
                          </m:e>
                        </m:acc>
                      </m:den>
                    </m:f>
                    <m:func>
                      <m:funcPr>
                        <m:ctrlPr>
                          <a:rPr lang="en-US" altLang="ko-KR" sz="1600" i="1">
                            <a:latin typeface="Cambria Math" panose="02040503050406030204" pitchFamily="18" charset="0"/>
                          </a:rPr>
                        </m:ctrlPr>
                      </m:funcPr>
                      <m:fName>
                        <m:r>
                          <m:rPr>
                            <m:sty m:val="p"/>
                          </m:rPr>
                          <a:rPr lang="en-US" altLang="ko-KR" sz="1600">
                            <a:latin typeface="Cambria Math" panose="02040503050406030204" pitchFamily="18" charset="0"/>
                          </a:rPr>
                          <m:t>exp</m:t>
                        </m:r>
                      </m:fName>
                      <m:e>
                        <m:d>
                          <m:dPr>
                            <m:ctrlPr>
                              <a:rPr lang="en-US" altLang="ko-KR" sz="1600" i="1">
                                <a:latin typeface="Cambria Math" panose="02040503050406030204" pitchFamily="18" charset="0"/>
                              </a:rPr>
                            </m:ctrlPr>
                          </m:dPr>
                          <m:e>
                            <m:f>
                              <m:fPr>
                                <m:ctrlPr>
                                  <a:rPr lang="en-US" altLang="ko-KR" sz="1600" i="1">
                                    <a:latin typeface="Cambria Math" panose="02040503050406030204" pitchFamily="18" charset="0"/>
                                  </a:rPr>
                                </m:ctrlPr>
                              </m:fPr>
                              <m:num>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𝑊</m:t>
                                    </m:r>
                                  </m:e>
                                </m:acc>
                              </m:num>
                              <m:den>
                                <m:r>
                                  <a:rPr lang="en-US" altLang="ko-KR" sz="1600" i="1">
                                    <a:latin typeface="Cambria Math" panose="02040503050406030204" pitchFamily="18" charset="0"/>
                                  </a:rPr>
                                  <m:t>&lt;</m:t>
                                </m:r>
                                <m:r>
                                  <a:rPr lang="en-US" altLang="ko-KR" sz="1600" i="1">
                                    <a:latin typeface="Cambria Math" panose="02040503050406030204" pitchFamily="18" charset="0"/>
                                  </a:rPr>
                                  <m:t>𝑊</m:t>
                                </m:r>
                                <m:r>
                                  <a:rPr lang="en-US" altLang="ko-KR" sz="1600" i="1">
                                    <a:latin typeface="Cambria Math" panose="02040503050406030204" pitchFamily="18" charset="0"/>
                                  </a:rPr>
                                  <m:t>&gt;</m:t>
                                </m:r>
                              </m:den>
                            </m:f>
                          </m:e>
                        </m:d>
                      </m:e>
                    </m:func>
                  </m:oMath>
                </a14:m>
                <a:endParaRPr lang="en-US" altLang="ko-KR" sz="1600" dirty="0"/>
              </a:p>
              <a:p>
                <a:endParaRPr lang="en-US" altLang="ko-KR" sz="1600" dirty="0"/>
              </a:p>
              <a:p>
                <a:r>
                  <a:rPr lang="en-US" altLang="ko-KR" sz="1600" dirty="0"/>
                  <a:t>Finally, it can be expressed by M. Sand SLAC report</a:t>
                </a:r>
              </a:p>
              <a:p>
                <a:endParaRPr lang="en-US" altLang="ko-KR" sz="1600" dirty="0"/>
              </a:p>
              <a:p>
                <a:pPr/>
                <a14:m>
                  <m:oMathPara xmlns:m="http://schemas.openxmlformats.org/officeDocument/2006/math">
                    <m:oMathParaPr>
                      <m:jc m:val="centerGroup"/>
                    </m:oMathParaPr>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𝜏</m:t>
                          </m:r>
                        </m:e>
                        <m:sub>
                          <m:sSub>
                            <m:sSubPr>
                              <m:ctrlPr>
                                <a:rPr lang="en-US" altLang="ko-KR" sz="1600" i="1" smtClean="0">
                                  <a:latin typeface="Cambria Math" panose="02040503050406030204" pitchFamily="18" charset="0"/>
                                </a:rPr>
                              </m:ctrlPr>
                            </m:sSubPr>
                            <m:e>
                              <m:r>
                                <a:rPr lang="en-US" altLang="ko-KR" sz="1600" i="1">
                                  <a:latin typeface="Cambria Math" panose="02040503050406030204" pitchFamily="18" charset="0"/>
                                </a:rPr>
                                <m:t>𝑞</m:t>
                              </m:r>
                            </m:e>
                            <m:sub>
                              <m:r>
                                <m:rPr>
                                  <m:sty m:val="p"/>
                                </m:rPr>
                                <a:rPr lang="en-US" altLang="ko-KR" sz="1600" i="1" smtClean="0">
                                  <a:latin typeface="Cambria Math" panose="02040503050406030204" pitchFamily="18" charset="0"/>
                                </a:rPr>
                                <m:t>x</m:t>
                              </m:r>
                              <m:r>
                                <a:rPr lang="en-US" altLang="ko-KR" sz="1600" i="1">
                                  <a:latin typeface="Cambria Math" panose="02040503050406030204" pitchFamily="18" charset="0"/>
                                </a:rPr>
                                <m:t>,</m:t>
                              </m:r>
                              <m:r>
                                <a:rPr lang="en-US" altLang="ko-KR" sz="1600" b="0" i="1" smtClean="0">
                                  <a:latin typeface="Cambria Math" panose="02040503050406030204" pitchFamily="18" charset="0"/>
                                </a:rPr>
                                <m:t> </m:t>
                              </m:r>
                              <m:r>
                                <a:rPr lang="en-US" altLang="ko-KR" sz="1600" i="1" smtClean="0">
                                  <a:latin typeface="Cambria Math" panose="02040503050406030204" pitchFamily="18" charset="0"/>
                                </a:rPr>
                                <m:t>𝜀</m:t>
                              </m:r>
                            </m:sub>
                          </m:sSub>
                        </m:sub>
                      </m:sSub>
                      <m:r>
                        <a:rPr lang="en-US" altLang="ko-KR" sz="1600" b="0" i="1" smtClean="0">
                          <a:latin typeface="Cambria Math" panose="02040503050406030204" pitchFamily="18" charset="0"/>
                        </a:rPr>
                        <m:t> </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𝜏</m:t>
                              </m:r>
                            </m:e>
                            <m:sub>
                              <m:r>
                                <m:rPr>
                                  <m:sty m:val="p"/>
                                </m:rPr>
                                <a:rPr lang="en-US" altLang="ko-KR" sz="1600" i="1">
                                  <a:latin typeface="Cambria Math" panose="02040503050406030204" pitchFamily="18" charset="0"/>
                                </a:rPr>
                                <m:t>x</m:t>
                              </m:r>
                              <m:r>
                                <a:rPr lang="en-US" altLang="ko-KR" sz="1600" i="1">
                                  <a:latin typeface="Cambria Math" panose="02040503050406030204" pitchFamily="18" charset="0"/>
                                </a:rPr>
                                <m:t>, </m:t>
                              </m:r>
                              <m:r>
                                <a:rPr lang="en-US" altLang="ko-KR" sz="1600" i="1" smtClean="0">
                                  <a:latin typeface="Cambria Math" panose="02040503050406030204" pitchFamily="18" charset="0"/>
                                </a:rPr>
                                <m:t>𝜀</m:t>
                              </m:r>
                            </m:sub>
                          </m:sSub>
                          <m:sSup>
                            <m:sSupPr>
                              <m:ctrlPr>
                                <a:rPr lang="en-US" altLang="ko-KR" sz="1600" i="1" smtClean="0">
                                  <a:latin typeface="Cambria Math" panose="02040503050406030204" pitchFamily="18" charset="0"/>
                                </a:rPr>
                              </m:ctrlPr>
                            </m:sSupPr>
                            <m:e>
                              <m:r>
                                <m:rPr>
                                  <m:sty m:val="p"/>
                                </m:rPr>
                                <a:rPr lang="en-US" altLang="ko-KR" sz="1600" i="1" smtClean="0">
                                  <a:latin typeface="Cambria Math" panose="02040503050406030204" pitchFamily="18" charset="0"/>
                                </a:rPr>
                                <m:t>e</m:t>
                              </m:r>
                            </m:e>
                            <m:sup>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𝜉</m:t>
                                  </m:r>
                                </m:e>
                                <m:sub>
                                  <m:r>
                                    <a:rPr lang="en-US" altLang="ko-KR" sz="1600" i="1">
                                      <a:latin typeface="Cambria Math" panose="02040503050406030204" pitchFamily="18" charset="0"/>
                                    </a:rPr>
                                    <m:t>𝜀</m:t>
                                  </m:r>
                                  <m:r>
                                    <a:rPr lang="en-US" altLang="ko-KR" sz="1600" i="1">
                                      <a:latin typeface="Cambria Math" panose="02040503050406030204" pitchFamily="18" charset="0"/>
                                    </a:rPr>
                                    <m:t>,</m:t>
                                  </m:r>
                                  <m:r>
                                    <m:rPr>
                                      <m:sty m:val="p"/>
                                    </m:rPr>
                                    <a:rPr lang="en-US" altLang="ko-KR" sz="1600" i="1">
                                      <a:latin typeface="Cambria Math" panose="02040503050406030204" pitchFamily="18" charset="0"/>
                                    </a:rPr>
                                    <m:t>x</m:t>
                                  </m:r>
                                </m:sub>
                              </m:sSub>
                            </m:sup>
                          </m:sSup>
                        </m:num>
                        <m:den>
                          <m:r>
                            <a:rPr lang="en-US" altLang="ko-KR" sz="1600" i="1" smtClean="0">
                              <a:latin typeface="Cambria Math" panose="02040503050406030204" pitchFamily="18" charset="0"/>
                            </a:rPr>
                            <m:t>2</m:t>
                          </m:r>
                          <m:sSub>
                            <m:sSubPr>
                              <m:ctrlPr>
                                <a:rPr lang="en-US" altLang="ko-KR" sz="1600" i="1" smtClean="0">
                                  <a:latin typeface="Cambria Math" panose="02040503050406030204" pitchFamily="18" charset="0"/>
                                </a:rPr>
                              </m:ctrlPr>
                            </m:sSubPr>
                            <m:e>
                              <m:r>
                                <a:rPr lang="en-US" altLang="ko-KR" sz="1600" i="1" smtClean="0">
                                  <a:latin typeface="Cambria Math" panose="02040503050406030204" pitchFamily="18" charset="0"/>
                                </a:rPr>
                                <m:t>𝜉</m:t>
                              </m:r>
                            </m:e>
                            <m:sub>
                              <m:r>
                                <a:rPr lang="en-US" altLang="ko-KR" sz="1600" i="1" smtClean="0">
                                  <a:latin typeface="Cambria Math" panose="02040503050406030204" pitchFamily="18" charset="0"/>
                                </a:rPr>
                                <m:t>𝜀</m:t>
                              </m:r>
                              <m:r>
                                <a:rPr lang="en-US" altLang="ko-KR" sz="1600" i="1">
                                  <a:latin typeface="Cambria Math" panose="02040503050406030204" pitchFamily="18" charset="0"/>
                                </a:rPr>
                                <m:t>,</m:t>
                              </m:r>
                              <m:r>
                                <m:rPr>
                                  <m:sty m:val="p"/>
                                </m:rPr>
                                <a:rPr lang="en-US" altLang="ko-KR" sz="1600" i="1" smtClean="0">
                                  <a:latin typeface="Cambria Math" panose="02040503050406030204" pitchFamily="18" charset="0"/>
                                </a:rPr>
                                <m:t>x</m:t>
                              </m:r>
                            </m:sub>
                          </m:sSub>
                        </m:den>
                      </m:f>
                      <m:r>
                        <a:rPr lang="en-US" altLang="ko-KR" sz="1600" b="0" i="1" smtClean="0">
                          <a:latin typeface="Cambria Math" panose="02040503050406030204" pitchFamily="18" charset="0"/>
                        </a:rPr>
                        <m:t>  </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a:rPr lang="en-US" altLang="ko-KR" sz="1600" i="1">
                              <a:latin typeface="Cambria Math" panose="02040503050406030204" pitchFamily="18" charset="0"/>
                            </a:rPr>
                            <m:t>1</m:t>
                          </m:r>
                        </m:num>
                        <m:den>
                          <m:sSub>
                            <m:sSubPr>
                              <m:ctrlPr>
                                <a:rPr lang="en-US" altLang="ko-KR" sz="1600" i="1" smtClean="0">
                                  <a:latin typeface="Cambria Math" panose="02040503050406030204" pitchFamily="18" charset="0"/>
                                </a:rPr>
                              </m:ctrlPr>
                            </m:sSubPr>
                            <m:e>
                              <m:r>
                                <a:rPr lang="en-US" altLang="ko-KR" sz="1600" i="1" smtClean="0">
                                  <a:latin typeface="Cambria Math" panose="02040503050406030204" pitchFamily="18" charset="0"/>
                                </a:rPr>
                                <m:t>𝜏</m:t>
                              </m:r>
                            </m:e>
                            <m:sub>
                              <m:r>
                                <m:rPr>
                                  <m:sty m:val="p"/>
                                </m:rPr>
                                <a:rPr lang="en-US" altLang="ko-KR" sz="1600" i="1">
                                  <a:latin typeface="Cambria Math" panose="02040503050406030204" pitchFamily="18" charset="0"/>
                                </a:rPr>
                                <m:t>q</m:t>
                              </m:r>
                            </m:sub>
                          </m:sSub>
                        </m:den>
                      </m:f>
                      <m:r>
                        <a:rPr lang="en-US" altLang="ko-KR" sz="1600" b="0" i="1" smtClean="0">
                          <a:latin typeface="Cambria Math" panose="02040503050406030204" pitchFamily="18" charset="0"/>
                        </a:rPr>
                        <m:t> </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a:rPr lang="en-US" altLang="ko-KR" sz="1600" i="1">
                              <a:latin typeface="Cambria Math" panose="02040503050406030204" pitchFamily="18" charset="0"/>
                            </a:rPr>
                            <m:t>1</m:t>
                          </m:r>
                        </m:num>
                        <m:den>
                          <m:sSub>
                            <m:sSubPr>
                              <m:ctrlPr>
                                <a:rPr lang="en-US" altLang="ko-KR" sz="1600" i="1" smtClean="0">
                                  <a:latin typeface="Cambria Math" panose="02040503050406030204" pitchFamily="18" charset="0"/>
                                </a:rPr>
                              </m:ctrlPr>
                            </m:sSubPr>
                            <m:e>
                              <m:r>
                                <a:rPr lang="en-US" altLang="ko-KR" sz="1600" i="1" smtClean="0">
                                  <a:latin typeface="Cambria Math" panose="02040503050406030204" pitchFamily="18" charset="0"/>
                                </a:rPr>
                                <m:t>𝜏</m:t>
                              </m:r>
                            </m:e>
                            <m:sub>
                              <m:r>
                                <m:rPr>
                                  <m:sty m:val="p"/>
                                </m:rPr>
                                <a:rPr lang="en-US" altLang="ko-KR" sz="1600" i="1">
                                  <a:latin typeface="Cambria Math" panose="02040503050406030204" pitchFamily="18" charset="0"/>
                                </a:rPr>
                                <m:t>x</m:t>
                              </m:r>
                            </m:sub>
                          </m:sSub>
                        </m:den>
                      </m:f>
                      <m:r>
                        <a:rPr lang="en-US" altLang="ko-KR" sz="1600" b="0" i="1" smtClean="0">
                          <a:latin typeface="Cambria Math" panose="02040503050406030204" pitchFamily="18" charset="0"/>
                        </a:rPr>
                        <m:t> </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a:rPr lang="en-US" altLang="ko-KR" sz="1600" i="1">
                              <a:latin typeface="Cambria Math" panose="02040503050406030204" pitchFamily="18" charset="0"/>
                            </a:rPr>
                            <m:t>1</m:t>
                          </m:r>
                        </m:num>
                        <m:den>
                          <m:sSub>
                            <m:sSubPr>
                              <m:ctrlPr>
                                <a:rPr lang="en-US" altLang="ko-KR" sz="1600" i="1" smtClean="0">
                                  <a:latin typeface="Cambria Math" panose="02040503050406030204" pitchFamily="18" charset="0"/>
                                </a:rPr>
                              </m:ctrlPr>
                            </m:sSubPr>
                            <m:e>
                              <m:r>
                                <a:rPr lang="en-US" altLang="ko-KR" sz="1600" i="1" smtClean="0">
                                  <a:latin typeface="Cambria Math" panose="02040503050406030204" pitchFamily="18" charset="0"/>
                                </a:rPr>
                                <m:t>𝜏</m:t>
                              </m:r>
                            </m:e>
                            <m:sub>
                              <m:r>
                                <a:rPr lang="en-US" altLang="ko-KR" sz="1600" i="1" smtClean="0">
                                  <a:latin typeface="Cambria Math" panose="02040503050406030204" pitchFamily="18" charset="0"/>
                                </a:rPr>
                                <m:t>𝜀</m:t>
                              </m:r>
                            </m:sub>
                          </m:sSub>
                        </m:den>
                      </m:f>
                      <m:r>
                        <a:rPr lang="en-US" altLang="ko-KR" sz="1600" b="0" i="1" smtClean="0">
                          <a:latin typeface="Cambria Math" panose="02040503050406030204" pitchFamily="18" charset="0"/>
                        </a:rPr>
                        <m:t> </m:t>
                      </m:r>
                    </m:oMath>
                  </m:oMathPara>
                </a14:m>
                <a:endParaRPr lang="en-US" altLang="ko-KR" sz="1600" dirty="0"/>
              </a:p>
              <a:p>
                <a:endParaRPr lang="en-US" altLang="ko-KR" sz="1600" dirty="0"/>
              </a:p>
              <a:p>
                <a:endParaRPr lang="en-US" altLang="ko-KR" sz="1600" dirty="0"/>
              </a:p>
              <a:p>
                <a:r>
                  <a:rPr lang="en-US" altLang="ko-KR" sz="1600" dirty="0"/>
                  <a:t>Practically, it can be ignored.</a:t>
                </a:r>
                <a:endParaRPr lang="ko-KR" altLang="en-US" sz="1600" dirty="0"/>
              </a:p>
            </p:txBody>
          </p:sp>
        </mc:Choice>
        <mc:Fallback xmlns="">
          <p:sp>
            <p:nvSpPr>
              <p:cNvPr id="16" name="TextBox 15">
                <a:extLst>
                  <a:ext uri="{FF2B5EF4-FFF2-40B4-BE49-F238E27FC236}">
                    <a16:creationId xmlns:a16="http://schemas.microsoft.com/office/drawing/2014/main" id="{E6472FD8-89CF-4E02-A4DE-B9630219ADFB}"/>
                  </a:ext>
                </a:extLst>
              </p:cNvPr>
              <p:cNvSpPr txBox="1">
                <a:spLocks noRot="1" noChangeAspect="1" noMove="1" noResize="1" noEditPoints="1" noAdjustHandles="1" noChangeArrowheads="1" noChangeShapeType="1" noTextEdit="1"/>
              </p:cNvSpPr>
              <p:nvPr/>
            </p:nvSpPr>
            <p:spPr>
              <a:xfrm>
                <a:off x="223545" y="2449604"/>
                <a:ext cx="8053754" cy="3568477"/>
              </a:xfrm>
              <a:prstGeom prst="rect">
                <a:avLst/>
              </a:prstGeom>
              <a:blipFill>
                <a:blip r:embed="rId7"/>
                <a:stretch>
                  <a:fillRect l="-454" t="-513" b="-170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표 16">
                <a:extLst>
                  <a:ext uri="{FF2B5EF4-FFF2-40B4-BE49-F238E27FC236}">
                    <a16:creationId xmlns:a16="http://schemas.microsoft.com/office/drawing/2014/main" id="{406A17AC-A67C-4DF3-8D42-5E65E4079732}"/>
                  </a:ext>
                </a:extLst>
              </p:cNvPr>
              <p:cNvGraphicFramePr>
                <a:graphicFrameLocks noGrp="1"/>
              </p:cNvGraphicFramePr>
              <p:nvPr>
                <p:extLst>
                  <p:ext uri="{D42A27DB-BD31-4B8C-83A1-F6EECF244321}">
                    <p14:modId xmlns:p14="http://schemas.microsoft.com/office/powerpoint/2010/main" val="3168887204"/>
                  </p:ext>
                </p:extLst>
              </p:nvPr>
            </p:nvGraphicFramePr>
            <p:xfrm>
              <a:off x="8705636" y="1562356"/>
              <a:ext cx="3042569" cy="3676996"/>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02752">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latin typeface="Cambria Math" panose="02040503050406030204" pitchFamily="18" charset="0"/>
                                      </a:rPr>
                                    </m:ctrlPr>
                                  </m:sSubPr>
                                  <m:e>
                                    <m:r>
                                      <a:rPr lang="en-US" altLang="ko-KR" sz="1100" i="1">
                                        <a:latin typeface="Cambria Math" panose="02040503050406030204" pitchFamily="18" charset="0"/>
                                      </a:rPr>
                                      <m:t>𝜏</m:t>
                                    </m:r>
                                  </m:e>
                                  <m:sub>
                                    <m:sSub>
                                      <m:sSubPr>
                                        <m:ctrlPr>
                                          <a:rPr lang="en-US" altLang="ko-KR" sz="1100" i="1" smtClean="0">
                                            <a:latin typeface="Cambria Math" panose="02040503050406030204" pitchFamily="18" charset="0"/>
                                          </a:rPr>
                                        </m:ctrlPr>
                                      </m:sSubPr>
                                      <m:e>
                                        <m:r>
                                          <a:rPr lang="en-US" altLang="ko-KR" sz="1100" i="1">
                                            <a:latin typeface="Cambria Math" panose="02040503050406030204" pitchFamily="18" charset="0"/>
                                          </a:rPr>
                                          <m:t>𝑞</m:t>
                                        </m:r>
                                      </m:e>
                                      <m:sub>
                                        <m:r>
                                          <m:rPr>
                                            <m:sty m:val="p"/>
                                          </m:rPr>
                                          <a:rPr lang="en-US" altLang="ko-KR" sz="1100" i="1" smtClean="0">
                                            <a:latin typeface="Cambria Math" panose="02040503050406030204" pitchFamily="18" charset="0"/>
                                          </a:rPr>
                                          <m:t>x</m:t>
                                        </m:r>
                                        <m:r>
                                          <a:rPr lang="en-US" altLang="ko-KR" sz="1100" i="1">
                                            <a:latin typeface="Cambria Math" panose="02040503050406030204" pitchFamily="18" charset="0"/>
                                          </a:rPr>
                                          <m:t>,</m:t>
                                        </m:r>
                                        <m:r>
                                          <a:rPr lang="en-US" altLang="ko-KR" sz="1100" b="0" i="1" smtClean="0">
                                            <a:latin typeface="Cambria Math" panose="02040503050406030204" pitchFamily="18" charset="0"/>
                                          </a:rPr>
                                          <m:t> </m:t>
                                        </m:r>
                                        <m:r>
                                          <a:rPr lang="en-US" altLang="ko-KR" sz="1100" i="1" smtClean="0">
                                            <a:latin typeface="Cambria Math" panose="02040503050406030204" pitchFamily="18" charset="0"/>
                                          </a:rPr>
                                          <m:t>𝜀</m:t>
                                        </m:r>
                                      </m:sub>
                                    </m:sSub>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err="1">
                              <a:solidFill>
                                <a:sysClr val="windowText" lastClr="000000"/>
                              </a:solidFill>
                            </a:rPr>
                            <a:t>Longit</a:t>
                          </a:r>
                          <a:r>
                            <a:rPr lang="en-US" altLang="ko-KR" sz="1100" dirty="0">
                              <a:solidFill>
                                <a:sysClr val="windowText" lastClr="000000"/>
                              </a:solidFill>
                            </a:rPr>
                            <a:t> / trans. </a:t>
                          </a:r>
                          <a:r>
                            <a:rPr lang="en-US" altLang="ko-KR" sz="1100" dirty="0" err="1">
                              <a:solidFill>
                                <a:sysClr val="windowText" lastClr="000000"/>
                              </a:solidFill>
                            </a:rPr>
                            <a:t>Qunatum</a:t>
                          </a:r>
                          <a:r>
                            <a:rPr lang="en-US" altLang="ko-KR" sz="1100" dirty="0">
                              <a:solidFill>
                                <a:sysClr val="windowText" lastClr="000000"/>
                              </a:solidFill>
                            </a:rPr>
                            <a:t>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latin typeface="Cambria Math" panose="02040503050406030204" pitchFamily="18" charset="0"/>
                                      </a:rPr>
                                    </m:ctrlPr>
                                  </m:sSubPr>
                                  <m:e>
                                    <m:r>
                                      <a:rPr lang="en-US" altLang="ko-KR" sz="1100" i="1" smtClean="0">
                                        <a:latin typeface="Cambria Math" panose="02040503050406030204" pitchFamily="18" charset="0"/>
                                      </a:rPr>
                                      <m:t>𝜏</m:t>
                                    </m:r>
                                  </m:e>
                                  <m:sub>
                                    <m:r>
                                      <m:rPr>
                                        <m:sty m:val="p"/>
                                      </m:rPr>
                                      <a:rPr lang="en-US" altLang="ko-KR" sz="1100" i="1">
                                        <a:latin typeface="Cambria Math" panose="02040503050406030204" pitchFamily="18" charset="0"/>
                                      </a:rPr>
                                      <m:t>q</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Quantum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solidFill>
                                          <a:sysClr val="windowText" lastClr="000000"/>
                                        </a:solidFill>
                                        <a:latin typeface="Cambria Math" panose="02040503050406030204" pitchFamily="18" charset="0"/>
                                      </a:rPr>
                                    </m:ctrlPr>
                                  </m:sSubPr>
                                  <m:e>
                                    <m:r>
                                      <a:rPr lang="ko-KR" altLang="en-US" sz="1100" i="1" smtClean="0">
                                        <a:solidFill>
                                          <a:sysClr val="windowText" lastClr="000000"/>
                                        </a:solidFill>
                                        <a:latin typeface="Cambria Math" panose="02040503050406030204" pitchFamily="18" charset="0"/>
                                      </a:rPr>
                                      <m:t>𝜉</m:t>
                                    </m:r>
                                  </m:e>
                                  <m:sub>
                                    <m:r>
                                      <a:rPr lang="en-US" altLang="ko-KR" sz="1100" i="1" smtClean="0">
                                        <a:solidFill>
                                          <a:sysClr val="windowText" lastClr="000000"/>
                                        </a:solidFill>
                                        <a:latin typeface="Cambria Math" panose="02040503050406030204" pitchFamily="18" charset="0"/>
                                      </a:rPr>
                                      <m:t>𝜀</m:t>
                                    </m:r>
                                  </m:sub>
                                </m:sSub>
                                <m:r>
                                  <a:rPr lang="en-US" altLang="ko-KR" sz="1100" b="0" i="1" smtClean="0">
                                    <a:solidFill>
                                      <a:sysClr val="windowText" lastClr="000000"/>
                                    </a:solidFill>
                                    <a:latin typeface="Cambria Math" panose="02040503050406030204" pitchFamily="18" charset="0"/>
                                  </a:rPr>
                                  <m:t> </m:t>
                                </m:r>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14:m>
                            <m:oMath xmlns:m="http://schemas.openxmlformats.org/officeDocument/2006/math">
                              <m:f>
                                <m:fPr>
                                  <m:ctrlPr>
                                    <a:rPr lang="en-US" altLang="ko-KR" sz="1100" i="1" smtClean="0">
                                      <a:solidFill>
                                        <a:sysClr val="windowText" lastClr="000000"/>
                                      </a:solidFill>
                                      <a:latin typeface="Cambria Math" panose="02040503050406030204" pitchFamily="18" charset="0"/>
                                    </a:rPr>
                                  </m:ctrlPr>
                                </m:fPr>
                                <m:num>
                                  <m:r>
                                    <a:rPr lang="en-US" altLang="ko-KR" sz="1100" i="1" smtClean="0">
                                      <a:solidFill>
                                        <a:sysClr val="windowText" lastClr="000000"/>
                                      </a:solidFill>
                                      <a:latin typeface="Cambria Math" panose="02040503050406030204" pitchFamily="18" charset="0"/>
                                    </a:rPr>
                                    <m:t>1</m:t>
                                  </m:r>
                                </m:num>
                                <m:den>
                                  <m:r>
                                    <a:rPr lang="en-US" altLang="ko-KR" sz="1100" i="1" smtClean="0">
                                      <a:solidFill>
                                        <a:sysClr val="windowText" lastClr="000000"/>
                                      </a:solidFill>
                                      <a:latin typeface="Cambria Math" panose="02040503050406030204" pitchFamily="18" charset="0"/>
                                    </a:rPr>
                                    <m:t>2</m:t>
                                  </m:r>
                                </m:den>
                              </m:f>
                              <m:r>
                                <a:rPr lang="en-US" altLang="ko-KR" sz="1100" i="1" smtClean="0">
                                  <a:solidFill>
                                    <a:sysClr val="windowText" lastClr="000000"/>
                                  </a:solidFill>
                                  <a:latin typeface="Cambria Math" panose="02040503050406030204" pitchFamily="18" charset="0"/>
                                </a:rPr>
                                <m:t>(</m:t>
                              </m:r>
                              <m:f>
                                <m:fPr>
                                  <m:ctrlPr>
                                    <a:rPr lang="en-US" altLang="ko-KR" sz="1100" i="1" smtClean="0">
                                      <a:solidFill>
                                        <a:sysClr val="windowText" lastClr="000000"/>
                                      </a:solidFill>
                                      <a:latin typeface="Cambria Math" panose="02040503050406030204" pitchFamily="18" charset="0"/>
                                    </a:rPr>
                                  </m:ctrlPr>
                                </m:fPr>
                                <m:num>
                                  <m:r>
                                    <m:rPr>
                                      <m:sty m:val="p"/>
                                    </m:rPr>
                                    <a:rPr lang="en-US" altLang="ko-KR" sz="1100" i="0" smtClean="0">
                                      <a:solidFill>
                                        <a:sysClr val="windowText" lastClr="000000"/>
                                      </a:solidFill>
                                      <a:latin typeface="Cambria Math" panose="02040503050406030204" pitchFamily="18" charset="0"/>
                                    </a:rPr>
                                    <m:t>Δ</m:t>
                                  </m:r>
                                  <m:sSub>
                                    <m:sSubPr>
                                      <m:ctrlPr>
                                        <a:rPr lang="en-US" altLang="ko-KR" sz="1100" i="1" smtClean="0">
                                          <a:solidFill>
                                            <a:sysClr val="windowText" lastClr="000000"/>
                                          </a:solidFill>
                                          <a:latin typeface="Cambria Math" panose="02040503050406030204" pitchFamily="18" charset="0"/>
                                        </a:rPr>
                                      </m:ctrlPr>
                                    </m:sSubPr>
                                    <m:e>
                                      <m:r>
                                        <m:rPr>
                                          <m:sty m:val="p"/>
                                        </m:rPr>
                                        <a:rPr lang="en-US" altLang="ko-KR" sz="1100" i="1" smtClean="0">
                                          <a:solidFill>
                                            <a:sysClr val="windowText" lastClr="000000"/>
                                          </a:solidFill>
                                          <a:latin typeface="Cambria Math" panose="02040503050406030204" pitchFamily="18" charset="0"/>
                                        </a:rPr>
                                        <m:t>E</m:t>
                                      </m:r>
                                    </m:e>
                                    <m:sub>
                                      <m:r>
                                        <m:rPr>
                                          <m:sty m:val="p"/>
                                        </m:rPr>
                                        <a:rPr lang="en-US" altLang="ko-KR" sz="1100" i="1" smtClean="0">
                                          <a:solidFill>
                                            <a:sysClr val="windowText" lastClr="000000"/>
                                          </a:solidFill>
                                          <a:latin typeface="Cambria Math" panose="02040503050406030204" pitchFamily="18" charset="0"/>
                                        </a:rPr>
                                        <m:t>RF</m:t>
                                      </m:r>
                                    </m:sub>
                                  </m:sSub>
                                </m:num>
                                <m:den>
                                  <m:sSub>
                                    <m:sSubPr>
                                      <m:ctrlPr>
                                        <a:rPr lang="en-US" altLang="ko-KR" sz="1100" i="1" smtClean="0">
                                          <a:solidFill>
                                            <a:sysClr val="windowText" lastClr="000000"/>
                                          </a:solidFill>
                                          <a:latin typeface="Cambria Math" panose="02040503050406030204" pitchFamily="18" charset="0"/>
                                        </a:rPr>
                                      </m:ctrlPr>
                                    </m:sSubPr>
                                    <m:e>
                                      <m:r>
                                        <a:rPr lang="en-US" altLang="ko-KR" sz="1100" i="1" smtClean="0">
                                          <a:solidFill>
                                            <a:sysClr val="windowText" lastClr="000000"/>
                                          </a:solidFill>
                                          <a:latin typeface="Cambria Math" panose="02040503050406030204" pitchFamily="18" charset="0"/>
                                        </a:rPr>
                                        <m:t>𝜎</m:t>
                                      </m:r>
                                    </m:e>
                                    <m:sub>
                                      <m:r>
                                        <m:rPr>
                                          <m:lit/>
                                        </m:rPr>
                                        <a:rPr lang="en-US" altLang="ko-KR" sz="1100" b="0" i="1" smtClean="0">
                                          <a:solidFill>
                                            <a:sysClr val="windowText" lastClr="000000"/>
                                          </a:solidFill>
                                          <a:latin typeface="Cambria Math" panose="02040503050406030204" pitchFamily="18" charset="0"/>
                                        </a:rPr>
                                        <m:t> </m:t>
                                      </m:r>
                                      <m:r>
                                        <a:rPr lang="en-US" altLang="ko-KR" sz="1100" b="0" i="1" smtClean="0">
                                          <a:solidFill>
                                            <a:sysClr val="windowText" lastClr="000000"/>
                                          </a:solidFill>
                                          <a:latin typeface="Cambria Math" panose="02040503050406030204" pitchFamily="18" charset="0"/>
                                        </a:rPr>
                                        <m:t>𝜀</m:t>
                                      </m:r>
                                    </m:sub>
                                  </m:sSub>
                                </m:den>
                              </m:f>
                              <m:r>
                                <a:rPr lang="en-US" altLang="ko-KR" sz="1100" i="1" smtClean="0">
                                  <a:solidFill>
                                    <a:sysClr val="windowText" lastClr="000000"/>
                                  </a:solidFill>
                                  <a:latin typeface="Cambria Math" panose="02040503050406030204" pitchFamily="18" charset="0"/>
                                </a:rPr>
                                <m:t>)</m:t>
                              </m:r>
                              <m:r>
                                <a:rPr lang="en-US" altLang="ko-KR" sz="1100" b="0" i="1" smtClean="0">
                                  <a:solidFill>
                                    <a:sysClr val="windowText" lastClr="000000"/>
                                  </a:solidFill>
                                  <a:latin typeface="Cambria Math" panose="02040503050406030204" pitchFamily="18" charset="0"/>
                                </a:rPr>
                                <m:t>  </m:t>
                              </m:r>
                            </m:oMath>
                          </a14:m>
                          <a:r>
                            <a:rPr lang="ko-KR" altLang="en-US" sz="1100" dirty="0">
                              <a:solidFill>
                                <a:sysClr val="windowText" lastClr="0000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268203"/>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solidFill>
                                          <a:sysClr val="windowText" lastClr="000000"/>
                                        </a:solidFill>
                                        <a:latin typeface="Cambria Math" panose="02040503050406030204" pitchFamily="18" charset="0"/>
                                      </a:rPr>
                                    </m:ctrlPr>
                                  </m:sSubPr>
                                  <m:e>
                                    <m:r>
                                      <a:rPr lang="ko-KR" altLang="en-US" sz="1100" i="1" smtClean="0">
                                        <a:solidFill>
                                          <a:sysClr val="windowText" lastClr="000000"/>
                                        </a:solidFill>
                                        <a:latin typeface="Cambria Math" panose="02040503050406030204" pitchFamily="18" charset="0"/>
                                      </a:rPr>
                                      <m:t>𝜉</m:t>
                                    </m:r>
                                  </m:e>
                                  <m:sub>
                                    <m:r>
                                      <m:rPr>
                                        <m:sty m:val="p"/>
                                      </m:rPr>
                                      <a:rPr lang="en-US" altLang="ko-KR" sz="1100" i="1" smtClean="0">
                                        <a:solidFill>
                                          <a:sysClr val="windowText" lastClr="000000"/>
                                        </a:solidFill>
                                        <a:latin typeface="Cambria Math" panose="02040503050406030204" pitchFamily="18" charset="0"/>
                                      </a:rPr>
                                      <m:t>x</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f>
                                <m:fPr>
                                  <m:ctrlPr>
                                    <a:rPr lang="en-US" altLang="ko-KR" sz="1100" i="1" smtClean="0">
                                      <a:solidFill>
                                        <a:sysClr val="windowText" lastClr="000000"/>
                                      </a:solidFill>
                                      <a:latin typeface="Cambria Math" panose="02040503050406030204" pitchFamily="18" charset="0"/>
                                    </a:rPr>
                                  </m:ctrlPr>
                                </m:fPr>
                                <m:num>
                                  <m:r>
                                    <a:rPr lang="en-US" altLang="ko-KR" sz="1100" i="1" smtClean="0">
                                      <a:solidFill>
                                        <a:sysClr val="windowText" lastClr="000000"/>
                                      </a:solidFill>
                                      <a:latin typeface="Cambria Math" panose="02040503050406030204" pitchFamily="18" charset="0"/>
                                    </a:rPr>
                                    <m:t>1</m:t>
                                  </m:r>
                                </m:num>
                                <m:den>
                                  <m:r>
                                    <a:rPr lang="en-US" altLang="ko-KR" sz="1100" i="1" smtClean="0">
                                      <a:solidFill>
                                        <a:sysClr val="windowText" lastClr="000000"/>
                                      </a:solidFill>
                                      <a:latin typeface="Cambria Math" panose="02040503050406030204" pitchFamily="18" charset="0"/>
                                    </a:rPr>
                                    <m:t>2</m:t>
                                  </m:r>
                                </m:den>
                              </m:f>
                              <m:d>
                                <m:dPr>
                                  <m:ctrlPr>
                                    <a:rPr lang="en-US" altLang="ko-KR" sz="1100" i="1" smtClean="0">
                                      <a:solidFill>
                                        <a:sysClr val="windowText" lastClr="000000"/>
                                      </a:solidFill>
                                      <a:latin typeface="Cambria Math" panose="02040503050406030204" pitchFamily="18" charset="0"/>
                                    </a:rPr>
                                  </m:ctrlPr>
                                </m:dPr>
                                <m:e>
                                  <m:sSub>
                                    <m:sSubPr>
                                      <m:ctrlPr>
                                        <a:rPr lang="en-US" altLang="ko-KR" sz="1100" i="1" smtClean="0">
                                          <a:solidFill>
                                            <a:sysClr val="windowText" lastClr="000000"/>
                                          </a:solidFill>
                                          <a:latin typeface="Cambria Math" panose="02040503050406030204" pitchFamily="18" charset="0"/>
                                        </a:rPr>
                                      </m:ctrlPr>
                                    </m:sSubPr>
                                    <m:e>
                                      <m:r>
                                        <m:rPr>
                                          <m:sty m:val="p"/>
                                        </m:rPr>
                                        <a:rPr lang="en-US" altLang="ko-KR" sz="1100" i="1" smtClean="0">
                                          <a:solidFill>
                                            <a:sysClr val="windowText" lastClr="000000"/>
                                          </a:solidFill>
                                          <a:latin typeface="Cambria Math" panose="02040503050406030204" pitchFamily="18" charset="0"/>
                                        </a:rPr>
                                        <m:t>N</m:t>
                                      </m:r>
                                    </m:e>
                                    <m:sub>
                                      <m:r>
                                        <a:rPr lang="en-US" altLang="ko-KR" sz="1100" i="1" smtClean="0">
                                          <a:solidFill>
                                            <a:sysClr val="windowText" lastClr="000000"/>
                                          </a:solidFill>
                                          <a:latin typeface="Cambria Math" panose="02040503050406030204" pitchFamily="18" charset="0"/>
                                        </a:rPr>
                                        <m:t>𝜈</m:t>
                                      </m:r>
                                    </m:sub>
                                  </m:sSub>
                                </m:e>
                              </m:d>
                              <m:r>
                                <a:rPr lang="en-US" altLang="ko-KR" sz="1100" b="0" i="1" smtClean="0">
                                  <a:solidFill>
                                    <a:sysClr val="windowText" lastClr="000000"/>
                                  </a:solidFill>
                                  <a:latin typeface="Cambria Math" panose="02040503050406030204" pitchFamily="18" charset="0"/>
                                </a:rPr>
                                <m:t>; </m:t>
                              </m:r>
                              <m:sSub>
                                <m:sSubPr>
                                  <m:ctrlPr>
                                    <a:rPr lang="en-US" altLang="ko-KR" sz="1100" b="0" i="1" smtClean="0">
                                      <a:solidFill>
                                        <a:sysClr val="windowText" lastClr="000000"/>
                                      </a:solidFill>
                                      <a:latin typeface="Cambria Math" panose="02040503050406030204" pitchFamily="18" charset="0"/>
                                    </a:rPr>
                                  </m:ctrlPr>
                                </m:sSubPr>
                                <m:e>
                                  <m:r>
                                    <m:rPr>
                                      <m:sty m:val="p"/>
                                    </m:rPr>
                                    <a:rPr lang="en-US" altLang="ko-KR" sz="1100" b="0" i="1" smtClean="0">
                                      <a:solidFill>
                                        <a:sysClr val="windowText" lastClr="000000"/>
                                      </a:solidFill>
                                      <a:latin typeface="Cambria Math" panose="02040503050406030204" pitchFamily="18" charset="0"/>
                                    </a:rPr>
                                    <m:t>N</m:t>
                                  </m:r>
                                </m:e>
                                <m:sub>
                                  <m:r>
                                    <a:rPr lang="en-US" altLang="ko-KR" sz="1100" b="0" i="1" smtClean="0">
                                      <a:solidFill>
                                        <a:sysClr val="windowText" lastClr="000000"/>
                                      </a:solidFill>
                                      <a:latin typeface="Cambria Math" panose="02040503050406030204" pitchFamily="18" charset="0"/>
                                    </a:rPr>
                                    <m:t>𝜈</m:t>
                                  </m:r>
                                </m:sub>
                              </m:sSub>
                              <m:r>
                                <a:rPr lang="en-US" altLang="ko-KR" sz="1100" b="0" i="1" smtClean="0">
                                  <a:solidFill>
                                    <a:sysClr val="windowText" lastClr="000000"/>
                                  </a:solidFill>
                                  <a:latin typeface="Cambria Math" panose="02040503050406030204" pitchFamily="18" charset="0"/>
                                </a:rPr>
                                <m:t> =</m:t>
                              </m:r>
                              <m:f>
                                <m:fPr>
                                  <m:ctrlPr>
                                    <a:rPr lang="en-US" altLang="ko-KR" sz="1100" b="0" i="1" smtClean="0">
                                      <a:solidFill>
                                        <a:sysClr val="windowText" lastClr="000000"/>
                                      </a:solidFill>
                                      <a:latin typeface="Cambria Math" panose="02040503050406030204" pitchFamily="18" charset="0"/>
                                    </a:rPr>
                                  </m:ctrlPr>
                                </m:fPr>
                                <m:num>
                                  <m:r>
                                    <m:rPr>
                                      <m:sty m:val="p"/>
                                    </m:rPr>
                                    <a:rPr lang="en-US" altLang="ko-KR" sz="1100" b="0" i="1" smtClean="0">
                                      <a:solidFill>
                                        <a:sysClr val="windowText" lastClr="000000"/>
                                      </a:solidFill>
                                      <a:latin typeface="Cambria Math" panose="02040503050406030204" pitchFamily="18" charset="0"/>
                                    </a:rPr>
                                    <m:t>dynamic</m:t>
                                  </m:r>
                                  <m:r>
                                    <a:rPr lang="en-US" altLang="ko-KR" sz="1100" b="0" i="1" smtClean="0">
                                      <a:solidFill>
                                        <a:sysClr val="windowText" lastClr="000000"/>
                                      </a:solidFill>
                                      <a:latin typeface="Cambria Math" panose="02040503050406030204" pitchFamily="18" charset="0"/>
                                    </a:rPr>
                                    <m:t> </m:t>
                                  </m:r>
                                  <m:r>
                                    <m:rPr>
                                      <m:sty m:val="p"/>
                                    </m:rPr>
                                    <a:rPr lang="en-US" altLang="ko-KR" sz="1100" b="0" i="1" smtClean="0">
                                      <a:solidFill>
                                        <a:sysClr val="windowText" lastClr="000000"/>
                                      </a:solidFill>
                                      <a:latin typeface="Cambria Math" panose="02040503050406030204" pitchFamily="18" charset="0"/>
                                    </a:rPr>
                                    <m:t>aperture</m:t>
                                  </m:r>
                                </m:num>
                                <m:den>
                                  <m:r>
                                    <m:rPr>
                                      <m:sty m:val="p"/>
                                    </m:rPr>
                                    <a:rPr lang="en-US" altLang="ko-KR" sz="1100" b="0" i="1" smtClean="0">
                                      <a:solidFill>
                                        <a:sysClr val="windowText" lastClr="000000"/>
                                      </a:solidFill>
                                      <a:latin typeface="Cambria Math" panose="02040503050406030204" pitchFamily="18" charset="0"/>
                                    </a:rPr>
                                    <m:t>beam</m:t>
                                  </m:r>
                                  <m:r>
                                    <a:rPr lang="en-US" altLang="ko-KR" sz="1100" b="0" i="1" smtClean="0">
                                      <a:solidFill>
                                        <a:sysClr val="windowText" lastClr="000000"/>
                                      </a:solidFill>
                                      <a:latin typeface="Cambria Math" panose="02040503050406030204" pitchFamily="18" charset="0"/>
                                    </a:rPr>
                                    <m:t> </m:t>
                                  </m:r>
                                  <m:r>
                                    <m:rPr>
                                      <m:sty m:val="p"/>
                                    </m:rPr>
                                    <a:rPr lang="en-US" altLang="ko-KR" sz="1100" b="0" i="1" smtClean="0">
                                      <a:solidFill>
                                        <a:sysClr val="windowText" lastClr="000000"/>
                                      </a:solidFill>
                                      <a:latin typeface="Cambria Math" panose="02040503050406030204" pitchFamily="18" charset="0"/>
                                    </a:rPr>
                                    <m:t>size</m:t>
                                  </m:r>
                                </m:den>
                              </m:f>
                              <m:r>
                                <a:rPr lang="en-US" altLang="ko-KR" sz="1100" b="0" i="1" smtClean="0">
                                  <a:solidFill>
                                    <a:sysClr val="windowText" lastClr="000000"/>
                                  </a:solidFill>
                                  <a:latin typeface="Cambria Math" panose="02040503050406030204" pitchFamily="18" charset="0"/>
                                </a:rPr>
                                <m:t> </m:t>
                              </m:r>
                            </m:oMath>
                          </a14:m>
                          <a:r>
                            <a:rPr lang="ko-KR" altLang="en-US" sz="1100" dirty="0">
                              <a:solidFill>
                                <a:sysClr val="windowText" lastClr="0000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638569"/>
                      </a:ext>
                    </a:extLst>
                  </a:tr>
                  <a:tr h="566330">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b="0" i="1" smtClean="0">
                                        <a:solidFill>
                                          <a:sysClr val="windowText" lastClr="000000"/>
                                        </a:solidFill>
                                        <a:latin typeface="Cambria Math" panose="02040503050406030204" pitchFamily="18" charset="0"/>
                                      </a:rPr>
                                    </m:ctrlPr>
                                  </m:sSubPr>
                                  <m:e>
                                    <m:r>
                                      <m:rPr>
                                        <m:sty m:val="p"/>
                                      </m:rPr>
                                      <a:rPr lang="en-US" altLang="ko-KR" sz="1100" b="0" i="0" smtClean="0">
                                        <a:solidFill>
                                          <a:sysClr val="windowText" lastClr="000000"/>
                                        </a:solidFill>
                                        <a:latin typeface="Cambria Math" panose="02040503050406030204" pitchFamily="18" charset="0"/>
                                      </a:rPr>
                                      <m:t>Ω</m:t>
                                    </m:r>
                                  </m:e>
                                  <m:sub>
                                    <m:r>
                                      <a:rPr lang="en-US" altLang="ko-KR" sz="1100" b="0" i="1" smtClean="0">
                                        <a:solidFill>
                                          <a:sysClr val="windowText" lastClr="000000"/>
                                        </a:solidFill>
                                        <a:latin typeface="Cambria Math" panose="02040503050406030204" pitchFamily="18" charset="0"/>
                                      </a:rPr>
                                      <m:t>0</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Angular revolution frequency</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031951"/>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latin typeface="Cambria Math" panose="02040503050406030204" pitchFamily="18" charset="0"/>
                                      </a:rPr>
                                    </m:ctrlPr>
                                  </m:sSubPr>
                                  <m:e>
                                    <m:r>
                                      <a:rPr lang="en-US" altLang="ko-KR" sz="1100" i="1">
                                        <a:latin typeface="Cambria Math" panose="02040503050406030204" pitchFamily="18" charset="0"/>
                                      </a:rPr>
                                      <m:t>𝜏</m:t>
                                    </m:r>
                                  </m:e>
                                  <m:sub>
                                    <m:r>
                                      <m:rPr>
                                        <m:sty m:val="p"/>
                                      </m:rPr>
                                      <a:rPr lang="en-US" altLang="ko-KR" sz="1100" i="1" smtClean="0">
                                        <a:latin typeface="Cambria Math" panose="02040503050406030204" pitchFamily="18" charset="0"/>
                                      </a:rPr>
                                      <m:t>x</m:t>
                                    </m:r>
                                    <m:r>
                                      <a:rPr lang="en-US" altLang="ko-KR" sz="1100" i="1" smtClean="0">
                                        <a:latin typeface="Cambria Math" panose="02040503050406030204" pitchFamily="18" charset="0"/>
                                      </a:rPr>
                                      <m:t>, </m:t>
                                    </m:r>
                                    <m:r>
                                      <a:rPr lang="en-US" altLang="ko-KR" sz="1100" b="0" i="1" smtClean="0">
                                        <a:latin typeface="Cambria Math" panose="02040503050406030204" pitchFamily="18" charset="0"/>
                                      </a:rPr>
                                      <m:t>𝜀</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err="1">
                              <a:solidFill>
                                <a:sysClr val="windowText" lastClr="000000"/>
                              </a:solidFill>
                            </a:rPr>
                            <a:t>Longit</a:t>
                          </a:r>
                          <a:r>
                            <a:rPr lang="en-US" altLang="ko-KR" sz="1100" dirty="0">
                              <a:solidFill>
                                <a:sysClr val="windowText" lastClr="000000"/>
                              </a:solidFill>
                            </a:rPr>
                            <a:t>. / trans. Damping 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480558"/>
                      </a:ext>
                    </a:extLst>
                  </a:tr>
                </a:tbl>
              </a:graphicData>
            </a:graphic>
          </p:graphicFrame>
        </mc:Choice>
        <mc:Fallback xmlns="">
          <p:graphicFrame>
            <p:nvGraphicFramePr>
              <p:cNvPr id="17" name="표 16">
                <a:extLst>
                  <a:ext uri="{FF2B5EF4-FFF2-40B4-BE49-F238E27FC236}">
                    <a16:creationId xmlns:a16="http://schemas.microsoft.com/office/drawing/2014/main" id="{406A17AC-A67C-4DF3-8D42-5E65E4079732}"/>
                  </a:ext>
                </a:extLst>
              </p:cNvPr>
              <p:cNvGraphicFramePr>
                <a:graphicFrameLocks noGrp="1"/>
              </p:cNvGraphicFramePr>
              <p:nvPr>
                <p:extLst>
                  <p:ext uri="{D42A27DB-BD31-4B8C-83A1-F6EECF244321}">
                    <p14:modId xmlns:p14="http://schemas.microsoft.com/office/powerpoint/2010/main" val="3168887204"/>
                  </p:ext>
                </p:extLst>
              </p:nvPr>
            </p:nvGraphicFramePr>
            <p:xfrm>
              <a:off x="8705636" y="1562356"/>
              <a:ext cx="3042569" cy="3676996"/>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02752">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90323" r="-318333" b="-462366"/>
                          </a:stretch>
                        </a:blipFill>
                      </a:tcPr>
                    </a:tc>
                    <a:tc>
                      <a:txBody>
                        <a:bodyPr/>
                        <a:lstStyle/>
                        <a:p>
                          <a:pPr algn="ctr" latinLnBrk="1"/>
                          <a:r>
                            <a:rPr lang="en-US" altLang="ko-KR" sz="1100" dirty="0" err="1">
                              <a:solidFill>
                                <a:sysClr val="windowText" lastClr="000000"/>
                              </a:solidFill>
                            </a:rPr>
                            <a:t>Longit</a:t>
                          </a:r>
                          <a:r>
                            <a:rPr lang="en-US" altLang="ko-KR" sz="1100" dirty="0">
                              <a:solidFill>
                                <a:sysClr val="windowText" lastClr="000000"/>
                              </a:solidFill>
                            </a:rPr>
                            <a:t> / trans. </a:t>
                          </a:r>
                          <a:r>
                            <a:rPr lang="en-US" altLang="ko-KR" sz="1100" dirty="0" err="1">
                              <a:solidFill>
                                <a:sysClr val="windowText" lastClr="000000"/>
                              </a:solidFill>
                            </a:rPr>
                            <a:t>Qunatum</a:t>
                          </a:r>
                          <a:r>
                            <a:rPr lang="en-US" altLang="ko-KR" sz="1100" dirty="0">
                              <a:solidFill>
                                <a:sysClr val="windowText" lastClr="000000"/>
                              </a:solidFill>
                            </a:rPr>
                            <a:t>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213253" r="-318333" b="-418072"/>
                          </a:stretch>
                        </a:blipFill>
                      </a:tcPr>
                    </a:tc>
                    <a:tc>
                      <a:txBody>
                        <a:bodyPr/>
                        <a:lstStyle/>
                        <a:p>
                          <a:pPr algn="ctr" latinLnBrk="1"/>
                          <a:r>
                            <a:rPr lang="en-US" altLang="ko-KR" sz="1100" dirty="0">
                              <a:solidFill>
                                <a:sysClr val="windowText" lastClr="000000"/>
                              </a:solidFill>
                            </a:rPr>
                            <a:t>Quantum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309524" r="-318333" b="-313095"/>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31842" t="-309524" r="-526" b="-313095"/>
                          </a:stretch>
                        </a:blipFill>
                      </a:tcPr>
                    </a:tc>
                    <a:extLst>
                      <a:ext uri="{0D108BD9-81ED-4DB2-BD59-A6C34878D82A}">
                        <a16:rowId xmlns:a16="http://schemas.microsoft.com/office/drawing/2014/main" val="504268203"/>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409524" r="-318333" b="-213095"/>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31842" t="-409524" r="-526" b="-213095"/>
                          </a:stretch>
                        </a:blipFill>
                      </a:tcPr>
                    </a:tc>
                    <a:extLst>
                      <a:ext uri="{0D108BD9-81ED-4DB2-BD59-A6C34878D82A}">
                        <a16:rowId xmlns:a16="http://schemas.microsoft.com/office/drawing/2014/main" val="1504638569"/>
                      </a:ext>
                    </a:extLst>
                  </a:tr>
                  <a:tr h="56633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460215" r="-318333" b="-92473"/>
                          </a:stretch>
                        </a:blipFill>
                      </a:tcPr>
                    </a:tc>
                    <a:tc>
                      <a:txBody>
                        <a:bodyPr/>
                        <a:lstStyle/>
                        <a:p>
                          <a:pPr algn="ctr" latinLnBrk="1"/>
                          <a:r>
                            <a:rPr lang="en-US" altLang="ko-KR" sz="1100" dirty="0">
                              <a:solidFill>
                                <a:sysClr val="windowText" lastClr="000000"/>
                              </a:solidFill>
                            </a:rPr>
                            <a:t>Angular revolution frequency</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031951"/>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833" t="-620238" r="-318333" b="-2381"/>
                          </a:stretch>
                        </a:blipFill>
                      </a:tcPr>
                    </a:tc>
                    <a:tc>
                      <a:txBody>
                        <a:bodyPr/>
                        <a:lstStyle/>
                        <a:p>
                          <a:pPr algn="ctr" latinLnBrk="1"/>
                          <a:r>
                            <a:rPr lang="en-US" altLang="ko-KR" sz="1100" dirty="0" err="1">
                              <a:solidFill>
                                <a:sysClr val="windowText" lastClr="000000"/>
                              </a:solidFill>
                            </a:rPr>
                            <a:t>Longit</a:t>
                          </a:r>
                          <a:r>
                            <a:rPr lang="en-US" altLang="ko-KR" sz="1100" dirty="0">
                              <a:solidFill>
                                <a:sysClr val="windowText" lastClr="000000"/>
                              </a:solidFill>
                            </a:rPr>
                            <a:t>. / trans. Damping 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480558"/>
                      </a:ext>
                    </a:extLst>
                  </a:tr>
                </a:tbl>
              </a:graphicData>
            </a:graphic>
          </p:graphicFrame>
        </mc:Fallback>
      </mc:AlternateContent>
    </p:spTree>
    <p:extLst>
      <p:ext uri="{BB962C8B-B14F-4D97-AF65-F5344CB8AC3E}">
        <p14:creationId xmlns:p14="http://schemas.microsoft.com/office/powerpoint/2010/main" val="85590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413191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Elastic scattering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𝒈</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4131916"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59A2E72-7721-44EB-A92C-D8884CDBE602}"/>
                  </a:ext>
                </a:extLst>
              </p:cNvPr>
              <p:cNvSpPr txBox="1"/>
              <p:nvPr/>
            </p:nvSpPr>
            <p:spPr>
              <a:xfrm>
                <a:off x="492836" y="1363373"/>
                <a:ext cx="11224379" cy="4510466"/>
              </a:xfrm>
              <a:prstGeom prst="rect">
                <a:avLst/>
              </a:prstGeom>
              <a:noFill/>
            </p:spPr>
            <p:txBody>
              <a:bodyPr wrap="square" rtlCol="0">
                <a:spAutoFit/>
              </a:bodyPr>
              <a:lstStyle/>
              <a:p>
                <a:pPr algn="just"/>
                <a:r>
                  <a:rPr lang="en-US" altLang="ko-KR" sz="1600" dirty="0"/>
                  <a:t>    Circulating electrons in storage ring can undergo elastic Coulomb scattering with nucleus of residual gas in the vacuum chamber. Therefore, the electron gets an angular kick in its betatron motion. If the resulting amplitude of the betatron motion exceeds the storage ring aperture, the electron gets lost from the beam. The lifetime determined by this phenomenon is called the gas scattering lifetime (or elastic scattering lifetime)</a:t>
                </a:r>
              </a:p>
              <a:p>
                <a:pPr algn="just"/>
                <a:endParaRPr lang="en-US" altLang="ko-KR" sz="1600" dirty="0"/>
              </a:p>
              <a:p>
                <a:pPr algn="just"/>
                <a:r>
                  <a:rPr lang="en-US" altLang="ko-KR" sz="1600" dirty="0"/>
                  <a:t>The differential scattering cross-section between electron and nucleus is</a:t>
                </a:r>
              </a:p>
              <a:p>
                <a:pPr algn="just"/>
                <a:endParaRPr lang="en-US" altLang="ko-KR" sz="1600" dirty="0"/>
              </a:p>
              <a:p>
                <a:pPr algn="ctr"/>
                <a14:m>
                  <m:oMathPara xmlns:m="http://schemas.openxmlformats.org/officeDocument/2006/math">
                    <m:oMathParaPr>
                      <m:jc m:val="centerGroup"/>
                    </m:oMathParaPr>
                    <m:oMath xmlns:m="http://schemas.openxmlformats.org/officeDocument/2006/math">
                      <m:r>
                        <a:rPr lang="en-US" altLang="ko-KR" i="1" dirty="0">
                          <a:ea typeface="Cambria Math" panose="02040503050406030204" pitchFamily="18" charset="0"/>
                        </a:rPr>
                        <m:t>𝑑</m:t>
                      </m:r>
                      <m:sSub>
                        <m:sSubPr>
                          <m:ctrlPr>
                            <a:rPr lang="en-US" altLang="ko-KR" i="1" dirty="0">
                              <a:ea typeface="Cambria Math" panose="02040503050406030204" pitchFamily="18" charset="0"/>
                            </a:rPr>
                          </m:ctrlPr>
                        </m:sSubPr>
                        <m:e>
                          <m:r>
                            <a:rPr lang="en-US" altLang="ko-KR" i="1" dirty="0" smtClean="0">
                              <a:ea typeface="Cambria Math" panose="02040503050406030204" pitchFamily="18" charset="0"/>
                            </a:rPr>
                            <m:t>𝜎</m:t>
                          </m:r>
                        </m:e>
                        <m:sub>
                          <m:r>
                            <a:rPr lang="en-US" altLang="ko-KR" i="1" dirty="0">
                              <a:ea typeface="Cambria Math" panose="02040503050406030204" pitchFamily="18" charset="0"/>
                            </a:rPr>
                            <m:t>𝑔</m:t>
                          </m:r>
                        </m:sub>
                      </m:sSub>
                      <m:r>
                        <a:rPr lang="en-US" altLang="ko-KR" i="1" dirty="0" smtClean="0">
                          <a:latin typeface="Cambria Math" panose="02040503050406030204" pitchFamily="18" charset="0"/>
                          <a:ea typeface="Cambria Math" panose="02040503050406030204" pitchFamily="18" charset="0"/>
                        </a:rPr>
                        <m:t>≅</m:t>
                      </m:r>
                      <m:f>
                        <m:fPr>
                          <m:ctrlPr>
                            <a:rPr lang="en-US" altLang="ko-KR" i="1" dirty="0" smtClean="0">
                              <a:ea typeface="Cambria Math" panose="02040503050406030204" pitchFamily="18" charset="0"/>
                            </a:rPr>
                          </m:ctrlPr>
                        </m:fPr>
                        <m:num>
                          <m:r>
                            <a:rPr lang="en-US" altLang="ko-KR" i="1" dirty="0" smtClean="0">
                              <a:ea typeface="Cambria Math" panose="02040503050406030204" pitchFamily="18" charset="0"/>
                            </a:rPr>
                            <m:t>4</m:t>
                          </m:r>
                          <m:r>
                            <a:rPr lang="en-US" altLang="ko-KR" i="1" dirty="0" smtClean="0">
                              <a:ea typeface="Cambria Math" panose="02040503050406030204" pitchFamily="18" charset="0"/>
                            </a:rPr>
                            <m:t>𝑍</m:t>
                          </m:r>
                          <m:d>
                            <m:dPr>
                              <m:ctrlPr>
                                <a:rPr lang="en-US" altLang="ko-KR" i="1" dirty="0" smtClean="0">
                                  <a:ea typeface="Cambria Math" panose="02040503050406030204" pitchFamily="18" charset="0"/>
                                </a:rPr>
                              </m:ctrlPr>
                            </m:dPr>
                            <m:e>
                              <m:r>
                                <a:rPr lang="en-US" altLang="ko-KR" i="1" dirty="0">
                                  <a:ea typeface="Cambria Math" panose="02040503050406030204" pitchFamily="18" charset="0"/>
                                </a:rPr>
                                <m:t>𝑍</m:t>
                              </m:r>
                              <m:r>
                                <a:rPr lang="en-US" altLang="ko-KR" i="1" dirty="0">
                                  <a:ea typeface="Cambria Math" panose="02040503050406030204" pitchFamily="18" charset="0"/>
                                </a:rPr>
                                <m:t>+1</m:t>
                              </m:r>
                            </m:e>
                          </m:d>
                          <m:sSubSup>
                            <m:sSubSupPr>
                              <m:ctrlPr>
                                <a:rPr lang="en-US" altLang="ko-KR" i="1" dirty="0" smtClean="0">
                                  <a:ea typeface="Cambria Math" panose="02040503050406030204" pitchFamily="18" charset="0"/>
                                </a:rPr>
                              </m:ctrlPr>
                            </m:sSubSupPr>
                            <m:e>
                              <m:r>
                                <a:rPr lang="en-US" altLang="ko-KR" i="1" dirty="0">
                                  <a:ea typeface="Cambria Math" panose="02040503050406030204" pitchFamily="18" charset="0"/>
                                </a:rPr>
                                <m:t>𝑟</m:t>
                              </m:r>
                            </m:e>
                            <m:sub>
                              <m:r>
                                <a:rPr lang="en-US" altLang="ko-KR" i="1" dirty="0" smtClean="0">
                                  <a:ea typeface="Cambria Math" panose="02040503050406030204" pitchFamily="18" charset="0"/>
                                </a:rPr>
                                <m:t>𝑒</m:t>
                              </m:r>
                            </m:sub>
                            <m:sup>
                              <m:r>
                                <a:rPr lang="en-US" altLang="ko-KR" i="1" dirty="0">
                                  <a:ea typeface="Cambria Math" panose="02040503050406030204" pitchFamily="18" charset="0"/>
                                </a:rPr>
                                <m:t>2</m:t>
                              </m:r>
                            </m:sup>
                          </m:sSubSup>
                        </m:num>
                        <m:den>
                          <m:sSup>
                            <m:sSupPr>
                              <m:ctrlPr>
                                <a:rPr lang="en-US" altLang="ko-KR" i="1" dirty="0" smtClean="0">
                                  <a:ea typeface="Cambria Math" panose="02040503050406030204" pitchFamily="18" charset="0"/>
                                </a:rPr>
                              </m:ctrlPr>
                            </m:sSupPr>
                            <m:e>
                              <m:r>
                                <a:rPr lang="en-US" altLang="ko-KR" i="1" dirty="0" smtClean="0">
                                  <a:ea typeface="Cambria Math" panose="02040503050406030204" pitchFamily="18" charset="0"/>
                                </a:rPr>
                                <m:t>𝛾</m:t>
                              </m:r>
                            </m:e>
                            <m:sup>
                              <m:r>
                                <a:rPr lang="en-US" altLang="ko-KR" i="1" dirty="0">
                                  <a:ea typeface="Cambria Math" panose="02040503050406030204" pitchFamily="18" charset="0"/>
                                </a:rPr>
                                <m:t>2</m:t>
                              </m:r>
                            </m:sup>
                          </m:sSup>
                        </m:den>
                      </m:f>
                      <m:f>
                        <m:fPr>
                          <m:ctrlPr>
                            <a:rPr lang="en-US" altLang="ko-KR" i="1" dirty="0">
                              <a:ea typeface="Cambria Math" panose="02040503050406030204" pitchFamily="18" charset="0"/>
                            </a:rPr>
                          </m:ctrlPr>
                        </m:fPr>
                        <m:num>
                          <m:r>
                            <a:rPr lang="en-US" altLang="ko-KR" i="1" dirty="0" smtClean="0">
                              <a:ea typeface="Cambria Math" panose="02040503050406030204" pitchFamily="18" charset="0"/>
                            </a:rPr>
                            <m:t>𝑑</m:t>
                          </m:r>
                          <m:r>
                            <a:rPr lang="en-US" altLang="ko-KR" i="1" dirty="0" smtClean="0">
                              <a:ea typeface="Cambria Math" panose="02040503050406030204" pitchFamily="18" charset="0"/>
                            </a:rPr>
                            <m:t>𝜃</m:t>
                          </m:r>
                        </m:num>
                        <m:den>
                          <m:sSup>
                            <m:sSupPr>
                              <m:ctrlPr>
                                <a:rPr lang="en-US" altLang="ko-KR" i="1" dirty="0" smtClean="0">
                                  <a:ea typeface="Cambria Math" panose="02040503050406030204" pitchFamily="18" charset="0"/>
                                </a:rPr>
                              </m:ctrlPr>
                            </m:sSupPr>
                            <m:e>
                              <m:r>
                                <a:rPr lang="en-US" altLang="ko-KR" i="1" dirty="0" smtClean="0">
                                  <a:ea typeface="Cambria Math" panose="02040503050406030204" pitchFamily="18" charset="0"/>
                                </a:rPr>
                                <m:t>𝜃</m:t>
                              </m:r>
                            </m:e>
                            <m:sup>
                              <m:r>
                                <a:rPr lang="en-US" altLang="ko-KR" i="1" dirty="0">
                                  <a:ea typeface="Cambria Math" panose="02040503050406030204" pitchFamily="18" charset="0"/>
                                </a:rPr>
                                <m:t>3</m:t>
                              </m:r>
                            </m:sup>
                          </m:sSup>
                        </m:den>
                      </m:f>
                      <m:r>
                        <a:rPr lang="en-US" altLang="ko-KR" i="1" dirty="0" smtClean="0">
                          <a:ea typeface="Cambria Math" panose="02040503050406030204" pitchFamily="18" charset="0"/>
                        </a:rPr>
                        <m:t>𝑑</m:t>
                      </m:r>
                      <m:r>
                        <a:rPr lang="en-US" altLang="ko-KR" i="1" dirty="0" smtClean="0">
                          <a:ea typeface="Cambria Math" panose="02040503050406030204" pitchFamily="18" charset="0"/>
                        </a:rPr>
                        <m:t>𝜙</m:t>
                      </m:r>
                      <m:r>
                        <a:rPr lang="en-US" altLang="ko-KR" b="0" i="1" dirty="0" smtClean="0">
                          <a:ea typeface="Cambria Math" panose="02040503050406030204" pitchFamily="18" charset="0"/>
                        </a:rPr>
                        <m:t> </m:t>
                      </m:r>
                    </m:oMath>
                  </m:oMathPara>
                </a14:m>
                <a:endParaRPr lang="en-US" altLang="ko-KR" i="1" dirty="0">
                  <a:ea typeface="Cambria Math" panose="02040503050406030204" pitchFamily="18" charset="0"/>
                </a:endParaRPr>
              </a:p>
              <a:p>
                <a:pPr algn="ctr"/>
                <a:endParaRPr lang="en-US" altLang="ko-KR" i="1"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altLang="ko-KR" i="1" dirty="0">
                              <a:ea typeface="Cambria Math" panose="02040503050406030204" pitchFamily="18" charset="0"/>
                            </a:rPr>
                          </m:ctrlPr>
                        </m:sSubPr>
                        <m:e>
                          <m:r>
                            <m:rPr>
                              <m:sty m:val="p"/>
                            </m:rPr>
                            <a:rPr lang="en-US" altLang="ko-KR" i="0" dirty="0">
                              <a:ea typeface="Cambria Math" panose="02040503050406030204" pitchFamily="18" charset="0"/>
                            </a:rPr>
                            <m:t>σ</m:t>
                          </m:r>
                        </m:e>
                        <m:sub>
                          <m:r>
                            <m:rPr>
                              <m:sty m:val="p"/>
                            </m:rPr>
                            <a:rPr lang="en-US" altLang="ko-KR" i="0" dirty="0">
                              <a:ea typeface="Cambria Math" panose="02040503050406030204" pitchFamily="18" charset="0"/>
                            </a:rPr>
                            <m:t>g</m:t>
                          </m:r>
                        </m:sub>
                      </m:sSub>
                      <m:r>
                        <a:rPr lang="en-US" altLang="ko-KR" b="0" i="0" dirty="0" smtClean="0">
                          <a:ea typeface="Cambria Math" panose="02040503050406030204" pitchFamily="18" charset="0"/>
                        </a:rPr>
                        <m:t> </m:t>
                      </m:r>
                      <m:r>
                        <a:rPr lang="en-US" altLang="ko-KR" i="1" dirty="0">
                          <a:ea typeface="Cambria Math" panose="02040503050406030204" pitchFamily="18" charset="0"/>
                        </a:rPr>
                        <m:t>=</m:t>
                      </m:r>
                      <m:r>
                        <a:rPr lang="en-US" altLang="ko-KR" b="0" i="0" dirty="0" smtClean="0">
                          <a:ea typeface="Cambria Math" panose="02040503050406030204" pitchFamily="18" charset="0"/>
                        </a:rPr>
                        <m:t> </m:t>
                      </m:r>
                      <m:nary>
                        <m:naryPr>
                          <m:ctrlPr>
                            <a:rPr lang="en-US" altLang="ko-KR" b="0" i="1" dirty="0" smtClean="0">
                              <a:ea typeface="Cambria Math" panose="02040503050406030204" pitchFamily="18" charset="0"/>
                            </a:rPr>
                          </m:ctrlPr>
                        </m:naryPr>
                        <m:sub>
                          <m:r>
                            <m:rPr>
                              <m:brk m:alnAt="23"/>
                            </m:rPr>
                            <a:rPr lang="en-US" altLang="ko-KR" i="1" dirty="0">
                              <a:ea typeface="Cambria Math" panose="02040503050406030204" pitchFamily="18" charset="0"/>
                            </a:rPr>
                            <m:t>−</m:t>
                          </m:r>
                          <m:r>
                            <a:rPr lang="en-US" altLang="ko-KR" i="1" dirty="0" smtClean="0">
                              <a:ea typeface="Cambria Math" panose="02040503050406030204" pitchFamily="18" charset="0"/>
                            </a:rPr>
                            <m:t>𝜋</m:t>
                          </m:r>
                        </m:sub>
                        <m:sup>
                          <m:r>
                            <a:rPr lang="en-US" altLang="ko-KR" i="1" dirty="0" smtClean="0">
                              <a:ea typeface="Cambria Math" panose="02040503050406030204" pitchFamily="18" charset="0"/>
                            </a:rPr>
                            <m:t>𝜋</m:t>
                          </m:r>
                        </m:sup>
                        <m:e>
                          <m:r>
                            <m:rPr>
                              <m:sty m:val="p"/>
                            </m:rPr>
                            <a:rPr lang="en-US" altLang="ko-KR" i="1" dirty="0">
                              <a:ea typeface="Cambria Math" panose="02040503050406030204" pitchFamily="18" charset="0"/>
                            </a:rPr>
                            <m:t>d</m:t>
                          </m:r>
                          <m:r>
                            <a:rPr lang="en-US" altLang="ko-KR" i="1" dirty="0" smtClean="0">
                              <a:ea typeface="Cambria Math" panose="02040503050406030204" pitchFamily="18" charset="0"/>
                            </a:rPr>
                            <m:t>𝜙</m:t>
                          </m:r>
                        </m:e>
                      </m:nary>
                      <m:nary>
                        <m:naryPr>
                          <m:limLoc m:val="undOvr"/>
                          <m:ctrlPr>
                            <a:rPr lang="en-US" altLang="ko-KR" b="0" i="1" dirty="0" smtClean="0">
                              <a:ea typeface="Cambria Math" panose="02040503050406030204" pitchFamily="18" charset="0"/>
                            </a:rPr>
                          </m:ctrlPr>
                        </m:naryPr>
                        <m:sub>
                          <m:sSub>
                            <m:sSubPr>
                              <m:ctrlPr>
                                <a:rPr lang="en-US" altLang="ko-KR" i="1" dirty="0" smtClean="0">
                                  <a:ea typeface="Cambria Math" panose="02040503050406030204" pitchFamily="18" charset="0"/>
                                </a:rPr>
                              </m:ctrlPr>
                            </m:sSubPr>
                            <m:e>
                              <m:r>
                                <a:rPr lang="en-US" altLang="ko-KR" i="1" dirty="0" smtClean="0">
                                  <a:ea typeface="Cambria Math" panose="02040503050406030204" pitchFamily="18" charset="0"/>
                                </a:rPr>
                                <m:t>𝜃</m:t>
                              </m:r>
                            </m:e>
                            <m:sub>
                              <m:r>
                                <a:rPr lang="en-US" altLang="ko-KR" i="1" dirty="0">
                                  <a:ea typeface="Cambria Math" panose="02040503050406030204" pitchFamily="18" charset="0"/>
                                </a:rPr>
                                <m:t>1</m:t>
                              </m:r>
                            </m:sub>
                          </m:sSub>
                          <m:r>
                            <a:rPr lang="en-US" altLang="ko-KR" i="1" dirty="0">
                              <a:ea typeface="Cambria Math" panose="02040503050406030204" pitchFamily="18" charset="0"/>
                            </a:rPr>
                            <m:t>(</m:t>
                          </m:r>
                          <m:r>
                            <a:rPr lang="en-US" altLang="ko-KR" i="1" dirty="0" smtClean="0">
                              <a:ea typeface="Cambria Math" panose="02040503050406030204" pitchFamily="18" charset="0"/>
                            </a:rPr>
                            <m:t>𝜙</m:t>
                          </m:r>
                          <m:r>
                            <a:rPr lang="en-US" altLang="ko-KR" i="1" dirty="0">
                              <a:ea typeface="Cambria Math" panose="02040503050406030204" pitchFamily="18" charset="0"/>
                            </a:rPr>
                            <m:t>)</m:t>
                          </m:r>
                        </m:sub>
                        <m:sup>
                          <m:f>
                            <m:fPr>
                              <m:ctrlPr>
                                <a:rPr lang="en-US" altLang="ko-KR" i="1" dirty="0" smtClean="0">
                                  <a:ea typeface="Cambria Math" panose="02040503050406030204" pitchFamily="18" charset="0"/>
                                </a:rPr>
                              </m:ctrlPr>
                            </m:fPr>
                            <m:num>
                              <m:r>
                                <a:rPr lang="en-US" altLang="ko-KR" i="1" dirty="0" smtClean="0">
                                  <a:ea typeface="Cambria Math" panose="02040503050406030204" pitchFamily="18" charset="0"/>
                                </a:rPr>
                                <m:t>𝜋</m:t>
                              </m:r>
                            </m:num>
                            <m:den>
                              <m:r>
                                <a:rPr lang="en-US" altLang="ko-KR" i="1" dirty="0">
                                  <a:ea typeface="Cambria Math" panose="02040503050406030204" pitchFamily="18" charset="0"/>
                                </a:rPr>
                                <m:t>2</m:t>
                              </m:r>
                            </m:den>
                          </m:f>
                        </m:sup>
                        <m:e>
                          <m:f>
                            <m:fPr>
                              <m:ctrlPr>
                                <a:rPr lang="en-US" altLang="ko-KR" i="1" dirty="0">
                                  <a:ea typeface="Cambria Math" panose="02040503050406030204" pitchFamily="18" charset="0"/>
                                </a:rPr>
                              </m:ctrlPr>
                            </m:fPr>
                            <m:num>
                              <m:r>
                                <a:rPr lang="en-US" altLang="ko-KR" i="1" dirty="0">
                                  <a:ea typeface="Cambria Math" panose="02040503050406030204" pitchFamily="18" charset="0"/>
                                </a:rPr>
                                <m:t>4</m:t>
                              </m:r>
                              <m:r>
                                <a:rPr lang="en-US" altLang="ko-KR" i="1" dirty="0">
                                  <a:ea typeface="Cambria Math" panose="02040503050406030204" pitchFamily="18" charset="0"/>
                                </a:rPr>
                                <m:t>𝑍</m:t>
                              </m:r>
                              <m:d>
                                <m:dPr>
                                  <m:ctrlPr>
                                    <a:rPr lang="en-US" altLang="ko-KR" i="1" dirty="0">
                                      <a:ea typeface="Cambria Math" panose="02040503050406030204" pitchFamily="18" charset="0"/>
                                    </a:rPr>
                                  </m:ctrlPr>
                                </m:dPr>
                                <m:e>
                                  <m:r>
                                    <a:rPr lang="en-US" altLang="ko-KR" i="1" dirty="0">
                                      <a:ea typeface="Cambria Math" panose="02040503050406030204" pitchFamily="18" charset="0"/>
                                    </a:rPr>
                                    <m:t>𝑍</m:t>
                                  </m:r>
                                  <m:r>
                                    <a:rPr lang="en-US" altLang="ko-KR" i="1" dirty="0">
                                      <a:ea typeface="Cambria Math" panose="02040503050406030204" pitchFamily="18" charset="0"/>
                                    </a:rPr>
                                    <m:t>+1</m:t>
                                  </m:r>
                                </m:e>
                              </m:d>
                              <m:sSubSup>
                                <m:sSubSupPr>
                                  <m:ctrlPr>
                                    <a:rPr lang="en-US" altLang="ko-KR" i="1" dirty="0">
                                      <a:ea typeface="Cambria Math" panose="02040503050406030204" pitchFamily="18" charset="0"/>
                                    </a:rPr>
                                  </m:ctrlPr>
                                </m:sSubSupPr>
                                <m:e>
                                  <m:r>
                                    <a:rPr lang="en-US" altLang="ko-KR" i="1" dirty="0">
                                      <a:ea typeface="Cambria Math" panose="02040503050406030204" pitchFamily="18" charset="0"/>
                                    </a:rPr>
                                    <m:t>𝑟</m:t>
                                  </m:r>
                                </m:e>
                                <m:sub>
                                  <m:r>
                                    <a:rPr lang="en-US" altLang="ko-KR" i="1" dirty="0">
                                      <a:ea typeface="Cambria Math" panose="02040503050406030204" pitchFamily="18" charset="0"/>
                                    </a:rPr>
                                    <m:t>𝑒</m:t>
                                  </m:r>
                                </m:sub>
                                <m:sup>
                                  <m:r>
                                    <a:rPr lang="en-US" altLang="ko-KR" i="1" dirty="0">
                                      <a:ea typeface="Cambria Math" panose="02040503050406030204" pitchFamily="18" charset="0"/>
                                    </a:rPr>
                                    <m:t>2</m:t>
                                  </m:r>
                                </m:sup>
                              </m:sSubSup>
                            </m:num>
                            <m:den>
                              <m:sSup>
                                <m:sSupPr>
                                  <m:ctrlPr>
                                    <a:rPr lang="en-US" altLang="ko-KR" i="1" dirty="0">
                                      <a:ea typeface="Cambria Math" panose="02040503050406030204" pitchFamily="18" charset="0"/>
                                    </a:rPr>
                                  </m:ctrlPr>
                                </m:sSupPr>
                                <m:e>
                                  <m:r>
                                    <a:rPr lang="en-US" altLang="ko-KR" i="1" dirty="0">
                                      <a:ea typeface="Cambria Math" panose="02040503050406030204" pitchFamily="18" charset="0"/>
                                    </a:rPr>
                                    <m:t>𝛾</m:t>
                                  </m:r>
                                </m:e>
                                <m:sup>
                                  <m:r>
                                    <a:rPr lang="en-US" altLang="ko-KR" i="1" dirty="0">
                                      <a:ea typeface="Cambria Math" panose="02040503050406030204" pitchFamily="18" charset="0"/>
                                    </a:rPr>
                                    <m:t>2</m:t>
                                  </m:r>
                                </m:sup>
                              </m:sSup>
                            </m:den>
                          </m:f>
                          <m:f>
                            <m:fPr>
                              <m:ctrlPr>
                                <a:rPr lang="en-US" altLang="ko-KR" i="1" dirty="0">
                                  <a:ea typeface="Cambria Math" panose="02040503050406030204" pitchFamily="18" charset="0"/>
                                </a:rPr>
                              </m:ctrlPr>
                            </m:fPr>
                            <m:num>
                              <m:r>
                                <a:rPr lang="en-US" altLang="ko-KR" i="1" dirty="0">
                                  <a:ea typeface="Cambria Math" panose="02040503050406030204" pitchFamily="18" charset="0"/>
                                </a:rPr>
                                <m:t>𝑑</m:t>
                              </m:r>
                              <m:r>
                                <a:rPr lang="en-US" altLang="ko-KR" i="1" dirty="0">
                                  <a:ea typeface="Cambria Math" panose="02040503050406030204" pitchFamily="18" charset="0"/>
                                </a:rPr>
                                <m:t>𝜃</m:t>
                              </m:r>
                            </m:num>
                            <m:den>
                              <m:sSup>
                                <m:sSupPr>
                                  <m:ctrlPr>
                                    <a:rPr lang="en-US" altLang="ko-KR" i="1" dirty="0">
                                      <a:ea typeface="Cambria Math" panose="02040503050406030204" pitchFamily="18" charset="0"/>
                                    </a:rPr>
                                  </m:ctrlPr>
                                </m:sSupPr>
                                <m:e>
                                  <m:r>
                                    <a:rPr lang="en-US" altLang="ko-KR" i="1" dirty="0">
                                      <a:ea typeface="Cambria Math" panose="02040503050406030204" pitchFamily="18" charset="0"/>
                                    </a:rPr>
                                    <m:t>𝜃</m:t>
                                  </m:r>
                                </m:e>
                                <m:sup>
                                  <m:r>
                                    <a:rPr lang="en-US" altLang="ko-KR" i="1" dirty="0">
                                      <a:ea typeface="Cambria Math" panose="02040503050406030204" pitchFamily="18" charset="0"/>
                                    </a:rPr>
                                    <m:t>3</m:t>
                                  </m:r>
                                </m:sup>
                              </m:sSup>
                            </m:den>
                          </m:f>
                        </m:e>
                      </m:nary>
                      <m:r>
                        <a:rPr lang="en-US" altLang="ko-KR" b="0" i="0" dirty="0" smtClean="0">
                          <a:ea typeface="Cambria Math" panose="02040503050406030204" pitchFamily="18" charset="0"/>
                        </a:rPr>
                        <m:t> </m:t>
                      </m:r>
                    </m:oMath>
                  </m:oMathPara>
                </a14:m>
                <a:endParaRPr lang="en-US" altLang="ko-KR" b="0" dirty="0">
                  <a:ea typeface="Cambria Math" panose="02040503050406030204" pitchFamily="18" charset="0"/>
                </a:endParaRPr>
              </a:p>
              <a:p>
                <a:pPr algn="ctr"/>
                <a:endParaRPr lang="en-US" altLang="ko-KR" dirty="0">
                  <a:ea typeface="Cambria Math" panose="02040503050406030204" pitchFamily="18" charset="0"/>
                </a:endParaRPr>
              </a:p>
              <a:p>
                <a:pPr algn="ctr"/>
                <a:endParaRPr lang="en-US" altLang="ko-KR" dirty="0">
                  <a:ea typeface="Cambria Math" panose="02040503050406030204" pitchFamily="18" charset="0"/>
                </a:endParaRPr>
              </a:p>
              <a:p>
                <a:pPr algn="just"/>
                <a14:m>
                  <m:oMath xmlns:m="http://schemas.openxmlformats.org/officeDocument/2006/math">
                    <m:sSub>
                      <m:sSubPr>
                        <m:ctrlPr>
                          <a:rPr lang="en-US" altLang="ko-KR" i="1" dirty="0" smtClean="0">
                            <a:ea typeface="Cambria Math" panose="02040503050406030204" pitchFamily="18" charset="0"/>
                          </a:rPr>
                        </m:ctrlPr>
                      </m:sSubPr>
                      <m:e>
                        <m:r>
                          <a:rPr lang="en-US" altLang="ko-KR" i="1" dirty="0" smtClean="0">
                            <a:ea typeface="Cambria Math" panose="02040503050406030204" pitchFamily="18" charset="0"/>
                          </a:rPr>
                          <m:t>𝜃</m:t>
                        </m:r>
                      </m:e>
                      <m:sub>
                        <m:r>
                          <a:rPr lang="en-US" altLang="ko-KR" i="1" dirty="0">
                            <a:ea typeface="Cambria Math" panose="02040503050406030204" pitchFamily="18" charset="0"/>
                          </a:rPr>
                          <m:t>1</m:t>
                        </m:r>
                      </m:sub>
                    </m:sSub>
                    <m:r>
                      <m:rPr>
                        <m:sty m:val="p"/>
                      </m:rPr>
                      <a:rPr lang="en-US" altLang="ko-KR" i="1" dirty="0" smtClean="0">
                        <a:ea typeface="Cambria Math" panose="02040503050406030204" pitchFamily="18" charset="0"/>
                      </a:rPr>
                      <m:t>is</m:t>
                    </m:r>
                    <m:r>
                      <a:rPr lang="en-US" altLang="ko-KR" b="0" i="0" dirty="0" smtClean="0">
                        <a:ea typeface="Cambria Math" panose="02040503050406030204" pitchFamily="18" charset="0"/>
                      </a:rPr>
                      <m:t> </m:t>
                    </m:r>
                    <m:r>
                      <m:rPr>
                        <m:sty m:val="p"/>
                      </m:rPr>
                      <a:rPr lang="en-US" altLang="ko-KR" i="1" dirty="0">
                        <a:ea typeface="Cambria Math" panose="02040503050406030204" pitchFamily="18" charset="0"/>
                      </a:rPr>
                      <m:t>minimum</m:t>
                    </m:r>
                    <m:r>
                      <a:rPr lang="en-US" altLang="ko-KR" b="0" i="0" dirty="0" smtClean="0">
                        <a:ea typeface="Cambria Math" panose="02040503050406030204" pitchFamily="18" charset="0"/>
                      </a:rPr>
                      <m:t> </m:t>
                    </m:r>
                    <m:r>
                      <m:rPr>
                        <m:sty m:val="p"/>
                      </m:rPr>
                      <a:rPr lang="en-US" altLang="ko-KR" i="1" dirty="0">
                        <a:ea typeface="Cambria Math" panose="02040503050406030204" pitchFamily="18" charset="0"/>
                      </a:rPr>
                      <m:t>value</m:t>
                    </m:r>
                    <m:r>
                      <a:rPr lang="en-US" altLang="ko-KR" b="0" i="0" dirty="0" smtClean="0">
                        <a:ea typeface="Cambria Math" panose="02040503050406030204" pitchFamily="18" charset="0"/>
                      </a:rPr>
                      <m:t> </m:t>
                    </m:r>
                    <m:r>
                      <m:rPr>
                        <m:sty m:val="p"/>
                      </m:rPr>
                      <a:rPr lang="en-US" altLang="ko-KR" i="1" dirty="0">
                        <a:ea typeface="Cambria Math" panose="02040503050406030204" pitchFamily="18" charset="0"/>
                      </a:rPr>
                      <m:t>of</m:t>
                    </m:r>
                    <m:r>
                      <a:rPr lang="en-US" altLang="ko-KR" b="0" i="0" dirty="0" smtClean="0">
                        <a:ea typeface="Cambria Math" panose="02040503050406030204" pitchFamily="18" charset="0"/>
                      </a:rPr>
                      <m:t> </m:t>
                    </m:r>
                    <m:r>
                      <a:rPr lang="en-US" altLang="ko-KR" i="1" dirty="0" smtClean="0">
                        <a:ea typeface="Cambria Math" panose="02040503050406030204" pitchFamily="18" charset="0"/>
                      </a:rPr>
                      <m:t>𝜃</m:t>
                    </m:r>
                    <m:r>
                      <a:rPr lang="en-US" altLang="ko-KR" b="0" i="0" dirty="0" smtClean="0">
                        <a:ea typeface="Cambria Math" panose="02040503050406030204" pitchFamily="18" charset="0"/>
                      </a:rPr>
                      <m:t> </m:t>
                    </m:r>
                  </m:oMath>
                </a14:m>
                <a:r>
                  <a:rPr lang="en-US" altLang="ko-KR" dirty="0">
                    <a:ea typeface="Cambria Math" panose="02040503050406030204" pitchFamily="18" charset="0"/>
                  </a:rPr>
                  <a:t>where scattered electrons escape from the beam.   </a:t>
                </a:r>
              </a:p>
            </p:txBody>
          </p:sp>
        </mc:Choice>
        <mc:Fallback>
          <p:sp>
            <p:nvSpPr>
              <p:cNvPr id="6" name="TextBox 5">
                <a:extLst>
                  <a:ext uri="{FF2B5EF4-FFF2-40B4-BE49-F238E27FC236}">
                    <a16:creationId xmlns:a16="http://schemas.microsoft.com/office/drawing/2014/main" id="{B59A2E72-7721-44EB-A92C-D8884CDBE602}"/>
                  </a:ext>
                </a:extLst>
              </p:cNvPr>
              <p:cNvSpPr txBox="1">
                <a:spLocks noRot="1" noChangeAspect="1" noMove="1" noResize="1" noEditPoints="1" noAdjustHandles="1" noChangeArrowheads="1" noChangeShapeType="1" noTextEdit="1"/>
              </p:cNvSpPr>
              <p:nvPr/>
            </p:nvSpPr>
            <p:spPr>
              <a:xfrm>
                <a:off x="492836" y="1363373"/>
                <a:ext cx="11224379" cy="4510466"/>
              </a:xfrm>
              <a:prstGeom prst="rect">
                <a:avLst/>
              </a:prstGeom>
              <a:blipFill>
                <a:blip r:embed="rId6"/>
                <a:stretch>
                  <a:fillRect l="-326" t="-405" r="-272" b="-121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graphicFrame>
            <p:nvGraphicFramePr>
              <p:cNvPr id="12" name="표 11">
                <a:extLst>
                  <a:ext uri="{FF2B5EF4-FFF2-40B4-BE49-F238E27FC236}">
                    <a16:creationId xmlns:a16="http://schemas.microsoft.com/office/drawing/2014/main" id="{969EB2F6-A819-4EC5-BAE9-7161690FF6D8}"/>
                  </a:ext>
                </a:extLst>
              </p:cNvPr>
              <p:cNvGraphicFramePr>
                <a:graphicFrameLocks noGrp="1"/>
              </p:cNvGraphicFramePr>
              <p:nvPr>
                <p:extLst>
                  <p:ext uri="{D42A27DB-BD31-4B8C-83A1-F6EECF244321}">
                    <p14:modId xmlns:p14="http://schemas.microsoft.com/office/powerpoint/2010/main" val="1812092394"/>
                  </p:ext>
                </p:extLst>
              </p:nvPr>
            </p:nvGraphicFramePr>
            <p:xfrm>
              <a:off x="8757306" y="4534104"/>
              <a:ext cx="3042569" cy="1601912"/>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25186">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r>
                            <a:rPr lang="en-US" altLang="ko-KR" sz="1100" dirty="0">
                              <a:solidFill>
                                <a:sysClr val="windowText" lastClr="000000"/>
                              </a:solidFill>
                            </a:rPr>
                            <a:t>Z</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Atomic number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latin typeface="Cambria Math" panose="02040503050406030204" pitchFamily="18" charset="0"/>
                                      </a:rPr>
                                    </m:ctrlPr>
                                  </m:sSubPr>
                                  <m:e>
                                    <m:r>
                                      <m:rPr>
                                        <m:sty m:val="p"/>
                                      </m:rPr>
                                      <a:rPr lang="en-US" altLang="ko-KR" sz="1100" i="1" smtClean="0">
                                        <a:latin typeface="Cambria Math" panose="02040503050406030204" pitchFamily="18" charset="0"/>
                                      </a:rPr>
                                      <m:t>r</m:t>
                                    </m:r>
                                  </m:e>
                                  <m:sub>
                                    <m:r>
                                      <m:rPr>
                                        <m:sty m:val="p"/>
                                      </m:rPr>
                                      <a:rPr lang="en-US" altLang="ko-KR" sz="1100" i="1" smtClean="0">
                                        <a:latin typeface="Cambria Math" panose="02040503050406030204" pitchFamily="18" charset="0"/>
                                      </a:rPr>
                                      <m:t>e</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bl>
              </a:graphicData>
            </a:graphic>
          </p:graphicFrame>
        </mc:Choice>
        <mc:Fallback>
          <p:graphicFrame>
            <p:nvGraphicFramePr>
              <p:cNvPr id="12" name="표 11">
                <a:extLst>
                  <a:ext uri="{FF2B5EF4-FFF2-40B4-BE49-F238E27FC236}">
                    <a16:creationId xmlns:a16="http://schemas.microsoft.com/office/drawing/2014/main" id="{969EB2F6-A819-4EC5-BAE9-7161690FF6D8}"/>
                  </a:ext>
                </a:extLst>
              </p:cNvPr>
              <p:cNvGraphicFramePr>
                <a:graphicFrameLocks noGrp="1"/>
              </p:cNvGraphicFramePr>
              <p:nvPr>
                <p:extLst>
                  <p:ext uri="{D42A27DB-BD31-4B8C-83A1-F6EECF244321}">
                    <p14:modId xmlns:p14="http://schemas.microsoft.com/office/powerpoint/2010/main" val="1812092394"/>
                  </p:ext>
                </p:extLst>
              </p:nvPr>
            </p:nvGraphicFramePr>
            <p:xfrm>
              <a:off x="8757306" y="4534104"/>
              <a:ext cx="3042569" cy="1601912"/>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25186">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r>
                            <a:rPr lang="en-US" altLang="ko-KR" sz="1100" dirty="0">
                              <a:solidFill>
                                <a:sysClr val="windowText" lastClr="000000"/>
                              </a:solidFill>
                            </a:rPr>
                            <a:t>Z</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Atomic number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215476" r="-318333" b="-2381"/>
                          </a:stretch>
                        </a:blip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bl>
              </a:graphicData>
            </a:graphic>
          </p:graphicFrame>
        </mc:Fallback>
      </mc:AlternateContent>
      <p:pic>
        <p:nvPicPr>
          <p:cNvPr id="2" name="그림 1">
            <a:extLst>
              <a:ext uri="{FF2B5EF4-FFF2-40B4-BE49-F238E27FC236}">
                <a16:creationId xmlns:a16="http://schemas.microsoft.com/office/drawing/2014/main" id="{277D0861-14F9-4C6D-8D56-BCF26BDCA602}"/>
              </a:ext>
            </a:extLst>
          </p:cNvPr>
          <p:cNvPicPr>
            <a:picLocks noChangeAspect="1"/>
          </p:cNvPicPr>
          <p:nvPr/>
        </p:nvPicPr>
        <p:blipFill>
          <a:blip r:embed="rId8"/>
          <a:stretch>
            <a:fillRect/>
          </a:stretch>
        </p:blipFill>
        <p:spPr>
          <a:xfrm>
            <a:off x="8554583" y="2377103"/>
            <a:ext cx="3448017" cy="1762896"/>
          </a:xfrm>
          <a:prstGeom prst="rect">
            <a:avLst/>
          </a:prstGeom>
        </p:spPr>
      </p:pic>
    </p:spTree>
    <p:extLst>
      <p:ext uri="{BB962C8B-B14F-4D97-AF65-F5344CB8AC3E}">
        <p14:creationId xmlns:p14="http://schemas.microsoft.com/office/powerpoint/2010/main" val="401921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413191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Elastic scattering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𝒈</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4131916"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59A2E72-7721-44EB-A92C-D8884CDBE602}"/>
                  </a:ext>
                </a:extLst>
              </p:cNvPr>
              <p:cNvSpPr txBox="1"/>
              <p:nvPr/>
            </p:nvSpPr>
            <p:spPr>
              <a:xfrm>
                <a:off x="492836" y="1274271"/>
                <a:ext cx="8117764" cy="484716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600" i="1" dirty="0" smtClean="0">
                              <a:ea typeface="Cambria Math" panose="02040503050406030204" pitchFamily="18" charset="0"/>
                            </a:rPr>
                          </m:ctrlPr>
                        </m:sSubPr>
                        <m:e>
                          <m:r>
                            <m:rPr>
                              <m:sty m:val="p"/>
                            </m:rPr>
                            <a:rPr lang="en-US" altLang="ko-KR" sz="1600" i="0" dirty="0">
                              <a:ea typeface="Cambria Math" panose="02040503050406030204" pitchFamily="18" charset="0"/>
                            </a:rPr>
                            <m:t>σ</m:t>
                          </m:r>
                        </m:e>
                        <m:sub>
                          <m:r>
                            <m:rPr>
                              <m:sty m:val="p"/>
                            </m:rPr>
                            <a:rPr lang="en-US" altLang="ko-KR" sz="1600" i="0" dirty="0">
                              <a:ea typeface="Cambria Math" panose="02040503050406030204" pitchFamily="18" charset="0"/>
                            </a:rPr>
                            <m:t>g</m:t>
                          </m:r>
                        </m:sub>
                      </m:sSub>
                      <m:r>
                        <a:rPr lang="en-US" altLang="ko-KR" sz="1600" b="0" i="0" dirty="0" smtClean="0">
                          <a:ea typeface="Cambria Math" panose="02040503050406030204" pitchFamily="18" charset="0"/>
                        </a:rPr>
                        <m:t> </m:t>
                      </m:r>
                      <m:r>
                        <a:rPr lang="en-US" altLang="ko-KR" sz="1600" i="1" dirty="0">
                          <a:ea typeface="Cambria Math" panose="02040503050406030204" pitchFamily="18" charset="0"/>
                        </a:rPr>
                        <m:t>=</m:t>
                      </m:r>
                      <m:r>
                        <a:rPr lang="en-US" altLang="ko-KR" sz="1600" b="0" i="0" dirty="0" smtClean="0">
                          <a:ea typeface="Cambria Math" panose="02040503050406030204" pitchFamily="18" charset="0"/>
                        </a:rPr>
                        <m:t> </m:t>
                      </m:r>
                      <m:nary>
                        <m:naryPr>
                          <m:ctrlPr>
                            <a:rPr lang="en-US" altLang="ko-KR" sz="1600" b="0" i="1" dirty="0" smtClean="0">
                              <a:ea typeface="Cambria Math" panose="02040503050406030204" pitchFamily="18" charset="0"/>
                            </a:rPr>
                          </m:ctrlPr>
                        </m:naryPr>
                        <m:sub>
                          <m:r>
                            <m:rPr>
                              <m:brk m:alnAt="23"/>
                            </m:rPr>
                            <a:rPr lang="en-US" altLang="ko-KR" sz="1600" i="1" dirty="0">
                              <a:ea typeface="Cambria Math" panose="02040503050406030204" pitchFamily="18" charset="0"/>
                            </a:rPr>
                            <m:t>−</m:t>
                          </m:r>
                          <m:r>
                            <a:rPr lang="en-US" altLang="ko-KR" sz="1600" i="1" dirty="0" smtClean="0">
                              <a:ea typeface="Cambria Math" panose="02040503050406030204" pitchFamily="18" charset="0"/>
                            </a:rPr>
                            <m:t>𝜋</m:t>
                          </m:r>
                        </m:sub>
                        <m:sup>
                          <m:r>
                            <a:rPr lang="en-US" altLang="ko-KR" sz="1600" i="1" dirty="0" smtClean="0">
                              <a:ea typeface="Cambria Math" panose="02040503050406030204" pitchFamily="18" charset="0"/>
                            </a:rPr>
                            <m:t>𝜋</m:t>
                          </m:r>
                        </m:sup>
                        <m:e>
                          <m:r>
                            <m:rPr>
                              <m:sty m:val="p"/>
                            </m:rPr>
                            <a:rPr lang="en-US" altLang="ko-KR" sz="1600" i="1" dirty="0">
                              <a:ea typeface="Cambria Math" panose="02040503050406030204" pitchFamily="18" charset="0"/>
                            </a:rPr>
                            <m:t>d</m:t>
                          </m:r>
                          <m:r>
                            <a:rPr lang="en-US" altLang="ko-KR" sz="1600" i="1" dirty="0" smtClean="0">
                              <a:ea typeface="Cambria Math" panose="02040503050406030204" pitchFamily="18" charset="0"/>
                            </a:rPr>
                            <m:t>𝜙</m:t>
                          </m:r>
                        </m:e>
                      </m:nary>
                      <m:nary>
                        <m:naryPr>
                          <m:limLoc m:val="undOvr"/>
                          <m:ctrlPr>
                            <a:rPr lang="en-US" altLang="ko-KR" sz="1600" b="0" i="1" dirty="0" smtClean="0">
                              <a:ea typeface="Cambria Math" panose="02040503050406030204" pitchFamily="18" charset="0"/>
                            </a:rPr>
                          </m:ctrlPr>
                        </m:naryPr>
                        <m:sub>
                          <m:sSub>
                            <m:sSubPr>
                              <m:ctrlPr>
                                <a:rPr lang="en-US" altLang="ko-KR" sz="1600" i="1" dirty="0" smtClean="0">
                                  <a:ea typeface="Cambria Math" panose="02040503050406030204" pitchFamily="18" charset="0"/>
                                </a:rPr>
                              </m:ctrlPr>
                            </m:sSubPr>
                            <m:e>
                              <m:r>
                                <a:rPr lang="en-US" altLang="ko-KR" sz="1600" i="1" dirty="0" smtClean="0">
                                  <a:ea typeface="Cambria Math" panose="02040503050406030204" pitchFamily="18" charset="0"/>
                                </a:rPr>
                                <m:t>𝜃</m:t>
                              </m:r>
                            </m:e>
                            <m:sub>
                              <m:r>
                                <a:rPr lang="en-US" altLang="ko-KR" sz="1600" i="1" dirty="0">
                                  <a:ea typeface="Cambria Math" panose="02040503050406030204" pitchFamily="18" charset="0"/>
                                </a:rPr>
                                <m:t>1</m:t>
                              </m:r>
                            </m:sub>
                          </m:sSub>
                          <m:r>
                            <a:rPr lang="en-US" altLang="ko-KR" sz="1600" i="1" dirty="0">
                              <a:ea typeface="Cambria Math" panose="02040503050406030204" pitchFamily="18" charset="0"/>
                            </a:rPr>
                            <m:t>(</m:t>
                          </m:r>
                          <m:r>
                            <a:rPr lang="en-US" altLang="ko-KR" sz="1600" i="1" dirty="0" smtClean="0">
                              <a:ea typeface="Cambria Math" panose="02040503050406030204" pitchFamily="18" charset="0"/>
                            </a:rPr>
                            <m:t>𝜙</m:t>
                          </m:r>
                          <m:r>
                            <a:rPr lang="en-US" altLang="ko-KR" sz="1600" i="1" dirty="0">
                              <a:ea typeface="Cambria Math" panose="02040503050406030204" pitchFamily="18" charset="0"/>
                            </a:rPr>
                            <m:t>)</m:t>
                          </m:r>
                        </m:sub>
                        <m:sup>
                          <m:f>
                            <m:fPr>
                              <m:ctrlPr>
                                <a:rPr lang="en-US" altLang="ko-KR" sz="1600" i="1" dirty="0" smtClean="0">
                                  <a:ea typeface="Cambria Math" panose="02040503050406030204" pitchFamily="18" charset="0"/>
                                </a:rPr>
                              </m:ctrlPr>
                            </m:fPr>
                            <m:num>
                              <m:r>
                                <a:rPr lang="en-US" altLang="ko-KR" sz="1600" i="1" dirty="0" smtClean="0">
                                  <a:ea typeface="Cambria Math" panose="02040503050406030204" pitchFamily="18" charset="0"/>
                                </a:rPr>
                                <m:t>𝜋</m:t>
                              </m:r>
                            </m:num>
                            <m:den>
                              <m:r>
                                <a:rPr lang="en-US" altLang="ko-KR" sz="1600" i="1" dirty="0">
                                  <a:ea typeface="Cambria Math" panose="02040503050406030204" pitchFamily="18" charset="0"/>
                                </a:rPr>
                                <m:t>2</m:t>
                              </m:r>
                            </m:den>
                          </m:f>
                        </m:sup>
                        <m:e>
                          <m:f>
                            <m:fPr>
                              <m:ctrlPr>
                                <a:rPr lang="en-US" altLang="ko-KR" sz="1600" i="1" dirty="0">
                                  <a:ea typeface="Cambria Math" panose="02040503050406030204" pitchFamily="18" charset="0"/>
                                </a:rPr>
                              </m:ctrlPr>
                            </m:fPr>
                            <m:num>
                              <m:r>
                                <a:rPr lang="en-US" altLang="ko-KR" sz="1600" i="1" dirty="0">
                                  <a:ea typeface="Cambria Math" panose="02040503050406030204" pitchFamily="18" charset="0"/>
                                </a:rPr>
                                <m:t>4</m:t>
                              </m:r>
                              <m:r>
                                <a:rPr lang="en-US" altLang="ko-KR" sz="1600" i="1" dirty="0">
                                  <a:ea typeface="Cambria Math" panose="02040503050406030204" pitchFamily="18" charset="0"/>
                                </a:rPr>
                                <m:t>𝑍</m:t>
                              </m:r>
                              <m:d>
                                <m:dPr>
                                  <m:ctrlPr>
                                    <a:rPr lang="en-US" altLang="ko-KR" sz="1600" i="1" dirty="0">
                                      <a:ea typeface="Cambria Math" panose="02040503050406030204" pitchFamily="18" charset="0"/>
                                    </a:rPr>
                                  </m:ctrlPr>
                                </m:dPr>
                                <m:e>
                                  <m:r>
                                    <a:rPr lang="en-US" altLang="ko-KR" sz="1600" i="1" dirty="0">
                                      <a:ea typeface="Cambria Math" panose="02040503050406030204" pitchFamily="18" charset="0"/>
                                    </a:rPr>
                                    <m:t>𝑍</m:t>
                                  </m:r>
                                  <m:r>
                                    <a:rPr lang="en-US" altLang="ko-KR" sz="1600" i="1" dirty="0">
                                      <a:ea typeface="Cambria Math" panose="02040503050406030204" pitchFamily="18" charset="0"/>
                                    </a:rPr>
                                    <m:t>+1</m:t>
                                  </m:r>
                                </m:e>
                              </m:d>
                              <m:sSubSup>
                                <m:sSubSupPr>
                                  <m:ctrlPr>
                                    <a:rPr lang="en-US" altLang="ko-KR" sz="1600" i="1" dirty="0">
                                      <a:ea typeface="Cambria Math" panose="02040503050406030204" pitchFamily="18" charset="0"/>
                                    </a:rPr>
                                  </m:ctrlPr>
                                </m:sSubSupPr>
                                <m:e>
                                  <m:r>
                                    <a:rPr lang="en-US" altLang="ko-KR" sz="1600" i="1" dirty="0">
                                      <a:ea typeface="Cambria Math" panose="02040503050406030204" pitchFamily="18" charset="0"/>
                                    </a:rPr>
                                    <m:t>𝑟</m:t>
                                  </m:r>
                                </m:e>
                                <m:sub>
                                  <m:r>
                                    <a:rPr lang="en-US" altLang="ko-KR" sz="1600" i="1" dirty="0">
                                      <a:ea typeface="Cambria Math" panose="02040503050406030204" pitchFamily="18" charset="0"/>
                                    </a:rPr>
                                    <m:t>𝑒</m:t>
                                  </m:r>
                                </m:sub>
                                <m:sup>
                                  <m:r>
                                    <a:rPr lang="en-US" altLang="ko-KR" sz="1600" i="1" dirty="0">
                                      <a:ea typeface="Cambria Math" panose="02040503050406030204" pitchFamily="18" charset="0"/>
                                    </a:rPr>
                                    <m:t>2</m:t>
                                  </m:r>
                                </m:sup>
                              </m:sSubSup>
                            </m:num>
                            <m:den>
                              <m:sSup>
                                <m:sSupPr>
                                  <m:ctrlPr>
                                    <a:rPr lang="en-US" altLang="ko-KR" sz="1600" i="1" dirty="0">
                                      <a:ea typeface="Cambria Math" panose="02040503050406030204" pitchFamily="18" charset="0"/>
                                    </a:rPr>
                                  </m:ctrlPr>
                                </m:sSupPr>
                                <m:e>
                                  <m:r>
                                    <a:rPr lang="en-US" altLang="ko-KR" sz="1600" i="1" dirty="0">
                                      <a:ea typeface="Cambria Math" panose="02040503050406030204" pitchFamily="18" charset="0"/>
                                    </a:rPr>
                                    <m:t>𝛾</m:t>
                                  </m:r>
                                </m:e>
                                <m:sup>
                                  <m:r>
                                    <a:rPr lang="en-US" altLang="ko-KR" sz="1600" i="1" dirty="0">
                                      <a:ea typeface="Cambria Math" panose="02040503050406030204" pitchFamily="18" charset="0"/>
                                    </a:rPr>
                                    <m:t>2</m:t>
                                  </m:r>
                                </m:sup>
                              </m:sSup>
                            </m:den>
                          </m:f>
                          <m:f>
                            <m:fPr>
                              <m:ctrlPr>
                                <a:rPr lang="en-US" altLang="ko-KR" sz="1600" i="1" dirty="0">
                                  <a:ea typeface="Cambria Math" panose="02040503050406030204" pitchFamily="18" charset="0"/>
                                </a:rPr>
                              </m:ctrlPr>
                            </m:fPr>
                            <m:num>
                              <m:r>
                                <a:rPr lang="en-US" altLang="ko-KR" sz="1600" i="1" dirty="0">
                                  <a:ea typeface="Cambria Math" panose="02040503050406030204" pitchFamily="18" charset="0"/>
                                </a:rPr>
                                <m:t>𝑑</m:t>
                              </m:r>
                              <m:r>
                                <a:rPr lang="en-US" altLang="ko-KR" sz="1600" i="1" dirty="0">
                                  <a:ea typeface="Cambria Math" panose="02040503050406030204" pitchFamily="18" charset="0"/>
                                </a:rPr>
                                <m:t>𝜃</m:t>
                              </m:r>
                            </m:num>
                            <m:den>
                              <m:sSup>
                                <m:sSupPr>
                                  <m:ctrlPr>
                                    <a:rPr lang="en-US" altLang="ko-KR" sz="1600" i="1" dirty="0">
                                      <a:ea typeface="Cambria Math" panose="02040503050406030204" pitchFamily="18" charset="0"/>
                                    </a:rPr>
                                  </m:ctrlPr>
                                </m:sSupPr>
                                <m:e>
                                  <m:r>
                                    <a:rPr lang="en-US" altLang="ko-KR" sz="1600" i="1" dirty="0">
                                      <a:ea typeface="Cambria Math" panose="02040503050406030204" pitchFamily="18" charset="0"/>
                                    </a:rPr>
                                    <m:t>𝜃</m:t>
                                  </m:r>
                                </m:e>
                                <m:sup>
                                  <m:r>
                                    <a:rPr lang="en-US" altLang="ko-KR" sz="1600" i="1" dirty="0">
                                      <a:ea typeface="Cambria Math" panose="02040503050406030204" pitchFamily="18" charset="0"/>
                                    </a:rPr>
                                    <m:t>3</m:t>
                                  </m:r>
                                </m:sup>
                              </m:sSup>
                            </m:den>
                          </m:f>
                        </m:e>
                      </m:nary>
                      <m:r>
                        <a:rPr lang="en-US" altLang="ko-KR" sz="1600" b="0" i="0" dirty="0" smtClean="0">
                          <a:ea typeface="Cambria Math" panose="02040503050406030204" pitchFamily="18" charset="0"/>
                        </a:rPr>
                        <m:t> </m:t>
                      </m:r>
                    </m:oMath>
                  </m:oMathPara>
                </a14:m>
                <a:endParaRPr lang="en-US" altLang="ko-KR" sz="1600" b="0" dirty="0">
                  <a:ea typeface="Cambria Math" panose="02040503050406030204" pitchFamily="18" charset="0"/>
                </a:endParaRPr>
              </a:p>
              <a:p>
                <a:pPr algn="ctr"/>
                <a:endParaRPr lang="en-US" altLang="ko-KR" sz="1600" dirty="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altLang="ko-KR" sz="1600" b="0" i="1" dirty="0" smtClean="0">
                          <a:ea typeface="Cambria Math" panose="02040503050406030204" pitchFamily="18" charset="0"/>
                        </a:rPr>
                        <m:t>       </m:t>
                      </m:r>
                      <m:r>
                        <a:rPr lang="en-US" altLang="ko-KR" sz="1600" i="1" dirty="0" smtClean="0">
                          <a:ea typeface="Cambria Math" panose="02040503050406030204" pitchFamily="18" charset="0"/>
                        </a:rPr>
                        <m:t>≅</m:t>
                      </m:r>
                      <m:r>
                        <a:rPr lang="en-US" altLang="ko-KR" sz="1600" dirty="0">
                          <a:ea typeface="Cambria Math" panose="02040503050406030204" pitchFamily="18" charset="0"/>
                        </a:rPr>
                        <m:t> </m:t>
                      </m:r>
                      <m:nary>
                        <m:naryPr>
                          <m:ctrlPr>
                            <a:rPr lang="en-US" altLang="ko-KR" sz="1600" i="1" dirty="0">
                              <a:ea typeface="Cambria Math" panose="02040503050406030204" pitchFamily="18" charset="0"/>
                            </a:rPr>
                          </m:ctrlPr>
                        </m:naryPr>
                        <m:sub>
                          <m:r>
                            <m:rPr>
                              <m:brk m:alnAt="23"/>
                            </m:rPr>
                            <a:rPr lang="en-US" altLang="ko-KR" sz="1600" i="1" dirty="0">
                              <a:ea typeface="Cambria Math" panose="02040503050406030204" pitchFamily="18" charset="0"/>
                            </a:rPr>
                            <m:t>−</m:t>
                          </m:r>
                          <m:r>
                            <a:rPr lang="en-US" altLang="ko-KR" sz="1600" i="1" dirty="0">
                              <a:ea typeface="Cambria Math" panose="02040503050406030204" pitchFamily="18" charset="0"/>
                            </a:rPr>
                            <m:t>𝜋</m:t>
                          </m:r>
                        </m:sub>
                        <m:sup>
                          <m:r>
                            <a:rPr lang="en-US" altLang="ko-KR" sz="1600" i="1" dirty="0">
                              <a:ea typeface="Cambria Math" panose="02040503050406030204" pitchFamily="18" charset="0"/>
                            </a:rPr>
                            <m:t>𝜋</m:t>
                          </m:r>
                        </m:sup>
                        <m:e>
                          <m:f>
                            <m:fPr>
                              <m:ctrlPr>
                                <a:rPr lang="en-US" altLang="ko-KR" sz="1600" i="1" dirty="0">
                                  <a:ea typeface="Cambria Math" panose="02040503050406030204" pitchFamily="18" charset="0"/>
                                </a:rPr>
                              </m:ctrlPr>
                            </m:fPr>
                            <m:num>
                              <m:r>
                                <a:rPr lang="en-US" altLang="ko-KR" sz="1600" i="1" dirty="0" smtClean="0">
                                  <a:ea typeface="Cambria Math" panose="02040503050406030204" pitchFamily="18" charset="0"/>
                                </a:rPr>
                                <m:t>2</m:t>
                              </m:r>
                              <m:r>
                                <a:rPr lang="en-US" altLang="ko-KR" sz="1600" i="1" dirty="0">
                                  <a:ea typeface="Cambria Math" panose="02040503050406030204" pitchFamily="18" charset="0"/>
                                </a:rPr>
                                <m:t>𝑍</m:t>
                              </m:r>
                              <m:d>
                                <m:dPr>
                                  <m:ctrlPr>
                                    <a:rPr lang="en-US" altLang="ko-KR" sz="1600" i="1" dirty="0">
                                      <a:ea typeface="Cambria Math" panose="02040503050406030204" pitchFamily="18" charset="0"/>
                                    </a:rPr>
                                  </m:ctrlPr>
                                </m:dPr>
                                <m:e>
                                  <m:r>
                                    <a:rPr lang="en-US" altLang="ko-KR" sz="1600" i="1" dirty="0">
                                      <a:ea typeface="Cambria Math" panose="02040503050406030204" pitchFamily="18" charset="0"/>
                                    </a:rPr>
                                    <m:t>𝑍</m:t>
                                  </m:r>
                                  <m:r>
                                    <a:rPr lang="en-US" altLang="ko-KR" sz="1600" i="1" dirty="0">
                                      <a:ea typeface="Cambria Math" panose="02040503050406030204" pitchFamily="18" charset="0"/>
                                    </a:rPr>
                                    <m:t>+1</m:t>
                                  </m:r>
                                </m:e>
                              </m:d>
                              <m:sSubSup>
                                <m:sSubSupPr>
                                  <m:ctrlPr>
                                    <a:rPr lang="en-US" altLang="ko-KR" sz="1600" i="1" dirty="0">
                                      <a:ea typeface="Cambria Math" panose="02040503050406030204" pitchFamily="18" charset="0"/>
                                    </a:rPr>
                                  </m:ctrlPr>
                                </m:sSubSupPr>
                                <m:e>
                                  <m:r>
                                    <a:rPr lang="en-US" altLang="ko-KR" sz="1600" i="1" dirty="0">
                                      <a:ea typeface="Cambria Math" panose="02040503050406030204" pitchFamily="18" charset="0"/>
                                    </a:rPr>
                                    <m:t>𝑟</m:t>
                                  </m:r>
                                </m:e>
                                <m:sub>
                                  <m:r>
                                    <a:rPr lang="en-US" altLang="ko-KR" sz="1600" i="1" dirty="0">
                                      <a:ea typeface="Cambria Math" panose="02040503050406030204" pitchFamily="18" charset="0"/>
                                    </a:rPr>
                                    <m:t>𝑒</m:t>
                                  </m:r>
                                </m:sub>
                                <m:sup>
                                  <m:r>
                                    <a:rPr lang="en-US" altLang="ko-KR" sz="1600" i="1" dirty="0">
                                      <a:ea typeface="Cambria Math" panose="02040503050406030204" pitchFamily="18" charset="0"/>
                                    </a:rPr>
                                    <m:t>2</m:t>
                                  </m:r>
                                </m:sup>
                              </m:sSubSup>
                            </m:num>
                            <m:den>
                              <m:sSup>
                                <m:sSupPr>
                                  <m:ctrlPr>
                                    <a:rPr lang="en-US" altLang="ko-KR" sz="1600" i="1" dirty="0">
                                      <a:ea typeface="Cambria Math" panose="02040503050406030204" pitchFamily="18" charset="0"/>
                                    </a:rPr>
                                  </m:ctrlPr>
                                </m:sSupPr>
                                <m:e>
                                  <m:r>
                                    <a:rPr lang="en-US" altLang="ko-KR" sz="1600" i="1" dirty="0">
                                      <a:ea typeface="Cambria Math" panose="02040503050406030204" pitchFamily="18" charset="0"/>
                                    </a:rPr>
                                    <m:t>𝛾</m:t>
                                  </m:r>
                                </m:e>
                                <m:sup>
                                  <m:r>
                                    <a:rPr lang="en-US" altLang="ko-KR" sz="1600" i="1" dirty="0">
                                      <a:ea typeface="Cambria Math" panose="02040503050406030204" pitchFamily="18" charset="0"/>
                                    </a:rPr>
                                    <m:t>2</m:t>
                                  </m:r>
                                </m:sup>
                              </m:sSup>
                            </m:den>
                          </m:f>
                          <m:f>
                            <m:fPr>
                              <m:ctrlPr>
                                <a:rPr lang="en-US" altLang="ko-KR" sz="1600" i="1" dirty="0">
                                  <a:ea typeface="Cambria Math" panose="02040503050406030204" pitchFamily="18" charset="0"/>
                                </a:rPr>
                              </m:ctrlPr>
                            </m:fPr>
                            <m:num>
                              <m:r>
                                <a:rPr lang="en-US" altLang="ko-KR" sz="1600" i="1" dirty="0" smtClean="0">
                                  <a:ea typeface="Cambria Math" panose="02040503050406030204" pitchFamily="18" charset="0"/>
                                </a:rPr>
                                <m:t>1</m:t>
                              </m:r>
                            </m:num>
                            <m:den>
                              <m:sSubSup>
                                <m:sSubSupPr>
                                  <m:ctrlPr>
                                    <a:rPr lang="en-US" altLang="ko-KR" sz="1600" i="1" dirty="0" smtClean="0">
                                      <a:ea typeface="Cambria Math" panose="02040503050406030204" pitchFamily="18" charset="0"/>
                                    </a:rPr>
                                  </m:ctrlPr>
                                </m:sSubSupPr>
                                <m:e>
                                  <m:r>
                                    <a:rPr lang="en-US" altLang="ko-KR" sz="1600" i="1" dirty="0">
                                      <a:ea typeface="Cambria Math" panose="02040503050406030204" pitchFamily="18" charset="0"/>
                                    </a:rPr>
                                    <m:t>𝜃</m:t>
                                  </m:r>
                                </m:e>
                                <m:sub>
                                  <m:r>
                                    <a:rPr lang="en-US" altLang="ko-KR" sz="1600" i="1" dirty="0">
                                      <a:ea typeface="Cambria Math" panose="02040503050406030204" pitchFamily="18" charset="0"/>
                                    </a:rPr>
                                    <m:t>1</m:t>
                                  </m:r>
                                </m:sub>
                                <m:sup>
                                  <m:r>
                                    <a:rPr lang="en-US" altLang="ko-KR" sz="1600" i="1" dirty="0" smtClean="0">
                                      <a:ea typeface="Cambria Math" panose="02040503050406030204" pitchFamily="18" charset="0"/>
                                    </a:rPr>
                                    <m:t>2</m:t>
                                  </m:r>
                                </m:sup>
                              </m:sSubSup>
                              <m:r>
                                <a:rPr lang="en-US" altLang="ko-KR" sz="1600" i="1" dirty="0">
                                  <a:ea typeface="Cambria Math" panose="02040503050406030204" pitchFamily="18" charset="0"/>
                                </a:rPr>
                                <m:t>(</m:t>
                              </m:r>
                              <m:r>
                                <a:rPr lang="en-US" altLang="ko-KR" sz="1600" i="1" dirty="0" smtClean="0">
                                  <a:ea typeface="Cambria Math" panose="02040503050406030204" pitchFamily="18" charset="0"/>
                                </a:rPr>
                                <m:t>𝜙</m:t>
                              </m:r>
                              <m:r>
                                <a:rPr lang="en-US" altLang="ko-KR" sz="1600" i="1" dirty="0">
                                  <a:ea typeface="Cambria Math" panose="02040503050406030204" pitchFamily="18" charset="0"/>
                                </a:rPr>
                                <m:t>)</m:t>
                              </m:r>
                            </m:den>
                          </m:f>
                          <m:r>
                            <m:rPr>
                              <m:sty m:val="p"/>
                            </m:rPr>
                            <a:rPr lang="en-US" altLang="ko-KR" sz="1600" i="1" dirty="0">
                              <a:ea typeface="Cambria Math" panose="02040503050406030204" pitchFamily="18" charset="0"/>
                            </a:rPr>
                            <m:t>d</m:t>
                          </m:r>
                          <m:r>
                            <a:rPr lang="en-US" altLang="ko-KR" sz="1600" i="1" dirty="0">
                              <a:ea typeface="Cambria Math" panose="02040503050406030204" pitchFamily="18" charset="0"/>
                            </a:rPr>
                            <m:t>𝜙</m:t>
                          </m:r>
                        </m:e>
                      </m:nary>
                    </m:oMath>
                  </m:oMathPara>
                </a14:m>
                <a:endParaRPr lang="en-US" altLang="ko-KR" sz="1600" dirty="0">
                  <a:ea typeface="Cambria Math" panose="02040503050406030204" pitchFamily="18" charset="0"/>
                </a:endParaRPr>
              </a:p>
              <a:p>
                <a:pPr algn="just"/>
                <a:r>
                  <a:rPr lang="en-US" altLang="ko-KR" sz="1600" dirty="0">
                    <a:ea typeface="Cambria Math" panose="02040503050406030204" pitchFamily="18" charset="0"/>
                  </a:rPr>
                  <a:t>   </a:t>
                </a:r>
              </a:p>
              <a:p>
                <a:pPr algn="just"/>
                <a:endParaRPr lang="en-US" altLang="ko-KR" sz="1600" dirty="0">
                  <a:ea typeface="Cambria Math" panose="02040503050406030204" pitchFamily="18" charset="0"/>
                </a:endParaRPr>
              </a:p>
              <a:p>
                <a:pPr algn="just"/>
                <a:r>
                  <a:rPr lang="en-US" altLang="ko-KR" sz="1600" dirty="0">
                    <a:ea typeface="Cambria Math" panose="02040503050406030204" pitchFamily="18" charset="0"/>
                  </a:rPr>
                  <a:t>To find </a:t>
                </a:r>
                <a14:m>
                  <m:oMath xmlns:m="http://schemas.openxmlformats.org/officeDocument/2006/math">
                    <m:sSub>
                      <m:sSubPr>
                        <m:ctrlPr>
                          <a:rPr lang="en-US" altLang="ko-KR" sz="1600" b="0" i="1" smtClean="0">
                            <a:ea typeface="Cambria Math" panose="02040503050406030204" pitchFamily="18" charset="0"/>
                          </a:rPr>
                        </m:ctrlPr>
                      </m:sSubPr>
                      <m:e>
                        <m:r>
                          <a:rPr lang="en-US" altLang="ko-KR" sz="1600" b="0" i="1" smtClean="0">
                            <a:ea typeface="Cambria Math" panose="02040503050406030204" pitchFamily="18" charset="0"/>
                          </a:rPr>
                          <m:t>𝜃</m:t>
                        </m:r>
                      </m:e>
                      <m:sub>
                        <m:r>
                          <a:rPr lang="en-US" altLang="ko-KR" sz="1600" b="0" i="1" smtClean="0">
                            <a:ea typeface="Cambria Math" panose="02040503050406030204" pitchFamily="18" charset="0"/>
                          </a:rPr>
                          <m:t>1</m:t>
                        </m:r>
                      </m:sub>
                    </m:sSub>
                  </m:oMath>
                </a14:m>
                <a:r>
                  <a:rPr lang="en-US" altLang="ko-KR" sz="1600" dirty="0">
                    <a:ea typeface="Cambria Math" panose="02040503050406030204" pitchFamily="18" charset="0"/>
                  </a:rPr>
                  <a:t> which is minimum value of </a:t>
                </a:r>
                <a14:m>
                  <m:oMath xmlns:m="http://schemas.openxmlformats.org/officeDocument/2006/math">
                    <m:r>
                      <a:rPr lang="en-US" altLang="ko-KR" sz="1600" b="0" i="1" smtClean="0">
                        <a:ea typeface="Cambria Math" panose="02040503050406030204" pitchFamily="18" charset="0"/>
                      </a:rPr>
                      <m:t>𝜃</m:t>
                    </m:r>
                  </m:oMath>
                </a14:m>
                <a:r>
                  <a:rPr lang="en-US" altLang="ko-KR" sz="1600" dirty="0">
                    <a:ea typeface="Cambria Math" panose="02040503050406030204" pitchFamily="18" charset="0"/>
                  </a:rPr>
                  <a:t> where scattered electrons escape from the beam, with some approximations.</a:t>
                </a:r>
              </a:p>
              <a:p>
                <a:pPr algn="just"/>
                <a:endParaRPr lang="en-US" altLang="ko-KR" sz="1600" dirty="0">
                  <a:ea typeface="Cambria Math" panose="02040503050406030204" pitchFamily="18" charset="0"/>
                </a:endParaRPr>
              </a:p>
              <a:p>
                <a:pPr algn="just"/>
                <a:r>
                  <a:rPr lang="en-US" altLang="ko-KR" sz="1600" dirty="0">
                    <a:ea typeface="Cambria Math" panose="02040503050406030204" pitchFamily="18" charset="0"/>
                  </a:rPr>
                  <a:t>Let incident electron move in design orbit. It get an angular kick </a:t>
                </a:r>
                <a14:m>
                  <m:oMath xmlns:m="http://schemas.openxmlformats.org/officeDocument/2006/math">
                    <m:r>
                      <a:rPr lang="en-US" altLang="ko-KR" sz="1600" i="1" dirty="0">
                        <a:ea typeface="Cambria Math" panose="02040503050406030204" pitchFamily="18" charset="0"/>
                      </a:rPr>
                      <m:t>𝜃</m:t>
                    </m:r>
                  </m:oMath>
                </a14:m>
                <a:r>
                  <a:rPr lang="en-US" altLang="ko-KR" sz="1600" dirty="0">
                    <a:ea typeface="Cambria Math" panose="02040503050406030204" pitchFamily="18" charset="0"/>
                  </a:rPr>
                  <a:t> due to the scattering and it starts betatron oscillation with initial conditions where transverse displacement y=0, y’ = </a:t>
                </a:r>
                <a14:m>
                  <m:oMath xmlns:m="http://schemas.openxmlformats.org/officeDocument/2006/math">
                    <m:r>
                      <a:rPr lang="en-US" altLang="ko-KR" sz="1600" i="1" dirty="0">
                        <a:ea typeface="Cambria Math" panose="02040503050406030204" pitchFamily="18" charset="0"/>
                      </a:rPr>
                      <m:t>𝜃</m:t>
                    </m:r>
                  </m:oMath>
                </a14:m>
                <a:r>
                  <a:rPr lang="en-US" altLang="ko-KR" sz="1600" dirty="0">
                    <a:ea typeface="Cambria Math" panose="02040503050406030204" pitchFamily="18" charset="0"/>
                  </a:rPr>
                  <a:t>.</a:t>
                </a:r>
              </a:p>
              <a:p>
                <a:pPr algn="just"/>
                <a:endParaRPr lang="en-US" altLang="ko-KR" sz="1600" dirty="0">
                  <a:ea typeface="Cambria Math" panose="02040503050406030204" pitchFamily="18" charset="0"/>
                </a:endParaRPr>
              </a:p>
              <a:p>
                <a:pPr algn="just"/>
                <a:r>
                  <a:rPr lang="en-US" altLang="ko-KR" sz="1600" dirty="0">
                    <a:ea typeface="Cambria Math" panose="02040503050406030204" pitchFamily="18" charset="0"/>
                  </a:rPr>
                  <a:t>If </a:t>
                </a:r>
                <a14:m>
                  <m:oMath xmlns:m="http://schemas.openxmlformats.org/officeDocument/2006/math">
                    <m:r>
                      <a:rPr lang="en-US" altLang="ko-KR" sz="1600" i="1" dirty="0">
                        <a:ea typeface="Cambria Math" panose="02040503050406030204" pitchFamily="18" charset="0"/>
                      </a:rPr>
                      <m:t>𝜃</m:t>
                    </m:r>
                  </m:oMath>
                </a14:m>
                <a:r>
                  <a:rPr lang="en-US" altLang="ko-KR" sz="1600" dirty="0">
                    <a:ea typeface="Cambria Math" panose="02040503050406030204" pitchFamily="18" charset="0"/>
                  </a:rPr>
                  <a:t> is </a:t>
                </a:r>
                <a14:m>
                  <m:oMath xmlns:m="http://schemas.openxmlformats.org/officeDocument/2006/math">
                    <m:sSub>
                      <m:sSubPr>
                        <m:ctrlPr>
                          <a:rPr lang="en-US" altLang="ko-KR" sz="1600" i="1" dirty="0" smtClean="0">
                            <a:ea typeface="Cambria Math" panose="02040503050406030204" pitchFamily="18" charset="0"/>
                          </a:rPr>
                        </m:ctrlPr>
                      </m:sSubPr>
                      <m:e>
                        <m:r>
                          <a:rPr lang="en-US" altLang="ko-KR" sz="1600" i="1" dirty="0">
                            <a:ea typeface="Cambria Math" panose="02040503050406030204" pitchFamily="18" charset="0"/>
                          </a:rPr>
                          <m:t>𝜃</m:t>
                        </m:r>
                      </m:e>
                      <m:sub>
                        <m:r>
                          <a:rPr lang="en-US" altLang="ko-KR" sz="1600" i="1" dirty="0" smtClean="0">
                            <a:ea typeface="Cambria Math" panose="02040503050406030204" pitchFamily="18" charset="0"/>
                          </a:rPr>
                          <m:t>1</m:t>
                        </m:r>
                      </m:sub>
                    </m:sSub>
                  </m:oMath>
                </a14:m>
                <a:r>
                  <a:rPr lang="en-US" altLang="ko-KR" sz="1600" dirty="0">
                    <a:ea typeface="Cambria Math" panose="02040503050406030204" pitchFamily="18" charset="0"/>
                  </a:rPr>
                  <a:t>, the oscillation amplitude becomes the minimum half minimum aperture </a:t>
                </a:r>
                <a14:m>
                  <m:oMath xmlns:m="http://schemas.openxmlformats.org/officeDocument/2006/math">
                    <m:sSub>
                      <m:sSubPr>
                        <m:ctrlPr>
                          <a:rPr lang="en-US" altLang="ko-KR" sz="1600" i="1" dirty="0" smtClean="0">
                            <a:ea typeface="Cambria Math" panose="02040503050406030204" pitchFamily="18" charset="0"/>
                          </a:rPr>
                        </m:ctrlPr>
                      </m:sSubPr>
                      <m:e>
                        <m:r>
                          <m:rPr>
                            <m:sty m:val="p"/>
                          </m:rPr>
                          <a:rPr lang="en-US" altLang="ko-KR" sz="1600" i="1" dirty="0">
                            <a:ea typeface="Cambria Math" panose="02040503050406030204" pitchFamily="18" charset="0"/>
                          </a:rPr>
                          <m:t>h</m:t>
                        </m:r>
                      </m:e>
                      <m:sub>
                        <m:r>
                          <m:rPr>
                            <m:sty m:val="p"/>
                          </m:rPr>
                          <a:rPr lang="en-US" altLang="ko-KR" sz="1600" i="1" dirty="0" smtClean="0">
                            <a:ea typeface="Cambria Math" panose="02040503050406030204" pitchFamily="18" charset="0"/>
                          </a:rPr>
                          <m:t>m</m:t>
                        </m:r>
                      </m:sub>
                    </m:sSub>
                    <m:r>
                      <a:rPr lang="en-US" altLang="ko-KR" sz="1600" b="0" i="0" dirty="0" smtClean="0">
                        <a:ea typeface="Cambria Math" panose="02040503050406030204" pitchFamily="18" charset="0"/>
                      </a:rPr>
                      <m:t> </m:t>
                    </m:r>
                  </m:oMath>
                </a14:m>
                <a:r>
                  <a:rPr lang="en-US" altLang="ko-KR" sz="1600" dirty="0">
                    <a:ea typeface="Cambria Math" panose="02040503050406030204" pitchFamily="18" charset="0"/>
                  </a:rPr>
                  <a:t>.  Therefore, only if the transverse displacement has </a:t>
                </a:r>
                <a14:m>
                  <m:oMath xmlns:m="http://schemas.openxmlformats.org/officeDocument/2006/math">
                    <m:sSub>
                      <m:sSubPr>
                        <m:ctrlPr>
                          <a:rPr lang="en-US" altLang="ko-KR" sz="1600" i="1" dirty="0" smtClean="0">
                            <a:ea typeface="Cambria Math" panose="02040503050406030204" pitchFamily="18" charset="0"/>
                          </a:rPr>
                        </m:ctrlPr>
                      </m:sSubPr>
                      <m:e>
                        <m:r>
                          <m:rPr>
                            <m:sty m:val="p"/>
                          </m:rPr>
                          <a:rPr lang="en-US" altLang="ko-KR" sz="1600" i="1" dirty="0">
                            <a:ea typeface="Cambria Math" panose="02040503050406030204" pitchFamily="18" charset="0"/>
                          </a:rPr>
                          <m:t>h</m:t>
                        </m:r>
                      </m:e>
                      <m:sub>
                        <m:r>
                          <m:rPr>
                            <m:sty m:val="p"/>
                          </m:rPr>
                          <a:rPr lang="en-US" altLang="ko-KR" sz="1600" i="1" dirty="0" smtClean="0">
                            <a:ea typeface="Cambria Math" panose="02040503050406030204" pitchFamily="18" charset="0"/>
                          </a:rPr>
                          <m:t>m</m:t>
                        </m:r>
                      </m:sub>
                    </m:sSub>
                    <m:r>
                      <a:rPr lang="en-US" altLang="ko-KR" sz="1600" b="0" i="0" dirty="0" smtClean="0">
                        <a:ea typeface="Cambria Math" panose="02040503050406030204" pitchFamily="18" charset="0"/>
                      </a:rPr>
                      <m:t> </m:t>
                    </m:r>
                  </m:oMath>
                </a14:m>
                <a:r>
                  <a:rPr lang="en-US" altLang="ko-KR" sz="1600" dirty="0">
                    <a:ea typeface="Cambria Math" panose="02040503050406030204" pitchFamily="18" charset="0"/>
                  </a:rPr>
                  <a:t>as maximum value of betatron amplitude.</a:t>
                </a:r>
              </a:p>
            </p:txBody>
          </p:sp>
        </mc:Choice>
        <mc:Fallback>
          <p:sp>
            <p:nvSpPr>
              <p:cNvPr id="6" name="TextBox 5">
                <a:extLst>
                  <a:ext uri="{FF2B5EF4-FFF2-40B4-BE49-F238E27FC236}">
                    <a16:creationId xmlns:a16="http://schemas.microsoft.com/office/drawing/2014/main" id="{B59A2E72-7721-44EB-A92C-D8884CDBE602}"/>
                  </a:ext>
                </a:extLst>
              </p:cNvPr>
              <p:cNvSpPr txBox="1">
                <a:spLocks noRot="1" noChangeAspect="1" noMove="1" noResize="1" noEditPoints="1" noAdjustHandles="1" noChangeArrowheads="1" noChangeShapeType="1" noTextEdit="1"/>
              </p:cNvSpPr>
              <p:nvPr/>
            </p:nvSpPr>
            <p:spPr>
              <a:xfrm>
                <a:off x="492836" y="1274271"/>
                <a:ext cx="8117764" cy="4847161"/>
              </a:xfrm>
              <a:prstGeom prst="rect">
                <a:avLst/>
              </a:prstGeom>
              <a:blipFill>
                <a:blip r:embed="rId6"/>
                <a:stretch>
                  <a:fillRect l="-450" r="-3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969EB2F6-A819-4EC5-BAE9-7161690FF6D8}"/>
                  </a:ext>
                </a:extLst>
              </p:cNvPr>
              <p:cNvGraphicFramePr>
                <a:graphicFrameLocks noGrp="1"/>
              </p:cNvGraphicFramePr>
              <p:nvPr>
                <p:extLst>
                  <p:ext uri="{D42A27DB-BD31-4B8C-83A1-F6EECF244321}">
                    <p14:modId xmlns:p14="http://schemas.microsoft.com/office/powerpoint/2010/main" val="2573258702"/>
                  </p:ext>
                </p:extLst>
              </p:nvPr>
            </p:nvGraphicFramePr>
            <p:xfrm>
              <a:off x="8656595" y="1572891"/>
              <a:ext cx="3042569" cy="1593033"/>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r>
                            <a:rPr lang="en-US" altLang="ko-KR" sz="1100" dirty="0">
                              <a:solidFill>
                                <a:sysClr val="windowText" lastClr="000000"/>
                              </a:solidFill>
                            </a:rPr>
                            <a:t>Z</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Atomic number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smtClean="0">
                                        <a:latin typeface="Cambria Math" panose="02040503050406030204" pitchFamily="18" charset="0"/>
                                      </a:rPr>
                                    </m:ctrlPr>
                                  </m:sSubPr>
                                  <m:e>
                                    <m:r>
                                      <m:rPr>
                                        <m:sty m:val="p"/>
                                      </m:rPr>
                                      <a:rPr lang="en-US" altLang="ko-KR" sz="1100" i="1" smtClean="0">
                                        <a:latin typeface="Cambria Math" panose="02040503050406030204" pitchFamily="18" charset="0"/>
                                      </a:rPr>
                                      <m:t>r</m:t>
                                    </m:r>
                                  </m:e>
                                  <m:sub>
                                    <m:r>
                                      <m:rPr>
                                        <m:sty m:val="p"/>
                                      </m:rPr>
                                      <a:rPr lang="en-US" altLang="ko-KR" sz="1100" i="1" smtClean="0">
                                        <a:latin typeface="Cambria Math" panose="02040503050406030204" pitchFamily="18" charset="0"/>
                                      </a:rPr>
                                      <m:t>e</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bl>
              </a:graphicData>
            </a:graphic>
          </p:graphicFrame>
        </mc:Choice>
        <mc:Fallback xmlns="">
          <p:graphicFrame>
            <p:nvGraphicFramePr>
              <p:cNvPr id="12" name="표 11">
                <a:extLst>
                  <a:ext uri="{FF2B5EF4-FFF2-40B4-BE49-F238E27FC236}">
                    <a16:creationId xmlns:a16="http://schemas.microsoft.com/office/drawing/2014/main" id="{969EB2F6-A819-4EC5-BAE9-7161690FF6D8}"/>
                  </a:ext>
                </a:extLst>
              </p:cNvPr>
              <p:cNvGraphicFramePr>
                <a:graphicFrameLocks noGrp="1"/>
              </p:cNvGraphicFramePr>
              <p:nvPr>
                <p:extLst>
                  <p:ext uri="{D42A27DB-BD31-4B8C-83A1-F6EECF244321}">
                    <p14:modId xmlns:p14="http://schemas.microsoft.com/office/powerpoint/2010/main" val="2573258702"/>
                  </p:ext>
                </p:extLst>
              </p:nvPr>
            </p:nvGraphicFramePr>
            <p:xfrm>
              <a:off x="8656595" y="1572891"/>
              <a:ext cx="3042569" cy="1593033"/>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r>
                            <a:rPr lang="en-US" altLang="ko-KR" sz="1100" dirty="0">
                              <a:solidFill>
                                <a:sysClr val="windowText" lastClr="000000"/>
                              </a:solidFill>
                            </a:rPr>
                            <a:t>Z</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Atomic number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214286" r="-318333" b="-2381"/>
                          </a:stretch>
                        </a:blipFill>
                      </a:tcPr>
                    </a:tc>
                    <a:tc>
                      <a:txBody>
                        <a:bodyPr/>
                        <a:lstStyle/>
                        <a:p>
                          <a:pPr algn="ctr" latinLnBrk="1"/>
                          <a:r>
                            <a:rPr lang="en-US" altLang="ko-KR" sz="1100" dirty="0">
                              <a:solidFill>
                                <a:sysClr val="windowText" lastClr="000000"/>
                              </a:solidFill>
                            </a:rPr>
                            <a:t>Classical electron radius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bl>
              </a:graphicData>
            </a:graphic>
          </p:graphicFrame>
        </mc:Fallback>
      </mc:AlternateContent>
    </p:spTree>
    <p:extLst>
      <p:ext uri="{BB962C8B-B14F-4D97-AF65-F5344CB8AC3E}">
        <p14:creationId xmlns:p14="http://schemas.microsoft.com/office/powerpoint/2010/main" val="171825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413191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Elastic scattering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𝒈</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4131916"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3618789-6F20-4FEB-8515-87863B406985}"/>
                  </a:ext>
                </a:extLst>
              </p:cNvPr>
              <p:cNvSpPr txBox="1"/>
              <p:nvPr/>
            </p:nvSpPr>
            <p:spPr>
              <a:xfrm>
                <a:off x="556847" y="1184411"/>
                <a:ext cx="10650415" cy="4964629"/>
              </a:xfrm>
              <a:prstGeom prst="rect">
                <a:avLst/>
              </a:prstGeom>
              <a:noFill/>
            </p:spPr>
            <p:txBody>
              <a:bodyPr wrap="square" rtlCol="0">
                <a:spAutoFit/>
              </a:bodyPr>
              <a:lstStyle/>
              <a:p>
                <a:r>
                  <a:rPr lang="en-US" altLang="ko-KR" sz="1600" dirty="0">
                    <a:latin typeface="Cambria Math" panose="02040503050406030204" pitchFamily="18" charset="0"/>
                    <a:ea typeface="Cambria Math" panose="02040503050406030204" pitchFamily="18" charset="0"/>
                  </a:rPr>
                  <a:t>According to Courant-Snyder invariant,</a:t>
                </a:r>
              </a:p>
              <a:p>
                <a:endParaRPr lang="en-US" altLang="ko-KR" sz="1600"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ko-KR" sz="1600" b="0" i="1" dirty="0">
                              <a:latin typeface="Cambria Math" panose="02040503050406030204" pitchFamily="18" charset="0"/>
                              <a:ea typeface="Cambria Math" panose="02040503050406030204" pitchFamily="18" charset="0"/>
                            </a:rPr>
                          </m:ctrlPr>
                        </m:sSupPr>
                        <m:e>
                          <m:r>
                            <m:rPr>
                              <m:sty m:val="p"/>
                            </m:rPr>
                            <a:rPr lang="en-US" altLang="ko-KR" sz="1600" b="0" i="1" dirty="0">
                              <a:latin typeface="Cambria Math" panose="02040503050406030204" pitchFamily="18" charset="0"/>
                              <a:ea typeface="Cambria Math" panose="02040503050406030204" pitchFamily="18" charset="0"/>
                            </a:rPr>
                            <m:t>y</m:t>
                          </m:r>
                        </m:e>
                        <m:sup>
                          <m:r>
                            <a:rPr lang="en-US" altLang="ko-KR" sz="1600" b="0" i="1" dirty="0">
                              <a:latin typeface="Cambria Math" panose="02040503050406030204" pitchFamily="18" charset="0"/>
                              <a:ea typeface="Cambria Math" panose="02040503050406030204" pitchFamily="18" charset="0"/>
                            </a:rPr>
                            <m:t>2</m:t>
                          </m:r>
                        </m:sup>
                      </m:sSup>
                      <m:r>
                        <a:rPr lang="en-US" altLang="ko-KR" sz="1600" i="1" dirty="0" smtClean="0">
                          <a:latin typeface="Cambria Math" panose="02040503050406030204" pitchFamily="18" charset="0"/>
                          <a:ea typeface="Cambria Math" panose="02040503050406030204" pitchFamily="18" charset="0"/>
                        </a:rPr>
                        <m:t>+</m:t>
                      </m:r>
                      <m:sSup>
                        <m:sSupPr>
                          <m:ctrlPr>
                            <a:rPr lang="en-US" altLang="ko-KR" sz="1600" i="1" dirty="0" smtClean="0">
                              <a:latin typeface="Cambria Math" panose="02040503050406030204" pitchFamily="18" charset="0"/>
                              <a:ea typeface="Cambria Math" panose="02040503050406030204" pitchFamily="18" charset="0"/>
                            </a:rPr>
                          </m:ctrlPr>
                        </m:sSupPr>
                        <m:e>
                          <m:d>
                            <m:dPr>
                              <m:ctrlPr>
                                <a:rPr lang="en-US" altLang="ko-KR" sz="1600" i="1" dirty="0" smtClean="0">
                                  <a:latin typeface="Cambria Math" panose="02040503050406030204" pitchFamily="18" charset="0"/>
                                  <a:ea typeface="Cambria Math" panose="02040503050406030204" pitchFamily="18" charset="0"/>
                                </a:rPr>
                              </m:ctrlPr>
                            </m:dPr>
                            <m:e>
                              <m:r>
                                <a:rPr lang="en-US" altLang="ko-KR" sz="1600" i="1" dirty="0" smtClean="0">
                                  <a:latin typeface="Cambria Math" panose="02040503050406030204" pitchFamily="18" charset="0"/>
                                  <a:ea typeface="Cambria Math" panose="02040503050406030204" pitchFamily="18" charset="0"/>
                                </a:rPr>
                                <m:t>𝛼</m:t>
                              </m:r>
                              <m:r>
                                <m:rPr>
                                  <m:sty m:val="p"/>
                                </m:rPr>
                                <a:rPr lang="en-US" altLang="ko-KR" sz="1600" i="1" dirty="0" smtClean="0">
                                  <a:latin typeface="Cambria Math" panose="02040503050406030204" pitchFamily="18" charset="0"/>
                                  <a:ea typeface="Cambria Math" panose="02040503050406030204" pitchFamily="18" charset="0"/>
                                </a:rPr>
                                <m:t>y</m:t>
                              </m:r>
                              <m:r>
                                <a:rPr lang="en-US" altLang="ko-KR" sz="1600" b="0" i="1" dirty="0" smtClean="0">
                                  <a:latin typeface="Cambria Math" panose="02040503050406030204" pitchFamily="18" charset="0"/>
                                  <a:ea typeface="Cambria Math" panose="02040503050406030204" pitchFamily="18" charset="0"/>
                                </a:rPr>
                                <m:t> </m:t>
                              </m:r>
                              <m:r>
                                <a:rPr lang="en-US" altLang="ko-KR" sz="1600" i="1" dirty="0" smtClean="0">
                                  <a:latin typeface="Cambria Math" panose="02040503050406030204" pitchFamily="18" charset="0"/>
                                  <a:ea typeface="Cambria Math" panose="02040503050406030204" pitchFamily="18" charset="0"/>
                                </a:rPr>
                                <m:t>+</m:t>
                              </m:r>
                              <m:r>
                                <a:rPr lang="en-US" altLang="ko-KR" sz="1600" i="1" dirty="0" smtClean="0">
                                  <a:latin typeface="Cambria Math" panose="02040503050406030204" pitchFamily="18" charset="0"/>
                                  <a:ea typeface="Cambria Math" panose="02040503050406030204" pitchFamily="18" charset="0"/>
                                </a:rPr>
                                <m:t>𝛽</m:t>
                              </m:r>
                              <m:r>
                                <m:rPr>
                                  <m:sty m:val="p"/>
                                </m:rPr>
                                <a:rPr lang="en-US" altLang="ko-KR" sz="1600" i="1" dirty="0">
                                  <a:latin typeface="Cambria Math" panose="02040503050406030204" pitchFamily="18" charset="0"/>
                                  <a:ea typeface="Cambria Math" panose="02040503050406030204" pitchFamily="18" charset="0"/>
                                </a:rPr>
                                <m:t>y</m:t>
                              </m:r>
                              <m:r>
                                <a:rPr lang="en-US" altLang="ko-KR" sz="1600" i="1" dirty="0" smtClean="0">
                                  <a:latin typeface="Cambria Math" panose="02040503050406030204" pitchFamily="18" charset="0"/>
                                  <a:ea typeface="Cambria Math" panose="02040503050406030204" pitchFamily="18" charset="0"/>
                                </a:rPr>
                                <m:t>′</m:t>
                              </m:r>
                            </m:e>
                          </m:d>
                        </m:e>
                        <m:sup>
                          <m:r>
                            <a:rPr lang="en-US" altLang="ko-KR" sz="1600" i="1" dirty="0">
                              <a:latin typeface="Cambria Math" panose="02040503050406030204" pitchFamily="18" charset="0"/>
                              <a:ea typeface="Cambria Math" panose="02040503050406030204" pitchFamily="18" charset="0"/>
                            </a:rPr>
                            <m:t>2</m:t>
                          </m:r>
                        </m:sup>
                      </m:sSup>
                      <m:r>
                        <a:rPr lang="en-US" altLang="ko-KR" sz="1600" i="1" dirty="0">
                          <a:latin typeface="Cambria Math" panose="02040503050406030204" pitchFamily="18" charset="0"/>
                          <a:ea typeface="Cambria Math" panose="02040503050406030204" pitchFamily="18" charset="0"/>
                        </a:rPr>
                        <m:t>=</m:t>
                      </m:r>
                      <m:r>
                        <a:rPr lang="en-US" altLang="ko-KR" sz="1600" i="1" dirty="0" smtClean="0">
                          <a:latin typeface="Cambria Math" panose="02040503050406030204" pitchFamily="18" charset="0"/>
                          <a:ea typeface="Cambria Math" panose="02040503050406030204" pitchFamily="18" charset="0"/>
                        </a:rPr>
                        <m:t>𝛽𝜀</m:t>
                      </m:r>
                      <m:r>
                        <a:rPr lang="en-US" altLang="ko-KR" sz="1600" b="0" i="1" dirty="0" smtClean="0">
                          <a:latin typeface="Cambria Math" panose="02040503050406030204" pitchFamily="18" charset="0"/>
                          <a:ea typeface="Cambria Math" panose="02040503050406030204" pitchFamily="18" charset="0"/>
                        </a:rPr>
                        <m:t> </m:t>
                      </m:r>
                    </m:oMath>
                  </m:oMathPara>
                </a14:m>
                <a:endParaRPr lang="en-US" altLang="ko-KR" sz="1600" b="0" dirty="0">
                  <a:latin typeface="Cambria Math" panose="02040503050406030204" pitchFamily="18" charset="0"/>
                  <a:ea typeface="Cambria Math" panose="02040503050406030204" pitchFamily="18" charset="0"/>
                </a:endParaRPr>
              </a:p>
              <a:p>
                <a:pPr algn="ctr"/>
                <a:endParaRPr lang="en-US" altLang="ko-KR" sz="1600" dirty="0">
                  <a:latin typeface="Cambria Math" panose="02040503050406030204" pitchFamily="18" charset="0"/>
                  <a:ea typeface="Cambria Math" panose="02040503050406030204" pitchFamily="18" charset="0"/>
                </a:endParaRPr>
              </a:p>
              <a:p>
                <a:pPr algn="just"/>
                <a:r>
                  <a:rPr lang="en-US" altLang="ko-KR" sz="1600" dirty="0">
                    <a:latin typeface="Cambria Math" panose="02040503050406030204" pitchFamily="18" charset="0"/>
                    <a:ea typeface="Cambria Math" panose="02040503050406030204" pitchFamily="18" charset="0"/>
                  </a:rPr>
                  <a:t>For y=0 and y’=</a:t>
                </a:r>
                <a14:m>
                  <m:oMath xmlns:m="http://schemas.openxmlformats.org/officeDocument/2006/math">
                    <m:sSubSup>
                      <m:sSubSupPr>
                        <m:ctrlPr>
                          <a:rPr lang="en-US" altLang="ko-KR" sz="1600" i="1" dirty="0" smtClean="0">
                            <a:latin typeface="Cambria Math" panose="02040503050406030204" pitchFamily="18" charset="0"/>
                            <a:ea typeface="Cambria Math" panose="02040503050406030204" pitchFamily="18" charset="0"/>
                          </a:rPr>
                        </m:ctrlPr>
                      </m:sSubSupPr>
                      <m:e>
                        <m:r>
                          <a:rPr lang="en-US" altLang="ko-KR" sz="1600" i="1" dirty="0" smtClean="0">
                            <a:latin typeface="Cambria Math" panose="02040503050406030204" pitchFamily="18" charset="0"/>
                            <a:ea typeface="Cambria Math" panose="02040503050406030204" pitchFamily="18" charset="0"/>
                          </a:rPr>
                          <m:t>𝜃</m:t>
                        </m:r>
                      </m:e>
                      <m:sub>
                        <m:r>
                          <a:rPr lang="en-US" altLang="ko-KR" sz="1600" i="1" dirty="0">
                            <a:latin typeface="Cambria Math" panose="02040503050406030204" pitchFamily="18" charset="0"/>
                            <a:ea typeface="Cambria Math" panose="02040503050406030204" pitchFamily="18" charset="0"/>
                          </a:rPr>
                          <m:t>1</m:t>
                        </m:r>
                      </m:sub>
                      <m:sup>
                        <m:r>
                          <a:rPr lang="en-US" altLang="ko-KR" sz="1600" i="1" dirty="0">
                            <a:latin typeface="Cambria Math" panose="02040503050406030204" pitchFamily="18" charset="0"/>
                            <a:ea typeface="Cambria Math" panose="02040503050406030204" pitchFamily="18" charset="0"/>
                          </a:rPr>
                          <m:t>2</m:t>
                        </m:r>
                      </m:sup>
                    </m:sSubSup>
                    <m:r>
                      <a:rPr lang="en-US" altLang="ko-KR" sz="1600" b="0" i="1" dirty="0" smtClean="0">
                        <a:latin typeface="Cambria Math" panose="02040503050406030204" pitchFamily="18" charset="0"/>
                        <a:ea typeface="Cambria Math" panose="02040503050406030204" pitchFamily="18" charset="0"/>
                      </a:rPr>
                      <m:t> </m:t>
                    </m:r>
                  </m:oMath>
                </a14:m>
                <a:r>
                  <a:rPr lang="en-US" altLang="ko-KR" sz="1600" dirty="0">
                    <a:latin typeface="Cambria Math" panose="02040503050406030204" pitchFamily="18" charset="0"/>
                    <a:ea typeface="Cambria Math" panose="02040503050406030204" pitchFamily="18" charset="0"/>
                  </a:rPr>
                  <a:t>,</a:t>
                </a:r>
              </a:p>
              <a:p>
                <a:pPr algn="just"/>
                <a:r>
                  <a:rPr lang="en-US" altLang="ko-KR" sz="1600" dirty="0">
                    <a:latin typeface="Cambria Math" panose="02040503050406030204" pitchFamily="18" charset="0"/>
                    <a:ea typeface="Cambria Math" panose="02040503050406030204" pitchFamily="18" charset="0"/>
                  </a:rPr>
                  <a:t>					</a:t>
                </a:r>
                <a14:m>
                  <m:oMath xmlns:m="http://schemas.openxmlformats.org/officeDocument/2006/math">
                    <m:r>
                      <m:rPr>
                        <m:lit/>
                      </m:rPr>
                      <a:rPr lang="en-US" altLang="ko-KR" sz="1600" b="0" i="0" dirty="0" smtClean="0">
                        <a:latin typeface="Cambria Math" panose="02040503050406030204" pitchFamily="18" charset="0"/>
                        <a:ea typeface="Cambria Math" panose="02040503050406030204" pitchFamily="18" charset="0"/>
                      </a:rPr>
                      <m:t> </m:t>
                    </m:r>
                    <m:r>
                      <a:rPr lang="en-US" altLang="ko-KR" sz="1600" i="1" dirty="0" smtClean="0">
                        <a:latin typeface="Cambria Math" panose="02040503050406030204" pitchFamily="18" charset="0"/>
                        <a:ea typeface="Cambria Math" panose="02040503050406030204" pitchFamily="18" charset="0"/>
                      </a:rPr>
                      <m:t>𝛽</m:t>
                    </m:r>
                    <m:sSubSup>
                      <m:sSubSupPr>
                        <m:ctrlPr>
                          <a:rPr lang="en-US" altLang="ko-KR" sz="1600" i="1" dirty="0">
                            <a:latin typeface="Cambria Math" panose="02040503050406030204" pitchFamily="18" charset="0"/>
                            <a:ea typeface="Cambria Math" panose="02040503050406030204" pitchFamily="18" charset="0"/>
                          </a:rPr>
                        </m:ctrlPr>
                      </m:sSubSupPr>
                      <m:e>
                        <m:r>
                          <a:rPr lang="en-US" altLang="ko-KR" sz="1600" i="1" dirty="0">
                            <a:latin typeface="Cambria Math" panose="02040503050406030204" pitchFamily="18" charset="0"/>
                            <a:ea typeface="Cambria Math" panose="02040503050406030204" pitchFamily="18" charset="0"/>
                          </a:rPr>
                          <m:t>𝜃</m:t>
                        </m:r>
                      </m:e>
                      <m:sub>
                        <m:r>
                          <a:rPr lang="en-US" altLang="ko-KR" sz="1600" i="1" dirty="0">
                            <a:latin typeface="Cambria Math" panose="02040503050406030204" pitchFamily="18" charset="0"/>
                            <a:ea typeface="Cambria Math" panose="02040503050406030204" pitchFamily="18" charset="0"/>
                          </a:rPr>
                          <m:t>1</m:t>
                        </m:r>
                      </m:sub>
                      <m:sup>
                        <m:r>
                          <a:rPr lang="en-US" altLang="ko-KR" sz="1600" i="1" dirty="0">
                            <a:latin typeface="Cambria Math" panose="02040503050406030204" pitchFamily="18" charset="0"/>
                            <a:ea typeface="Cambria Math" panose="02040503050406030204" pitchFamily="18" charset="0"/>
                          </a:rPr>
                          <m:t>2</m:t>
                        </m:r>
                      </m:sup>
                    </m:sSubSup>
                  </m:oMath>
                </a14:m>
                <a:r>
                  <a:rPr lang="en-US" altLang="ko-KR" sz="1600" dirty="0">
                    <a:latin typeface="Cambria Math" panose="02040503050406030204" pitchFamily="18" charset="0"/>
                    <a:ea typeface="Cambria Math" panose="02040503050406030204" pitchFamily="18" charset="0"/>
                  </a:rPr>
                  <a:t>=</a:t>
                </a:r>
                <a14:m>
                  <m:oMath xmlns:m="http://schemas.openxmlformats.org/officeDocument/2006/math">
                    <m:r>
                      <a:rPr lang="en-US" altLang="ko-KR" sz="1600" i="1" dirty="0">
                        <a:latin typeface="Cambria Math" panose="02040503050406030204" pitchFamily="18" charset="0"/>
                        <a:ea typeface="Cambria Math" panose="02040503050406030204" pitchFamily="18" charset="0"/>
                      </a:rPr>
                      <m:t>𝜀</m:t>
                    </m:r>
                  </m:oMath>
                </a14:m>
                <a:endParaRPr lang="en-US" altLang="ko-KR" sz="1600" dirty="0">
                  <a:latin typeface="Cambria Math" panose="02040503050406030204" pitchFamily="18" charset="0"/>
                  <a:ea typeface="Cambria Math" panose="02040503050406030204" pitchFamily="18" charset="0"/>
                </a:endParaRPr>
              </a:p>
              <a:p>
                <a:pPr algn="just"/>
                <a:endParaRPr lang="en-US" altLang="ko-KR" sz="1600" dirty="0">
                  <a:latin typeface="Cambria Math" panose="02040503050406030204" pitchFamily="18" charset="0"/>
                  <a:ea typeface="Cambria Math" panose="02040503050406030204" pitchFamily="18" charset="0"/>
                </a:endParaRPr>
              </a:p>
              <a:p>
                <a:pPr algn="just"/>
                <a:r>
                  <a:rPr lang="en-US" altLang="ko-KR" sz="1600" dirty="0">
                    <a:latin typeface="Cambria Math" panose="02040503050406030204" pitchFamily="18" charset="0"/>
                    <a:ea typeface="Cambria Math" panose="02040503050406030204" pitchFamily="18" charset="0"/>
                  </a:rPr>
                  <a:t>For y= </a:t>
                </a:r>
                <a14:m>
                  <m:oMath xmlns:m="http://schemas.openxmlformats.org/officeDocument/2006/math">
                    <m:sSub>
                      <m:sSubPr>
                        <m:ctrlPr>
                          <a:rPr lang="en-US" altLang="ko-KR" sz="1600" i="1" dirty="0">
                            <a:latin typeface="Cambria Math" panose="02040503050406030204" pitchFamily="18" charset="0"/>
                            <a:ea typeface="Cambria Math" panose="02040503050406030204" pitchFamily="18" charset="0"/>
                          </a:rPr>
                        </m:ctrlPr>
                      </m:sSubPr>
                      <m:e>
                        <m:r>
                          <m:rPr>
                            <m:sty m:val="p"/>
                          </m:rPr>
                          <a:rPr lang="en-US" altLang="ko-KR" sz="1600" i="1" dirty="0">
                            <a:latin typeface="Cambria Math" panose="02040503050406030204" pitchFamily="18" charset="0"/>
                            <a:ea typeface="Cambria Math" panose="02040503050406030204" pitchFamily="18" charset="0"/>
                          </a:rPr>
                          <m:t>h</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dirty="0">
                        <a:latin typeface="Cambria Math" panose="02040503050406030204" pitchFamily="18" charset="0"/>
                        <a:ea typeface="Cambria Math" panose="02040503050406030204" pitchFamily="18" charset="0"/>
                      </a:rPr>
                      <m:t> </m:t>
                    </m:r>
                  </m:oMath>
                </a14:m>
                <a:r>
                  <a:rPr lang="en-US" altLang="ko-KR" sz="1600" dirty="0">
                    <a:latin typeface="Cambria Math" panose="02040503050406030204" pitchFamily="18" charset="0"/>
                    <a:ea typeface="Cambria Math" panose="02040503050406030204" pitchFamily="18" charset="0"/>
                  </a:rPr>
                  <a:t>, </a:t>
                </a:r>
                <a14:m>
                  <m:oMath xmlns:m="http://schemas.openxmlformats.org/officeDocument/2006/math">
                    <m:r>
                      <a:rPr lang="en-US" altLang="ko-KR" sz="1600" i="1" dirty="0">
                        <a:latin typeface="Cambria Math" panose="02040503050406030204" pitchFamily="18" charset="0"/>
                        <a:ea typeface="Cambria Math" panose="02040503050406030204" pitchFamily="18" charset="0"/>
                      </a:rPr>
                      <m:t>𝛼</m:t>
                    </m:r>
                    <m:r>
                      <m:rPr>
                        <m:sty m:val="p"/>
                      </m:rPr>
                      <a:rPr lang="en-US" altLang="ko-KR" sz="1600" i="1" dirty="0">
                        <a:latin typeface="Cambria Math" panose="02040503050406030204" pitchFamily="18" charset="0"/>
                        <a:ea typeface="Cambria Math" panose="02040503050406030204" pitchFamily="18" charset="0"/>
                      </a:rPr>
                      <m:t>y</m:t>
                    </m:r>
                    <m:r>
                      <a:rPr lang="en-US" altLang="ko-KR" sz="1600" i="1" dirty="0">
                        <a:latin typeface="Cambria Math" panose="02040503050406030204" pitchFamily="18" charset="0"/>
                        <a:ea typeface="Cambria Math" panose="02040503050406030204" pitchFamily="18" charset="0"/>
                      </a:rPr>
                      <m:t> +</m:t>
                    </m:r>
                    <m:r>
                      <a:rPr lang="en-US" altLang="ko-KR" sz="1600" i="1" dirty="0">
                        <a:latin typeface="Cambria Math" panose="02040503050406030204" pitchFamily="18" charset="0"/>
                        <a:ea typeface="Cambria Math" panose="02040503050406030204" pitchFamily="18" charset="0"/>
                      </a:rPr>
                      <m:t>𝛽</m:t>
                    </m:r>
                    <m:r>
                      <m:rPr>
                        <m:sty m:val="p"/>
                      </m:rPr>
                      <a:rPr lang="en-US" altLang="ko-KR" sz="1600" i="1" dirty="0">
                        <a:latin typeface="Cambria Math" panose="02040503050406030204" pitchFamily="18" charset="0"/>
                        <a:ea typeface="Cambria Math" panose="02040503050406030204" pitchFamily="18" charset="0"/>
                      </a:rPr>
                      <m:t>y</m:t>
                    </m:r>
                  </m:oMath>
                </a14:m>
                <a:r>
                  <a:rPr lang="en-US" altLang="ko-KR" sz="1600" dirty="0">
                    <a:latin typeface="Cambria Math" panose="02040503050406030204" pitchFamily="18" charset="0"/>
                    <a:ea typeface="Cambria Math" panose="02040503050406030204" pitchFamily="18" charset="0"/>
                  </a:rPr>
                  <a:t>’ vanishes because </a:t>
                </a:r>
                <a14:m>
                  <m:oMath xmlns:m="http://schemas.openxmlformats.org/officeDocument/2006/math">
                    <m:r>
                      <m:rPr>
                        <m:lit/>
                      </m:rPr>
                      <a:rPr lang="en-US" altLang="ko-KR" sz="1600" b="0" i="1" dirty="0" smtClean="0">
                        <a:latin typeface="Cambria Math" panose="02040503050406030204" pitchFamily="18" charset="0"/>
                        <a:ea typeface="Cambria Math" panose="02040503050406030204" pitchFamily="18" charset="0"/>
                      </a:rPr>
                      <m:t> </m:t>
                    </m:r>
                    <m:rad>
                      <m:radPr>
                        <m:degHide m:val="on"/>
                        <m:ctrlPr>
                          <a:rPr lang="en-US" altLang="ko-KR" sz="1600" i="1" dirty="0" smtClean="0">
                            <a:latin typeface="Cambria Math" panose="02040503050406030204" pitchFamily="18" charset="0"/>
                            <a:ea typeface="Cambria Math" panose="02040503050406030204" pitchFamily="18" charset="0"/>
                          </a:rPr>
                        </m:ctrlPr>
                      </m:radPr>
                      <m:deg/>
                      <m:e>
                        <m:sSub>
                          <m:sSubPr>
                            <m:ctrlPr>
                              <a:rPr lang="en-US" altLang="ko-KR" sz="1600" i="1" dirty="0" smtClean="0">
                                <a:latin typeface="Cambria Math" panose="02040503050406030204" pitchFamily="18" charset="0"/>
                                <a:ea typeface="Cambria Math" panose="02040503050406030204" pitchFamily="18" charset="0"/>
                              </a:rPr>
                            </m:ctrlPr>
                          </m:sSubPr>
                          <m:e>
                            <m:r>
                              <a:rPr lang="en-US" altLang="ko-KR" sz="1600" i="1" dirty="0" smtClean="0">
                                <a:latin typeface="Cambria Math" panose="02040503050406030204" pitchFamily="18" charset="0"/>
                                <a:ea typeface="Cambria Math" panose="02040503050406030204" pitchFamily="18" charset="0"/>
                              </a:rPr>
                              <m:t>𝛽</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i="1" dirty="0" smtClean="0">
                            <a:latin typeface="Cambria Math" panose="02040503050406030204" pitchFamily="18" charset="0"/>
                            <a:ea typeface="Cambria Math" panose="02040503050406030204" pitchFamily="18" charset="0"/>
                          </a:rPr>
                          <m:t>𝜀</m:t>
                        </m:r>
                      </m:e>
                    </m:rad>
                    <m:r>
                      <a:rPr lang="en-US" altLang="ko-KR" sz="1600" b="0" i="1" dirty="0" smtClean="0">
                        <a:latin typeface="Cambria Math" panose="02040503050406030204" pitchFamily="18" charset="0"/>
                        <a:ea typeface="Cambria Math" panose="02040503050406030204" pitchFamily="18" charset="0"/>
                      </a:rPr>
                      <m:t> </m:t>
                    </m:r>
                  </m:oMath>
                </a14:m>
                <a:r>
                  <a:rPr lang="en-US" altLang="ko-KR" sz="1600" dirty="0">
                    <a:latin typeface="Cambria Math" panose="02040503050406030204" pitchFamily="18" charset="0"/>
                  </a:rPr>
                  <a:t> is circle of radius in two dimensional space</a:t>
                </a:r>
              </a:p>
              <a:p>
                <a:pPr algn="ctr"/>
                <a:endParaRPr lang="en-US" altLang="ko-KR" sz="1600" i="1" dirty="0">
                  <a:latin typeface="Cambria Math" panose="02040503050406030204" pitchFamily="18" charset="0"/>
                  <a:ea typeface="Cambria Math" panose="02040503050406030204" pitchFamily="18" charset="0"/>
                </a:endParaRPr>
              </a:p>
              <a:p>
                <a:pPr algn="ctr"/>
                <a14:m>
                  <m:oMath xmlns:m="http://schemas.openxmlformats.org/officeDocument/2006/math">
                    <m:sSubSup>
                      <m:sSubSupPr>
                        <m:ctrlPr>
                          <a:rPr lang="en-US" altLang="ko-KR" sz="1600" i="1" dirty="0">
                            <a:latin typeface="Cambria Math" panose="02040503050406030204" pitchFamily="18" charset="0"/>
                            <a:ea typeface="Cambria Math" panose="02040503050406030204" pitchFamily="18" charset="0"/>
                          </a:rPr>
                        </m:ctrlPr>
                      </m:sSubSupPr>
                      <m:e>
                        <m:r>
                          <m:rPr>
                            <m:sty m:val="p"/>
                          </m:rPr>
                          <a:rPr lang="en-US" altLang="ko-KR" sz="1600" i="1" dirty="0">
                            <a:latin typeface="Cambria Math" panose="02040503050406030204" pitchFamily="18" charset="0"/>
                            <a:ea typeface="Cambria Math" panose="02040503050406030204" pitchFamily="18" charset="0"/>
                          </a:rPr>
                          <m:t>h</m:t>
                        </m:r>
                      </m:e>
                      <m:sub>
                        <m:r>
                          <m:rPr>
                            <m:sty m:val="p"/>
                          </m:rPr>
                          <a:rPr lang="en-US" altLang="ko-KR" sz="1600" i="1" dirty="0">
                            <a:latin typeface="Cambria Math" panose="02040503050406030204" pitchFamily="18" charset="0"/>
                            <a:ea typeface="Cambria Math" panose="02040503050406030204" pitchFamily="18" charset="0"/>
                          </a:rPr>
                          <m:t>m</m:t>
                        </m:r>
                      </m:sub>
                      <m:sup>
                        <m:r>
                          <a:rPr lang="en-US" altLang="ko-KR" sz="1600" i="1" dirty="0">
                            <a:latin typeface="Cambria Math" panose="02040503050406030204" pitchFamily="18" charset="0"/>
                            <a:ea typeface="Cambria Math" panose="02040503050406030204" pitchFamily="18" charset="0"/>
                          </a:rPr>
                          <m:t>2</m:t>
                        </m:r>
                      </m:sup>
                    </m:sSubSup>
                  </m:oMath>
                </a14:m>
                <a:r>
                  <a:rPr lang="en-US" altLang="ko-KR" sz="16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ko-KR" sz="1600" i="1" dirty="0" smtClean="0">
                            <a:latin typeface="Cambria Math" panose="02040503050406030204" pitchFamily="18" charset="0"/>
                            <a:ea typeface="Cambria Math" panose="02040503050406030204" pitchFamily="18" charset="0"/>
                          </a:rPr>
                        </m:ctrlPr>
                      </m:sSubPr>
                      <m:e>
                        <m:r>
                          <a:rPr lang="en-US" altLang="ko-KR" sz="1600" i="1" dirty="0" smtClean="0">
                            <a:latin typeface="Cambria Math" panose="02040503050406030204" pitchFamily="18" charset="0"/>
                            <a:ea typeface="Cambria Math" panose="02040503050406030204" pitchFamily="18" charset="0"/>
                          </a:rPr>
                          <m:t>𝛽</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i="1" dirty="0">
                        <a:latin typeface="Cambria Math" panose="02040503050406030204" pitchFamily="18" charset="0"/>
                        <a:ea typeface="Cambria Math" panose="02040503050406030204" pitchFamily="18" charset="0"/>
                      </a:rPr>
                      <m:t>𝜀</m:t>
                    </m:r>
                  </m:oMath>
                </a14:m>
                <a:endParaRPr lang="en-US" altLang="ko-KR" sz="1600" dirty="0">
                  <a:latin typeface="Cambria Math" panose="02040503050406030204" pitchFamily="18" charset="0"/>
                  <a:ea typeface="Cambria Math" panose="02040503050406030204" pitchFamily="18" charset="0"/>
                </a:endParaRPr>
              </a:p>
              <a:p>
                <a:pPr algn="ctr"/>
                <a:endParaRPr lang="en-US" altLang="ko-KR" sz="1600" dirty="0">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Sup>
                        <m:sSubSupPr>
                          <m:ctrlPr>
                            <a:rPr lang="en-US" altLang="ko-KR" sz="1600" i="1" dirty="0">
                              <a:latin typeface="Cambria Math" panose="02040503050406030204" pitchFamily="18" charset="0"/>
                              <a:ea typeface="Cambria Math" panose="02040503050406030204" pitchFamily="18" charset="0"/>
                            </a:rPr>
                          </m:ctrlPr>
                        </m:sSubSupPr>
                        <m:e>
                          <m:r>
                            <a:rPr lang="en-US" altLang="ko-KR" sz="1600" i="1" dirty="0">
                              <a:latin typeface="Cambria Math" panose="02040503050406030204" pitchFamily="18" charset="0"/>
                              <a:ea typeface="Cambria Math" panose="02040503050406030204" pitchFamily="18" charset="0"/>
                            </a:rPr>
                            <m:t>𝜃</m:t>
                          </m:r>
                        </m:e>
                        <m:sub>
                          <m:r>
                            <a:rPr lang="en-US" altLang="ko-KR" sz="1600" i="1" dirty="0">
                              <a:latin typeface="Cambria Math" panose="02040503050406030204" pitchFamily="18" charset="0"/>
                              <a:ea typeface="Cambria Math" panose="02040503050406030204" pitchFamily="18" charset="0"/>
                            </a:rPr>
                            <m:t>1</m:t>
                          </m:r>
                        </m:sub>
                        <m:sup>
                          <m:r>
                            <a:rPr lang="en-US" altLang="ko-KR" sz="1600" i="1" dirty="0">
                              <a:latin typeface="Cambria Math" panose="02040503050406030204" pitchFamily="18" charset="0"/>
                              <a:ea typeface="Cambria Math" panose="02040503050406030204" pitchFamily="18" charset="0"/>
                            </a:rPr>
                            <m:t>2</m:t>
                          </m:r>
                          <m:r>
                            <a:rPr lang="en-US" altLang="ko-KR" sz="1600" b="0" i="1" dirty="0" smtClean="0">
                              <a:latin typeface="Cambria Math" panose="02040503050406030204" pitchFamily="18" charset="0"/>
                              <a:ea typeface="Cambria Math" panose="02040503050406030204" pitchFamily="18" charset="0"/>
                            </a:rPr>
                            <m:t> </m:t>
                          </m:r>
                        </m:sup>
                      </m:sSubSup>
                      <m:r>
                        <a:rPr lang="en-US" altLang="ko-KR" sz="1600" i="1" dirty="0">
                          <a:latin typeface="Cambria Math" panose="02040503050406030204" pitchFamily="18" charset="0"/>
                          <a:ea typeface="Cambria Math" panose="02040503050406030204" pitchFamily="18" charset="0"/>
                        </a:rPr>
                        <m:t>=</m:t>
                      </m:r>
                      <m:f>
                        <m:fPr>
                          <m:ctrlPr>
                            <a:rPr lang="en-US" altLang="ko-KR" sz="1600" i="1" dirty="0">
                              <a:latin typeface="Cambria Math" panose="02040503050406030204" pitchFamily="18" charset="0"/>
                              <a:ea typeface="Cambria Math" panose="02040503050406030204" pitchFamily="18" charset="0"/>
                            </a:rPr>
                          </m:ctrlPr>
                        </m:fPr>
                        <m:num>
                          <m:sSubSup>
                            <m:sSubSupPr>
                              <m:ctrlPr>
                                <a:rPr lang="en-US" altLang="ko-KR" sz="1600" i="1" dirty="0" smtClean="0">
                                  <a:latin typeface="Cambria Math" panose="02040503050406030204" pitchFamily="18" charset="0"/>
                                  <a:ea typeface="Cambria Math" panose="02040503050406030204" pitchFamily="18" charset="0"/>
                                </a:rPr>
                              </m:ctrlPr>
                            </m:sSubSupPr>
                            <m:e>
                              <m:r>
                                <m:rPr>
                                  <m:sty m:val="p"/>
                                </m:rPr>
                                <a:rPr lang="en-US" altLang="ko-KR" sz="1600" i="1" dirty="0" smtClean="0">
                                  <a:latin typeface="Cambria Math" panose="02040503050406030204" pitchFamily="18" charset="0"/>
                                  <a:ea typeface="Cambria Math" panose="02040503050406030204" pitchFamily="18" charset="0"/>
                                </a:rPr>
                                <m:t>h</m:t>
                              </m:r>
                            </m:e>
                            <m:sub>
                              <m:r>
                                <m:rPr>
                                  <m:sty m:val="p"/>
                                </m:rPr>
                                <a:rPr lang="en-US" altLang="ko-KR" sz="1600" i="1" dirty="0">
                                  <a:latin typeface="Cambria Math" panose="02040503050406030204" pitchFamily="18" charset="0"/>
                                  <a:ea typeface="Cambria Math" panose="02040503050406030204" pitchFamily="18" charset="0"/>
                                </a:rPr>
                                <m:t>m</m:t>
                              </m:r>
                            </m:sub>
                            <m:sup>
                              <m:r>
                                <a:rPr lang="en-US" altLang="ko-KR" sz="1600" i="1" dirty="0" smtClean="0">
                                  <a:latin typeface="Cambria Math" panose="02040503050406030204" pitchFamily="18" charset="0"/>
                                  <a:ea typeface="Cambria Math" panose="02040503050406030204" pitchFamily="18" charset="0"/>
                                </a:rPr>
                                <m:t>2</m:t>
                              </m:r>
                            </m:sup>
                          </m:sSubSup>
                        </m:num>
                        <m:den>
                          <m:sSub>
                            <m:sSubPr>
                              <m:ctrlPr>
                                <a:rPr lang="en-US" altLang="ko-KR" sz="1600" i="1" dirty="0" smtClean="0">
                                  <a:latin typeface="Cambria Math" panose="02040503050406030204" pitchFamily="18" charset="0"/>
                                  <a:ea typeface="Cambria Math" panose="02040503050406030204" pitchFamily="18" charset="0"/>
                                </a:rPr>
                              </m:ctrlPr>
                            </m:sSubPr>
                            <m:e>
                              <m:r>
                                <a:rPr lang="en-US" altLang="ko-KR" sz="1600" i="1" dirty="0" smtClean="0">
                                  <a:latin typeface="Cambria Math" panose="02040503050406030204" pitchFamily="18" charset="0"/>
                                  <a:ea typeface="Cambria Math" panose="02040503050406030204" pitchFamily="18" charset="0"/>
                                </a:rPr>
                                <m:t>𝛽</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i="1" dirty="0" smtClean="0">
                              <a:latin typeface="Cambria Math" panose="02040503050406030204" pitchFamily="18" charset="0"/>
                              <a:ea typeface="Cambria Math" panose="02040503050406030204" pitchFamily="18" charset="0"/>
                            </a:rPr>
                            <m:t>𝛽</m:t>
                          </m:r>
                        </m:den>
                      </m:f>
                      <m:r>
                        <a:rPr lang="en-US" altLang="ko-KR" sz="1600" b="0" i="1" dirty="0" smtClean="0">
                          <a:latin typeface="Cambria Math" panose="02040503050406030204" pitchFamily="18" charset="0"/>
                          <a:ea typeface="Cambria Math" panose="02040503050406030204" pitchFamily="18" charset="0"/>
                        </a:rPr>
                        <m:t> </m:t>
                      </m:r>
                    </m:oMath>
                  </m:oMathPara>
                </a14:m>
                <a:endParaRPr lang="en-US" altLang="ko-KR" sz="1600" dirty="0">
                  <a:latin typeface="Cambria Math" panose="02040503050406030204" pitchFamily="18" charset="0"/>
                </a:endParaRPr>
              </a:p>
              <a:p>
                <a:pPr algn="just"/>
                <a:endParaRPr lang="en-US" altLang="ko-KR" sz="1600" dirty="0">
                  <a:latin typeface="Cambria Math" panose="02040503050406030204" pitchFamily="18" charset="0"/>
                </a:endParaRPr>
              </a:p>
              <a:p>
                <a:pPr algn="just"/>
                <a:r>
                  <a:rPr lang="en-US" altLang="ko-KR" sz="1600" dirty="0">
                    <a:latin typeface="Cambria Math" panose="02040503050406030204" pitchFamily="18" charset="0"/>
                  </a:rPr>
                  <a:t>To an approximation, we take </a:t>
                </a:r>
                <a14:m>
                  <m:oMath xmlns:m="http://schemas.openxmlformats.org/officeDocument/2006/math">
                    <m:r>
                      <a:rPr lang="en-US" altLang="ko-KR" sz="1600" b="0" i="1" dirty="0" smtClean="0">
                        <a:latin typeface="Cambria Math" panose="02040503050406030204" pitchFamily="18" charset="0"/>
                      </a:rPr>
                      <m:t>𝛽</m:t>
                    </m:r>
                    <m:r>
                      <m:rPr>
                        <m:lit/>
                      </m:rPr>
                      <a:rPr lang="en-US" altLang="ko-KR" sz="1600" b="0" i="0" dirty="0" smtClean="0">
                        <a:latin typeface="Cambria Math" panose="02040503050406030204" pitchFamily="18" charset="0"/>
                      </a:rPr>
                      <m:t> </m:t>
                    </m:r>
                  </m:oMath>
                </a14:m>
                <a:r>
                  <a:rPr lang="en-US" altLang="ko-KR" sz="1600" dirty="0">
                    <a:latin typeface="Cambria Math" panose="02040503050406030204" pitchFamily="18" charset="0"/>
                  </a:rPr>
                  <a:t>to be average value of </a:t>
                </a:r>
                <a14:m>
                  <m:oMath xmlns:m="http://schemas.openxmlformats.org/officeDocument/2006/math">
                    <m:r>
                      <a:rPr lang="en-US" altLang="ko-KR" sz="1600" i="1" dirty="0">
                        <a:latin typeface="Cambria Math" panose="02040503050406030204" pitchFamily="18" charset="0"/>
                      </a:rPr>
                      <m:t>𝛽</m:t>
                    </m:r>
                  </m:oMath>
                </a14:m>
                <a:r>
                  <a:rPr lang="ko-KR" altLang="en-US" sz="1600" dirty="0">
                    <a:latin typeface="Cambria Math" panose="02040503050406030204" pitchFamily="18" charset="0"/>
                  </a:rPr>
                  <a:t> </a:t>
                </a:r>
                <a:r>
                  <a:rPr lang="en-US" altLang="ko-KR" sz="1600" dirty="0">
                    <a:latin typeface="Cambria Math" panose="02040503050406030204" pitchFamily="18" charset="0"/>
                  </a:rPr>
                  <a:t>function.     </a:t>
                </a:r>
                <a14:m>
                  <m:oMath xmlns:m="http://schemas.openxmlformats.org/officeDocument/2006/math">
                    <m:sSubSup>
                      <m:sSubSupPr>
                        <m:ctrlPr>
                          <a:rPr lang="en-US" altLang="ko-KR" sz="1600" i="1" dirty="0">
                            <a:latin typeface="Cambria Math" panose="02040503050406030204" pitchFamily="18" charset="0"/>
                            <a:ea typeface="Cambria Math" panose="02040503050406030204" pitchFamily="18" charset="0"/>
                          </a:rPr>
                        </m:ctrlPr>
                      </m:sSubSupPr>
                      <m:e>
                        <m:r>
                          <a:rPr lang="en-US" altLang="ko-KR" sz="1600" i="1" dirty="0">
                            <a:latin typeface="Cambria Math" panose="02040503050406030204" pitchFamily="18" charset="0"/>
                            <a:ea typeface="Cambria Math" panose="02040503050406030204" pitchFamily="18" charset="0"/>
                          </a:rPr>
                          <m:t>𝜃</m:t>
                        </m:r>
                      </m:e>
                      <m:sub>
                        <m:r>
                          <a:rPr lang="en-US" altLang="ko-KR" sz="1600" i="1" dirty="0">
                            <a:latin typeface="Cambria Math" panose="02040503050406030204" pitchFamily="18" charset="0"/>
                            <a:ea typeface="Cambria Math" panose="02040503050406030204" pitchFamily="18" charset="0"/>
                          </a:rPr>
                          <m:t>1</m:t>
                        </m:r>
                      </m:sub>
                      <m:sup>
                        <m:r>
                          <a:rPr lang="en-US" altLang="ko-KR" sz="1600" i="1" dirty="0">
                            <a:latin typeface="Cambria Math" panose="02040503050406030204" pitchFamily="18" charset="0"/>
                            <a:ea typeface="Cambria Math" panose="02040503050406030204" pitchFamily="18" charset="0"/>
                          </a:rPr>
                          <m:t>2 </m:t>
                        </m:r>
                      </m:sup>
                    </m:sSubSup>
                    <m:r>
                      <a:rPr lang="en-US" altLang="ko-KR" sz="1600" i="1" dirty="0">
                        <a:latin typeface="Cambria Math" panose="02040503050406030204" pitchFamily="18" charset="0"/>
                        <a:ea typeface="Cambria Math" panose="02040503050406030204" pitchFamily="18" charset="0"/>
                      </a:rPr>
                      <m:t>=</m:t>
                    </m:r>
                    <m:f>
                      <m:fPr>
                        <m:ctrlPr>
                          <a:rPr lang="en-US" altLang="ko-KR" sz="1600" i="1" dirty="0">
                            <a:latin typeface="Cambria Math" panose="02040503050406030204" pitchFamily="18" charset="0"/>
                            <a:ea typeface="Cambria Math" panose="02040503050406030204" pitchFamily="18" charset="0"/>
                          </a:rPr>
                        </m:ctrlPr>
                      </m:fPr>
                      <m:num>
                        <m:sSubSup>
                          <m:sSubSupPr>
                            <m:ctrlPr>
                              <a:rPr lang="en-US" altLang="ko-KR" sz="1600" i="1" dirty="0">
                                <a:latin typeface="Cambria Math" panose="02040503050406030204" pitchFamily="18" charset="0"/>
                                <a:ea typeface="Cambria Math" panose="02040503050406030204" pitchFamily="18" charset="0"/>
                              </a:rPr>
                            </m:ctrlPr>
                          </m:sSubSupPr>
                          <m:e>
                            <m:r>
                              <m:rPr>
                                <m:sty m:val="p"/>
                              </m:rPr>
                              <a:rPr lang="en-US" altLang="ko-KR" sz="1600" i="1" dirty="0">
                                <a:latin typeface="Cambria Math" panose="02040503050406030204" pitchFamily="18" charset="0"/>
                                <a:ea typeface="Cambria Math" panose="02040503050406030204" pitchFamily="18" charset="0"/>
                              </a:rPr>
                              <m:t>h</m:t>
                            </m:r>
                          </m:e>
                          <m:sub>
                            <m:r>
                              <m:rPr>
                                <m:sty m:val="p"/>
                              </m:rPr>
                              <a:rPr lang="en-US" altLang="ko-KR" sz="1600" i="1" dirty="0">
                                <a:latin typeface="Cambria Math" panose="02040503050406030204" pitchFamily="18" charset="0"/>
                                <a:ea typeface="Cambria Math" panose="02040503050406030204" pitchFamily="18" charset="0"/>
                              </a:rPr>
                              <m:t>m</m:t>
                            </m:r>
                          </m:sub>
                          <m:sup>
                            <m:r>
                              <a:rPr lang="en-US" altLang="ko-KR" sz="1600" i="1" dirty="0">
                                <a:latin typeface="Cambria Math" panose="02040503050406030204" pitchFamily="18" charset="0"/>
                                <a:ea typeface="Cambria Math" panose="02040503050406030204" pitchFamily="18" charset="0"/>
                              </a:rPr>
                              <m:t>2</m:t>
                            </m:r>
                          </m:sup>
                        </m:sSubSup>
                      </m:num>
                      <m:den>
                        <m:sSub>
                          <m:sSubPr>
                            <m:ctrlPr>
                              <a:rPr lang="en-US" altLang="ko-KR" sz="1600" i="1" dirty="0">
                                <a:latin typeface="Cambria Math" panose="02040503050406030204" pitchFamily="18" charset="0"/>
                                <a:ea typeface="Cambria Math" panose="02040503050406030204" pitchFamily="18" charset="0"/>
                              </a:rPr>
                            </m:ctrlPr>
                          </m:sSubPr>
                          <m:e>
                            <m:r>
                              <a:rPr lang="en-US" altLang="ko-KR" sz="1600" i="1" dirty="0">
                                <a:latin typeface="Cambria Math" panose="02040503050406030204" pitchFamily="18" charset="0"/>
                                <a:ea typeface="Cambria Math" panose="02040503050406030204" pitchFamily="18" charset="0"/>
                              </a:rPr>
                              <m:t>𝛽</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i="1" dirty="0">
                            <a:latin typeface="Cambria Math" panose="02040503050406030204" pitchFamily="18" charset="0"/>
                            <a:ea typeface="Cambria Math" panose="02040503050406030204" pitchFamily="18" charset="0"/>
                          </a:rPr>
                          <m:t>&lt;</m:t>
                        </m:r>
                        <m:r>
                          <a:rPr lang="en-US" altLang="ko-KR" sz="1600" i="1" dirty="0">
                            <a:latin typeface="Cambria Math" panose="02040503050406030204" pitchFamily="18" charset="0"/>
                            <a:ea typeface="Cambria Math" panose="02040503050406030204" pitchFamily="18" charset="0"/>
                          </a:rPr>
                          <m:t>𝛽</m:t>
                        </m:r>
                        <m:r>
                          <a:rPr lang="en-US" altLang="ko-KR" sz="1600" i="1" dirty="0" smtClean="0">
                            <a:latin typeface="Cambria Math" panose="02040503050406030204" pitchFamily="18" charset="0"/>
                            <a:ea typeface="Cambria Math" panose="02040503050406030204" pitchFamily="18" charset="0"/>
                          </a:rPr>
                          <m:t>&gt;</m:t>
                        </m:r>
                      </m:den>
                    </m:f>
                  </m:oMath>
                </a14:m>
                <a:endParaRPr lang="en-US" altLang="ko-KR" sz="1600" dirty="0">
                  <a:latin typeface="Cambria Math" panose="02040503050406030204" pitchFamily="18" charset="0"/>
                </a:endParaRPr>
              </a:p>
              <a:p>
                <a:pPr algn="just"/>
                <a:endParaRPr lang="en-US" altLang="ko-KR" sz="1600" dirty="0">
                  <a:latin typeface="Cambria Math" panose="02040503050406030204" pitchFamily="18" charset="0"/>
                </a:endParaRPr>
              </a:p>
              <a:p>
                <a:pPr algn="just"/>
                <a:r>
                  <a:rPr lang="en-US" altLang="ko-KR" sz="1600" dirty="0">
                    <a:latin typeface="Cambria Math" panose="02040503050406030204" pitchFamily="18" charset="0"/>
                  </a:rPr>
                  <a:t>Therefore, </a:t>
                </a:r>
              </a:p>
              <a:p>
                <a:pPr algn="ctr"/>
                <a14:m>
                  <m:oMath xmlns:m="http://schemas.openxmlformats.org/officeDocument/2006/math">
                    <m:sSub>
                      <m:sSubPr>
                        <m:ctrlPr>
                          <a:rPr lang="en-US" altLang="ko-KR" sz="1600" i="1" dirty="0">
                            <a:latin typeface="Cambria Math" panose="02040503050406030204" pitchFamily="18" charset="0"/>
                            <a:ea typeface="Cambria Math" panose="02040503050406030204" pitchFamily="18" charset="0"/>
                          </a:rPr>
                        </m:ctrlPr>
                      </m:sSubPr>
                      <m:e>
                        <m:r>
                          <m:rPr>
                            <m:sty m:val="p"/>
                          </m:rPr>
                          <a:rPr lang="en-US" altLang="ko-KR" sz="1600" dirty="0">
                            <a:latin typeface="Cambria Math" panose="02040503050406030204" pitchFamily="18" charset="0"/>
                            <a:ea typeface="Cambria Math" panose="02040503050406030204" pitchFamily="18" charset="0"/>
                          </a:rPr>
                          <m:t>σ</m:t>
                        </m:r>
                      </m:e>
                      <m:sub>
                        <m:r>
                          <m:rPr>
                            <m:sty m:val="p"/>
                          </m:rPr>
                          <a:rPr lang="en-US" altLang="ko-KR" sz="1600" dirty="0">
                            <a:latin typeface="Cambria Math" panose="02040503050406030204" pitchFamily="18" charset="0"/>
                            <a:ea typeface="Cambria Math" panose="02040503050406030204" pitchFamily="18" charset="0"/>
                          </a:rPr>
                          <m:t>g</m:t>
                        </m:r>
                      </m:sub>
                    </m:sSub>
                    <m:r>
                      <a:rPr lang="en-US" altLang="ko-KR" sz="1600" dirty="0">
                        <a:latin typeface="Cambria Math" panose="02040503050406030204" pitchFamily="18" charset="0"/>
                        <a:ea typeface="Cambria Math" panose="02040503050406030204" pitchFamily="18" charset="0"/>
                      </a:rPr>
                      <m:t> </m:t>
                    </m:r>
                  </m:oMath>
                </a14:m>
                <a:r>
                  <a:rPr lang="en-US" altLang="ko-KR" sz="1600" dirty="0">
                    <a:latin typeface="Cambria Math" panose="02040503050406030204" pitchFamily="18" charset="0"/>
                  </a:rPr>
                  <a:t>= </a:t>
                </a:r>
                <a14:m>
                  <m:oMath xmlns:m="http://schemas.openxmlformats.org/officeDocument/2006/math">
                    <m:f>
                      <m:fPr>
                        <m:ctrlPr>
                          <a:rPr lang="en-US" altLang="ko-KR" sz="1600" i="1" dirty="0">
                            <a:latin typeface="Cambria Math" panose="02040503050406030204" pitchFamily="18" charset="0"/>
                            <a:ea typeface="Cambria Math" panose="02040503050406030204" pitchFamily="18" charset="0"/>
                          </a:rPr>
                        </m:ctrlPr>
                      </m:fPr>
                      <m:num>
                        <m:r>
                          <a:rPr lang="en-US" altLang="ko-KR" sz="1600" i="1" dirty="0">
                            <a:latin typeface="Cambria Math" panose="02040503050406030204" pitchFamily="18" charset="0"/>
                            <a:ea typeface="Cambria Math" panose="02040503050406030204" pitchFamily="18" charset="0"/>
                          </a:rPr>
                          <m:t>4</m:t>
                        </m:r>
                        <m:r>
                          <a:rPr lang="en-US" altLang="ko-KR" sz="1600" i="1" dirty="0">
                            <a:latin typeface="Cambria Math" panose="02040503050406030204" pitchFamily="18" charset="0"/>
                            <a:ea typeface="Cambria Math" panose="02040503050406030204" pitchFamily="18" charset="0"/>
                          </a:rPr>
                          <m:t>𝑍</m:t>
                        </m:r>
                        <m:d>
                          <m:dPr>
                            <m:ctrlPr>
                              <a:rPr lang="en-US" altLang="ko-KR" sz="1600" i="1" dirty="0">
                                <a:latin typeface="Cambria Math" panose="02040503050406030204" pitchFamily="18" charset="0"/>
                                <a:ea typeface="Cambria Math" panose="02040503050406030204" pitchFamily="18" charset="0"/>
                              </a:rPr>
                            </m:ctrlPr>
                          </m:dPr>
                          <m:e>
                            <m:r>
                              <a:rPr lang="en-US" altLang="ko-KR" sz="1600" i="1" dirty="0">
                                <a:latin typeface="Cambria Math" panose="02040503050406030204" pitchFamily="18" charset="0"/>
                                <a:ea typeface="Cambria Math" panose="02040503050406030204" pitchFamily="18" charset="0"/>
                              </a:rPr>
                              <m:t>𝑍</m:t>
                            </m:r>
                            <m:r>
                              <a:rPr lang="en-US" altLang="ko-KR" sz="1600" i="1" dirty="0">
                                <a:latin typeface="Cambria Math" panose="02040503050406030204" pitchFamily="18" charset="0"/>
                                <a:ea typeface="Cambria Math" panose="02040503050406030204" pitchFamily="18" charset="0"/>
                              </a:rPr>
                              <m:t>+1</m:t>
                            </m:r>
                          </m:e>
                        </m:d>
                        <m:sSubSup>
                          <m:sSubSupPr>
                            <m:ctrlPr>
                              <a:rPr lang="en-US" altLang="ko-KR" sz="1600" i="1" dirty="0">
                                <a:latin typeface="Cambria Math" panose="02040503050406030204" pitchFamily="18" charset="0"/>
                                <a:ea typeface="Cambria Math" panose="02040503050406030204" pitchFamily="18" charset="0"/>
                              </a:rPr>
                            </m:ctrlPr>
                          </m:sSubSupPr>
                          <m:e>
                            <m:r>
                              <a:rPr lang="en-US" altLang="ko-KR" sz="1600" i="1" dirty="0">
                                <a:latin typeface="Cambria Math" panose="02040503050406030204" pitchFamily="18" charset="0"/>
                                <a:ea typeface="Cambria Math" panose="02040503050406030204" pitchFamily="18" charset="0"/>
                              </a:rPr>
                              <m:t>𝑟</m:t>
                            </m:r>
                          </m:e>
                          <m:sub>
                            <m:r>
                              <a:rPr lang="en-US" altLang="ko-KR" sz="1600" i="1" dirty="0">
                                <a:latin typeface="Cambria Math" panose="02040503050406030204" pitchFamily="18" charset="0"/>
                                <a:ea typeface="Cambria Math" panose="02040503050406030204" pitchFamily="18" charset="0"/>
                              </a:rPr>
                              <m:t>𝑒</m:t>
                            </m:r>
                          </m:sub>
                          <m:sup>
                            <m:r>
                              <a:rPr lang="en-US" altLang="ko-KR" sz="1600" i="1" dirty="0">
                                <a:latin typeface="Cambria Math" panose="02040503050406030204" pitchFamily="18" charset="0"/>
                                <a:ea typeface="Cambria Math" panose="02040503050406030204" pitchFamily="18" charset="0"/>
                              </a:rPr>
                              <m:t>2</m:t>
                            </m:r>
                          </m:sup>
                        </m:sSubSup>
                      </m:num>
                      <m:den>
                        <m:sSup>
                          <m:sSupPr>
                            <m:ctrlPr>
                              <a:rPr lang="en-US" altLang="ko-KR" sz="1600" i="1" dirty="0">
                                <a:latin typeface="Cambria Math" panose="02040503050406030204" pitchFamily="18" charset="0"/>
                                <a:ea typeface="Cambria Math" panose="02040503050406030204" pitchFamily="18" charset="0"/>
                              </a:rPr>
                            </m:ctrlPr>
                          </m:sSupPr>
                          <m:e>
                            <m:r>
                              <a:rPr lang="en-US" altLang="ko-KR" sz="1600" i="1" dirty="0">
                                <a:latin typeface="Cambria Math" panose="02040503050406030204" pitchFamily="18" charset="0"/>
                                <a:ea typeface="Cambria Math" panose="02040503050406030204" pitchFamily="18" charset="0"/>
                              </a:rPr>
                              <m:t>𝛾</m:t>
                            </m:r>
                          </m:e>
                          <m:sup>
                            <m:r>
                              <a:rPr lang="en-US" altLang="ko-KR" sz="1600" i="1" dirty="0">
                                <a:latin typeface="Cambria Math" panose="02040503050406030204" pitchFamily="18" charset="0"/>
                                <a:ea typeface="Cambria Math" panose="02040503050406030204" pitchFamily="18" charset="0"/>
                              </a:rPr>
                              <m:t>2</m:t>
                            </m:r>
                          </m:sup>
                        </m:sSup>
                      </m:den>
                    </m:f>
                    <m:f>
                      <m:fPr>
                        <m:ctrlPr>
                          <a:rPr lang="en-US" altLang="ko-KR" sz="1600" i="1" dirty="0">
                            <a:latin typeface="Cambria Math" panose="02040503050406030204" pitchFamily="18" charset="0"/>
                            <a:ea typeface="Cambria Math" panose="02040503050406030204" pitchFamily="18" charset="0"/>
                          </a:rPr>
                        </m:ctrlPr>
                      </m:fPr>
                      <m:num>
                        <m:sSub>
                          <m:sSubPr>
                            <m:ctrlPr>
                              <a:rPr lang="en-US" altLang="ko-KR" sz="1600" i="1" dirty="0" smtClean="0">
                                <a:latin typeface="Cambria Math" panose="02040503050406030204" pitchFamily="18" charset="0"/>
                                <a:ea typeface="Cambria Math" panose="02040503050406030204" pitchFamily="18" charset="0"/>
                              </a:rPr>
                            </m:ctrlPr>
                          </m:sSubPr>
                          <m:e>
                            <m:r>
                              <a:rPr lang="en-US" altLang="ko-KR" sz="1600" i="1" dirty="0" smtClean="0">
                                <a:latin typeface="Cambria Math" panose="02040503050406030204" pitchFamily="18" charset="0"/>
                                <a:ea typeface="Cambria Math" panose="02040503050406030204" pitchFamily="18" charset="0"/>
                              </a:rPr>
                              <m:t>𝛽</m:t>
                            </m:r>
                          </m:e>
                          <m:sub>
                            <m:r>
                              <m:rPr>
                                <m:sty m:val="p"/>
                              </m:rPr>
                              <a:rPr lang="en-US" altLang="ko-KR" sz="1600" i="1" dirty="0">
                                <a:latin typeface="Cambria Math" panose="02040503050406030204" pitchFamily="18" charset="0"/>
                                <a:ea typeface="Cambria Math" panose="02040503050406030204" pitchFamily="18" charset="0"/>
                              </a:rPr>
                              <m:t>m</m:t>
                            </m:r>
                          </m:sub>
                        </m:sSub>
                        <m:r>
                          <a:rPr lang="en-US" altLang="ko-KR" sz="1600" i="1" dirty="0" smtClean="0">
                            <a:latin typeface="Cambria Math" panose="02040503050406030204" pitchFamily="18" charset="0"/>
                            <a:ea typeface="Cambria Math" panose="02040503050406030204" pitchFamily="18" charset="0"/>
                          </a:rPr>
                          <m:t>&lt;</m:t>
                        </m:r>
                        <m:r>
                          <a:rPr lang="en-US" altLang="ko-KR" sz="1600" i="1" dirty="0" smtClean="0">
                            <a:latin typeface="Cambria Math" panose="02040503050406030204" pitchFamily="18" charset="0"/>
                            <a:ea typeface="Cambria Math" panose="02040503050406030204" pitchFamily="18" charset="0"/>
                          </a:rPr>
                          <m:t>𝛽</m:t>
                        </m:r>
                        <m:r>
                          <a:rPr lang="en-US" altLang="ko-KR" sz="1600" i="1" dirty="0" smtClean="0">
                            <a:latin typeface="Cambria Math" panose="02040503050406030204" pitchFamily="18" charset="0"/>
                            <a:ea typeface="Cambria Math" panose="02040503050406030204" pitchFamily="18" charset="0"/>
                          </a:rPr>
                          <m:t>&gt;</m:t>
                        </m:r>
                      </m:num>
                      <m:den>
                        <m:sSubSup>
                          <m:sSubSupPr>
                            <m:ctrlPr>
                              <a:rPr lang="en-US" altLang="ko-KR" sz="1600" i="1" dirty="0">
                                <a:latin typeface="Cambria Math" panose="02040503050406030204" pitchFamily="18" charset="0"/>
                                <a:ea typeface="Cambria Math" panose="02040503050406030204" pitchFamily="18" charset="0"/>
                              </a:rPr>
                            </m:ctrlPr>
                          </m:sSubSupPr>
                          <m:e>
                            <m:r>
                              <m:rPr>
                                <m:sty m:val="p"/>
                              </m:rPr>
                              <a:rPr lang="en-US" altLang="ko-KR" sz="1600" i="1" dirty="0">
                                <a:latin typeface="Cambria Math" panose="02040503050406030204" pitchFamily="18" charset="0"/>
                                <a:ea typeface="Cambria Math" panose="02040503050406030204" pitchFamily="18" charset="0"/>
                              </a:rPr>
                              <m:t>h</m:t>
                            </m:r>
                          </m:e>
                          <m:sub>
                            <m:r>
                              <m:rPr>
                                <m:sty m:val="p"/>
                              </m:rPr>
                              <a:rPr lang="en-US" altLang="ko-KR" sz="1600" i="1" dirty="0">
                                <a:latin typeface="Cambria Math" panose="02040503050406030204" pitchFamily="18" charset="0"/>
                                <a:ea typeface="Cambria Math" panose="02040503050406030204" pitchFamily="18" charset="0"/>
                              </a:rPr>
                              <m:t>m</m:t>
                            </m:r>
                          </m:sub>
                          <m:sup>
                            <m:r>
                              <a:rPr lang="en-US" altLang="ko-KR" sz="1600" i="1" dirty="0">
                                <a:latin typeface="Cambria Math" panose="02040503050406030204" pitchFamily="18" charset="0"/>
                                <a:ea typeface="Cambria Math" panose="02040503050406030204" pitchFamily="18" charset="0"/>
                              </a:rPr>
                              <m:t>2</m:t>
                            </m:r>
                          </m:sup>
                        </m:sSubSup>
                      </m:den>
                    </m:f>
                    <m:r>
                      <a:rPr lang="en-US" altLang="ko-KR" sz="1600" b="0" i="1" dirty="0" smtClean="0">
                        <a:latin typeface="Cambria Math" panose="02040503050406030204" pitchFamily="18" charset="0"/>
                        <a:ea typeface="Cambria Math" panose="02040503050406030204" pitchFamily="18" charset="0"/>
                      </a:rPr>
                      <m:t> </m:t>
                    </m:r>
                  </m:oMath>
                </a14:m>
                <a:r>
                  <a:rPr lang="en-US" altLang="ko-KR" sz="1600" dirty="0">
                    <a:latin typeface="Cambria Math" panose="02040503050406030204" pitchFamily="18" charset="0"/>
                  </a:rPr>
                  <a:t> </a:t>
                </a:r>
                <a:endParaRPr lang="ko-KR" altLang="en-US" sz="1600"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03618789-6F20-4FEB-8515-87863B406985}"/>
                  </a:ext>
                </a:extLst>
              </p:cNvPr>
              <p:cNvSpPr txBox="1">
                <a:spLocks noRot="1" noChangeAspect="1" noMove="1" noResize="1" noEditPoints="1" noAdjustHandles="1" noChangeArrowheads="1" noChangeShapeType="1" noTextEdit="1"/>
              </p:cNvSpPr>
              <p:nvPr/>
            </p:nvSpPr>
            <p:spPr>
              <a:xfrm>
                <a:off x="556847" y="1184411"/>
                <a:ext cx="10650415" cy="4964629"/>
              </a:xfrm>
              <a:prstGeom prst="rect">
                <a:avLst/>
              </a:prstGeom>
              <a:blipFill>
                <a:blip r:embed="rId6"/>
                <a:stretch>
                  <a:fillRect l="-286" t="-49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6413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369408"/>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377103"/>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3179255"/>
            <a:ext cx="65" cy="221599"/>
          </a:xfrm>
          <a:prstGeom prst="rect">
            <a:avLst/>
          </a:prstGeom>
          <a:noFill/>
        </p:spPr>
        <p:txBody>
          <a:bodyPr wrap="none" lIns="0" tIns="0" rIns="0" bIns="0" rtlCol="0">
            <a:spAutoFit/>
          </a:bodyPr>
          <a:lstStyle/>
          <a:p>
            <a:endParaRPr lang="ko-KR" altLang="en-US" sz="1440" dirty="0"/>
          </a:p>
        </p:txBody>
      </p: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1D947B48-C713-4697-ADBE-0B4D8DB12F02}"/>
                  </a:ext>
                </a:extLst>
              </p:cNvPr>
              <p:cNvSpPr/>
              <p:nvPr/>
            </p:nvSpPr>
            <p:spPr>
              <a:xfrm>
                <a:off x="492838" y="538901"/>
                <a:ext cx="413191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Elastic scattering lifetime(</a:t>
                </a:r>
                <a14:m>
                  <m:oMath xmlns:m="http://schemas.openxmlformats.org/officeDocument/2006/math">
                    <m:sSub>
                      <m:sSubPr>
                        <m:ctrlPr>
                          <a:rPr lang="en-US" altLang="ko-KR" sz="2240" b="1" i="1" smtClean="0">
                            <a:solidFill>
                              <a:schemeClr val="tx2"/>
                            </a:solidFill>
                            <a:latin typeface="Cambria Math" panose="02040503050406030204" pitchFamily="18" charset="0"/>
                            <a:cs typeface="Verdana" panose="020B0604030504040204" pitchFamily="34" charset="0"/>
                          </a:rPr>
                        </m:ctrlPr>
                      </m:sSubPr>
                      <m:e>
                        <m:r>
                          <a:rPr lang="en-US" altLang="ko-KR" sz="2240" b="1" i="1" smtClean="0">
                            <a:solidFill>
                              <a:schemeClr val="tx2"/>
                            </a:solidFill>
                            <a:latin typeface="Cambria Math" panose="02040503050406030204" pitchFamily="18" charset="0"/>
                            <a:cs typeface="Verdana" panose="020B0604030504040204" pitchFamily="34" charset="0"/>
                          </a:rPr>
                          <m:t>𝝉</m:t>
                        </m:r>
                      </m:e>
                      <m:sub>
                        <m:r>
                          <a:rPr lang="en-US" altLang="ko-KR" sz="2240" b="1" i="1" smtClean="0">
                            <a:solidFill>
                              <a:schemeClr val="tx2"/>
                            </a:solidFill>
                            <a:latin typeface="Cambria Math" panose="02040503050406030204" pitchFamily="18" charset="0"/>
                            <a:cs typeface="Verdana" panose="020B0604030504040204" pitchFamily="34" charset="0"/>
                          </a:rPr>
                          <m:t>𝒈</m:t>
                        </m:r>
                      </m:sub>
                    </m:sSub>
                  </m:oMath>
                </a14:m>
                <a:r>
                  <a:rPr lang="en-US" altLang="ko-KR" sz="2240" b="1" dirty="0">
                    <a:solidFill>
                      <a:schemeClr val="tx2"/>
                    </a:solidFill>
                    <a:cs typeface="Verdana" panose="020B0604030504040204" pitchFamily="34" charset="0"/>
                  </a:rPr>
                  <a:t>)</a:t>
                </a:r>
                <a:endParaRPr lang="ko-KR" altLang="en-US" sz="2240" b="1" dirty="0">
                  <a:solidFill>
                    <a:schemeClr val="tx2"/>
                  </a:solidFill>
                  <a:cs typeface="Verdana" panose="020B0604030504040204" pitchFamily="34" charset="0"/>
                </a:endParaRPr>
              </a:p>
            </p:txBody>
          </p:sp>
        </mc:Choice>
        <mc:Fallback xmlns="">
          <p:sp>
            <p:nvSpPr>
              <p:cNvPr id="24" name="직사각형 23">
                <a:extLst>
                  <a:ext uri="{FF2B5EF4-FFF2-40B4-BE49-F238E27FC236}">
                    <a16:creationId xmlns:a16="http://schemas.microsoft.com/office/drawing/2014/main" id="{1D947B48-C713-4697-ADBE-0B4D8DB12F02}"/>
                  </a:ext>
                </a:extLst>
              </p:cNvPr>
              <p:cNvSpPr>
                <a:spLocks noRot="1" noChangeAspect="1" noMove="1" noResize="1" noEditPoints="1" noAdjustHandles="1" noChangeArrowheads="1" noChangeShapeType="1" noTextEdit="1"/>
              </p:cNvSpPr>
              <p:nvPr/>
            </p:nvSpPr>
            <p:spPr>
              <a:xfrm>
                <a:off x="492838" y="538901"/>
                <a:ext cx="4131916" cy="42748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3618789-6F20-4FEB-8515-87863B406985}"/>
                  </a:ext>
                </a:extLst>
              </p:cNvPr>
              <p:cNvSpPr txBox="1"/>
              <p:nvPr/>
            </p:nvSpPr>
            <p:spPr>
              <a:xfrm>
                <a:off x="501813" y="1209302"/>
                <a:ext cx="7959904" cy="5109797"/>
              </a:xfrm>
              <a:prstGeom prst="rect">
                <a:avLst/>
              </a:prstGeom>
              <a:noFill/>
            </p:spPr>
            <p:txBody>
              <a:bodyPr wrap="square" rtlCol="0">
                <a:spAutoFit/>
              </a:bodyPr>
              <a:lstStyle/>
              <a:p>
                <a:pPr algn="ctr"/>
                <a14:m>
                  <m:oMath xmlns:m="http://schemas.openxmlformats.org/officeDocument/2006/math">
                    <m:sSub>
                      <m:sSubPr>
                        <m:ctrlPr>
                          <a:rPr lang="en-US" altLang="ko-KR" sz="1400" i="1" dirty="0" smtClean="0">
                            <a:latin typeface="Cambria Math" panose="02040503050406030204" pitchFamily="18" charset="0"/>
                            <a:ea typeface="Cambria Math" panose="02040503050406030204" pitchFamily="18" charset="0"/>
                          </a:rPr>
                        </m:ctrlPr>
                      </m:sSubPr>
                      <m:e>
                        <m:r>
                          <m:rPr>
                            <m:sty m:val="p"/>
                          </m:rPr>
                          <a:rPr lang="en-US" altLang="ko-KR" sz="1400" dirty="0">
                            <a:latin typeface="Cambria Math" panose="02040503050406030204" pitchFamily="18" charset="0"/>
                            <a:ea typeface="Cambria Math" panose="02040503050406030204" pitchFamily="18" charset="0"/>
                          </a:rPr>
                          <m:t>σ</m:t>
                        </m:r>
                      </m:e>
                      <m:sub>
                        <m:r>
                          <m:rPr>
                            <m:sty m:val="p"/>
                          </m:rPr>
                          <a:rPr lang="en-US" altLang="ko-KR" sz="1400" dirty="0">
                            <a:latin typeface="Cambria Math" panose="02040503050406030204" pitchFamily="18" charset="0"/>
                            <a:ea typeface="Cambria Math" panose="02040503050406030204" pitchFamily="18" charset="0"/>
                          </a:rPr>
                          <m:t>g</m:t>
                        </m:r>
                      </m:sub>
                    </m:sSub>
                    <m:r>
                      <a:rPr lang="en-US" altLang="ko-KR" sz="1400" dirty="0">
                        <a:latin typeface="Cambria Math" panose="02040503050406030204" pitchFamily="18" charset="0"/>
                        <a:ea typeface="Cambria Math" panose="02040503050406030204" pitchFamily="18" charset="0"/>
                      </a:rPr>
                      <m:t> </m:t>
                    </m:r>
                  </m:oMath>
                </a14:m>
                <a:r>
                  <a:rPr lang="en-US" altLang="ko-KR" sz="1400" dirty="0">
                    <a:latin typeface="Cambria Math" panose="02040503050406030204" pitchFamily="18" charset="0"/>
                  </a:rPr>
                  <a:t>= </a:t>
                </a:r>
                <a14:m>
                  <m:oMath xmlns:m="http://schemas.openxmlformats.org/officeDocument/2006/math">
                    <m:f>
                      <m:fPr>
                        <m:ctrlPr>
                          <a:rPr lang="en-US" altLang="ko-KR" sz="1400" i="1" dirty="0">
                            <a:latin typeface="Cambria Math" panose="02040503050406030204" pitchFamily="18" charset="0"/>
                            <a:ea typeface="Cambria Math" panose="02040503050406030204" pitchFamily="18" charset="0"/>
                          </a:rPr>
                        </m:ctrlPr>
                      </m:fPr>
                      <m:num>
                        <m:r>
                          <a:rPr lang="en-US" altLang="ko-KR" sz="1400" i="1" dirty="0">
                            <a:latin typeface="Cambria Math" panose="02040503050406030204" pitchFamily="18" charset="0"/>
                            <a:ea typeface="Cambria Math" panose="02040503050406030204" pitchFamily="18" charset="0"/>
                          </a:rPr>
                          <m:t>4</m:t>
                        </m:r>
                        <m:r>
                          <a:rPr lang="en-US" altLang="ko-KR" sz="1400" i="1" dirty="0">
                            <a:latin typeface="Cambria Math" panose="02040503050406030204" pitchFamily="18" charset="0"/>
                            <a:ea typeface="Cambria Math" panose="02040503050406030204" pitchFamily="18" charset="0"/>
                          </a:rPr>
                          <m:t>𝑍</m:t>
                        </m:r>
                        <m:d>
                          <m:dPr>
                            <m:ctrlPr>
                              <a:rPr lang="en-US" altLang="ko-KR" sz="1400" i="1" dirty="0">
                                <a:latin typeface="Cambria Math" panose="02040503050406030204" pitchFamily="18" charset="0"/>
                                <a:ea typeface="Cambria Math" panose="02040503050406030204" pitchFamily="18" charset="0"/>
                              </a:rPr>
                            </m:ctrlPr>
                          </m:dPr>
                          <m:e>
                            <m:r>
                              <a:rPr lang="en-US" altLang="ko-KR" sz="1400" i="1" dirty="0">
                                <a:latin typeface="Cambria Math" panose="02040503050406030204" pitchFamily="18" charset="0"/>
                                <a:ea typeface="Cambria Math" panose="02040503050406030204" pitchFamily="18" charset="0"/>
                              </a:rPr>
                              <m:t>𝑍</m:t>
                            </m:r>
                            <m:r>
                              <a:rPr lang="en-US" altLang="ko-KR" sz="1400" i="1" dirty="0">
                                <a:latin typeface="Cambria Math" panose="02040503050406030204" pitchFamily="18" charset="0"/>
                                <a:ea typeface="Cambria Math" panose="02040503050406030204" pitchFamily="18" charset="0"/>
                              </a:rPr>
                              <m:t>+1</m:t>
                            </m:r>
                          </m:e>
                        </m:d>
                        <m:sSubSup>
                          <m:sSubSupPr>
                            <m:ctrlPr>
                              <a:rPr lang="en-US" altLang="ko-KR" sz="1400" i="1" dirty="0">
                                <a:latin typeface="Cambria Math" panose="02040503050406030204" pitchFamily="18" charset="0"/>
                                <a:ea typeface="Cambria Math" panose="02040503050406030204" pitchFamily="18" charset="0"/>
                              </a:rPr>
                            </m:ctrlPr>
                          </m:sSubSupPr>
                          <m:e>
                            <m:r>
                              <a:rPr lang="en-US" altLang="ko-KR" sz="1400" i="1" dirty="0">
                                <a:latin typeface="Cambria Math" panose="02040503050406030204" pitchFamily="18" charset="0"/>
                                <a:ea typeface="Cambria Math" panose="02040503050406030204" pitchFamily="18" charset="0"/>
                              </a:rPr>
                              <m:t>𝑟</m:t>
                            </m:r>
                          </m:e>
                          <m:sub>
                            <m:r>
                              <a:rPr lang="en-US" altLang="ko-KR" sz="1400" i="1" dirty="0">
                                <a:latin typeface="Cambria Math" panose="02040503050406030204" pitchFamily="18" charset="0"/>
                                <a:ea typeface="Cambria Math" panose="02040503050406030204" pitchFamily="18" charset="0"/>
                              </a:rPr>
                              <m:t>𝑒</m:t>
                            </m:r>
                          </m:sub>
                          <m:sup>
                            <m:r>
                              <a:rPr lang="en-US" altLang="ko-KR" sz="1400" i="1" dirty="0">
                                <a:latin typeface="Cambria Math" panose="02040503050406030204" pitchFamily="18" charset="0"/>
                                <a:ea typeface="Cambria Math" panose="02040503050406030204" pitchFamily="18" charset="0"/>
                              </a:rPr>
                              <m:t>2</m:t>
                            </m:r>
                          </m:sup>
                        </m:sSubSup>
                      </m:num>
                      <m:den>
                        <m:sSup>
                          <m:sSupPr>
                            <m:ctrlPr>
                              <a:rPr lang="en-US" altLang="ko-KR" sz="1400" i="1" dirty="0">
                                <a:latin typeface="Cambria Math" panose="02040503050406030204" pitchFamily="18" charset="0"/>
                                <a:ea typeface="Cambria Math" panose="02040503050406030204" pitchFamily="18" charset="0"/>
                              </a:rPr>
                            </m:ctrlPr>
                          </m:sSupPr>
                          <m:e>
                            <m:r>
                              <a:rPr lang="en-US" altLang="ko-KR" sz="1400" i="1" dirty="0">
                                <a:latin typeface="Cambria Math" panose="02040503050406030204" pitchFamily="18" charset="0"/>
                                <a:ea typeface="Cambria Math" panose="02040503050406030204" pitchFamily="18" charset="0"/>
                              </a:rPr>
                              <m:t>𝛾</m:t>
                            </m:r>
                          </m:e>
                          <m:sup>
                            <m:r>
                              <a:rPr lang="en-US" altLang="ko-KR" sz="1400" i="1" dirty="0">
                                <a:latin typeface="Cambria Math" panose="02040503050406030204" pitchFamily="18" charset="0"/>
                                <a:ea typeface="Cambria Math" panose="02040503050406030204" pitchFamily="18" charset="0"/>
                              </a:rPr>
                              <m:t>2</m:t>
                            </m:r>
                          </m:sup>
                        </m:sSup>
                      </m:den>
                    </m:f>
                    <m:f>
                      <m:fPr>
                        <m:ctrlPr>
                          <a:rPr lang="en-US" altLang="ko-KR" sz="1400" i="1" dirty="0">
                            <a:latin typeface="Cambria Math" panose="02040503050406030204" pitchFamily="18" charset="0"/>
                            <a:ea typeface="Cambria Math" panose="02040503050406030204" pitchFamily="18" charset="0"/>
                          </a:rPr>
                        </m:ctrlPr>
                      </m:fPr>
                      <m:num>
                        <m:sSub>
                          <m:sSubPr>
                            <m:ctrlPr>
                              <a:rPr lang="en-US" altLang="ko-KR" sz="1400" i="1" dirty="0" smtClean="0">
                                <a:latin typeface="Cambria Math" panose="02040503050406030204" pitchFamily="18" charset="0"/>
                                <a:ea typeface="Cambria Math" panose="02040503050406030204" pitchFamily="18" charset="0"/>
                              </a:rPr>
                            </m:ctrlPr>
                          </m:sSubPr>
                          <m:e>
                            <m:r>
                              <a:rPr lang="en-US" altLang="ko-KR" sz="1400" i="1" dirty="0" smtClean="0">
                                <a:latin typeface="Cambria Math" panose="02040503050406030204" pitchFamily="18" charset="0"/>
                                <a:ea typeface="Cambria Math" panose="02040503050406030204" pitchFamily="18" charset="0"/>
                              </a:rPr>
                              <m:t>𝛽</m:t>
                            </m:r>
                          </m:e>
                          <m:sub>
                            <m:r>
                              <m:rPr>
                                <m:sty m:val="p"/>
                              </m:rPr>
                              <a:rPr lang="en-US" altLang="ko-KR" sz="1400" i="1" dirty="0">
                                <a:latin typeface="Cambria Math" panose="02040503050406030204" pitchFamily="18" charset="0"/>
                                <a:ea typeface="Cambria Math" panose="02040503050406030204" pitchFamily="18" charset="0"/>
                              </a:rPr>
                              <m:t>m</m:t>
                            </m:r>
                          </m:sub>
                        </m:sSub>
                        <m:r>
                          <a:rPr lang="en-US" altLang="ko-KR" sz="1400" i="1" dirty="0" smtClean="0">
                            <a:latin typeface="Cambria Math" panose="02040503050406030204" pitchFamily="18" charset="0"/>
                            <a:ea typeface="Cambria Math" panose="02040503050406030204" pitchFamily="18" charset="0"/>
                          </a:rPr>
                          <m:t>&lt;</m:t>
                        </m:r>
                        <m:r>
                          <a:rPr lang="en-US" altLang="ko-KR" sz="1400" i="1" dirty="0" smtClean="0">
                            <a:latin typeface="Cambria Math" panose="02040503050406030204" pitchFamily="18" charset="0"/>
                            <a:ea typeface="Cambria Math" panose="02040503050406030204" pitchFamily="18" charset="0"/>
                          </a:rPr>
                          <m:t>𝛽</m:t>
                        </m:r>
                        <m:r>
                          <a:rPr lang="en-US" altLang="ko-KR" sz="1400" i="1" dirty="0" smtClean="0">
                            <a:latin typeface="Cambria Math" panose="02040503050406030204" pitchFamily="18" charset="0"/>
                            <a:ea typeface="Cambria Math" panose="02040503050406030204" pitchFamily="18" charset="0"/>
                          </a:rPr>
                          <m:t>&gt;</m:t>
                        </m:r>
                      </m:num>
                      <m:den>
                        <m:sSubSup>
                          <m:sSubSupPr>
                            <m:ctrlPr>
                              <a:rPr lang="en-US" altLang="ko-KR" sz="1400" i="1" dirty="0">
                                <a:latin typeface="Cambria Math" panose="02040503050406030204" pitchFamily="18" charset="0"/>
                                <a:ea typeface="Cambria Math" panose="02040503050406030204" pitchFamily="18" charset="0"/>
                              </a:rPr>
                            </m:ctrlPr>
                          </m:sSubSupPr>
                          <m:e>
                            <m:r>
                              <m:rPr>
                                <m:sty m:val="p"/>
                              </m:rPr>
                              <a:rPr lang="en-US" altLang="ko-KR" sz="1400" i="1" dirty="0">
                                <a:latin typeface="Cambria Math" panose="02040503050406030204" pitchFamily="18" charset="0"/>
                                <a:ea typeface="Cambria Math" panose="02040503050406030204" pitchFamily="18" charset="0"/>
                              </a:rPr>
                              <m:t>h</m:t>
                            </m:r>
                          </m:e>
                          <m:sub>
                            <m:r>
                              <m:rPr>
                                <m:sty m:val="p"/>
                              </m:rPr>
                              <a:rPr lang="en-US" altLang="ko-KR" sz="1400" i="1" dirty="0">
                                <a:latin typeface="Cambria Math" panose="02040503050406030204" pitchFamily="18" charset="0"/>
                                <a:ea typeface="Cambria Math" panose="02040503050406030204" pitchFamily="18" charset="0"/>
                              </a:rPr>
                              <m:t>m</m:t>
                            </m:r>
                          </m:sub>
                          <m:sup>
                            <m:r>
                              <a:rPr lang="en-US" altLang="ko-KR" sz="1400" i="1" dirty="0">
                                <a:latin typeface="Cambria Math" panose="02040503050406030204" pitchFamily="18" charset="0"/>
                                <a:ea typeface="Cambria Math" panose="02040503050406030204" pitchFamily="18" charset="0"/>
                              </a:rPr>
                              <m:t>2</m:t>
                            </m:r>
                          </m:sup>
                        </m:sSubSup>
                      </m:den>
                    </m:f>
                    <m:r>
                      <a:rPr lang="en-US" altLang="ko-KR" sz="1400" b="0" i="1" dirty="0" smtClean="0">
                        <a:latin typeface="Cambria Math" panose="02040503050406030204" pitchFamily="18" charset="0"/>
                        <a:ea typeface="Cambria Math" panose="02040503050406030204" pitchFamily="18" charset="0"/>
                      </a:rPr>
                      <m:t> </m:t>
                    </m:r>
                  </m:oMath>
                </a14:m>
                <a:r>
                  <a:rPr lang="en-US" altLang="ko-KR" sz="1400" dirty="0">
                    <a:latin typeface="Cambria Math" panose="02040503050406030204" pitchFamily="18" charset="0"/>
                  </a:rPr>
                  <a:t> </a:t>
                </a:r>
              </a:p>
              <a:p>
                <a:pPr algn="just"/>
                <a:r>
                  <a:rPr lang="en-US" altLang="ko-KR" sz="1400" dirty="0">
                    <a:latin typeface="Cambria Math" panose="02040503050406030204" pitchFamily="18" charset="0"/>
                  </a:rPr>
                  <a:t>From the </a:t>
                </a:r>
                <a:r>
                  <a:rPr lang="en-US" altLang="ko-KR" sz="1400" dirty="0" err="1">
                    <a:latin typeface="Cambria Math" panose="02040503050406030204" pitchFamily="18" charset="0"/>
                  </a:rPr>
                  <a:t>A.Piwinski’s</a:t>
                </a:r>
                <a:r>
                  <a:rPr lang="en-US" altLang="ko-KR" sz="1400" dirty="0">
                    <a:latin typeface="Cambria Math" panose="02040503050406030204" pitchFamily="18" charset="0"/>
                  </a:rPr>
                  <a:t> report</a:t>
                </a:r>
              </a:p>
              <a:p>
                <a:pPr algn="ctr"/>
                <a14:m>
                  <m:oMathPara xmlns:m="http://schemas.openxmlformats.org/officeDocument/2006/math">
                    <m:oMathParaPr>
                      <m:jc m:val="centerGroup"/>
                    </m:oMathParaPr>
                    <m:oMath xmlns:m="http://schemas.openxmlformats.org/officeDocument/2006/math">
                      <m:f>
                        <m:fPr>
                          <m:ctrlPr>
                            <a:rPr lang="en-US" altLang="ko-KR" sz="1400" i="1" dirty="0" smtClean="0">
                              <a:latin typeface="Cambria Math" panose="02040503050406030204" pitchFamily="18" charset="0"/>
                            </a:rPr>
                          </m:ctrlPr>
                        </m:fPr>
                        <m:num>
                          <m:r>
                            <a:rPr lang="en-US" altLang="ko-KR" sz="1400" i="1" dirty="0">
                              <a:latin typeface="Cambria Math" panose="02040503050406030204" pitchFamily="18" charset="0"/>
                            </a:rPr>
                            <m:t>1</m:t>
                          </m:r>
                        </m:num>
                        <m:den>
                          <m:sSub>
                            <m:sSubPr>
                              <m:ctrlPr>
                                <a:rPr lang="en-US" altLang="ko-KR" sz="1400" i="1" dirty="0" smtClean="0">
                                  <a:latin typeface="Cambria Math" panose="02040503050406030204" pitchFamily="18" charset="0"/>
                                </a:rPr>
                              </m:ctrlPr>
                            </m:sSubPr>
                            <m:e>
                              <m:r>
                                <a:rPr lang="en-US" altLang="ko-KR" sz="1400" i="1" dirty="0" smtClean="0">
                                  <a:latin typeface="Cambria Math" panose="02040503050406030204" pitchFamily="18" charset="0"/>
                                </a:rPr>
                                <m:t>𝜏</m:t>
                              </m:r>
                            </m:e>
                            <m:sub>
                              <m:r>
                                <m:rPr>
                                  <m:sty m:val="p"/>
                                </m:rPr>
                                <a:rPr lang="en-US" altLang="ko-KR" sz="1400" i="1" dirty="0">
                                  <a:latin typeface="Cambria Math" panose="02040503050406030204" pitchFamily="18" charset="0"/>
                                </a:rPr>
                                <m:t>g</m:t>
                              </m:r>
                            </m:sub>
                          </m:sSub>
                          <m:r>
                            <a:rPr lang="en-US" altLang="ko-KR" sz="1400" b="0" i="1" dirty="0" smtClean="0">
                              <a:latin typeface="Cambria Math" panose="02040503050406030204" pitchFamily="18" charset="0"/>
                            </a:rPr>
                            <m:t> </m:t>
                          </m:r>
                        </m:den>
                      </m:f>
                      <m:r>
                        <a:rPr lang="en-US" altLang="ko-KR" sz="1400" b="0" i="1" dirty="0" smtClean="0">
                          <a:latin typeface="Cambria Math" panose="02040503050406030204" pitchFamily="18" charset="0"/>
                        </a:rPr>
                        <m:t> </m:t>
                      </m:r>
                      <m:r>
                        <a:rPr lang="en-US" altLang="ko-KR" sz="1400" i="1" dirty="0">
                          <a:latin typeface="Cambria Math" panose="02040503050406030204" pitchFamily="18" charset="0"/>
                        </a:rPr>
                        <m:t>=</m:t>
                      </m:r>
                      <m:r>
                        <a:rPr lang="en-US" altLang="ko-KR" sz="1400" b="0" i="1" dirty="0" smtClean="0">
                          <a:latin typeface="Cambria Math" panose="02040503050406030204" pitchFamily="18" charset="0"/>
                        </a:rPr>
                        <m:t> </m:t>
                      </m:r>
                      <m:sSub>
                        <m:sSubPr>
                          <m:ctrlPr>
                            <a:rPr lang="en-US" altLang="ko-KR" sz="1400" i="1" dirty="0" smtClean="0">
                              <a:latin typeface="Cambria Math" panose="02040503050406030204" pitchFamily="18" charset="0"/>
                            </a:rPr>
                          </m:ctrlPr>
                        </m:sSubPr>
                        <m:e>
                          <m:r>
                            <m:rPr>
                              <m:sty m:val="p"/>
                            </m:rPr>
                            <a:rPr lang="en-US" altLang="ko-KR" sz="1400" i="0" dirty="0">
                              <a:latin typeface="Cambria Math" panose="02040503050406030204" pitchFamily="18" charset="0"/>
                            </a:rPr>
                            <m:t>c</m:t>
                          </m:r>
                          <m:r>
                            <m:rPr>
                              <m:sty m:val="p"/>
                            </m:rPr>
                            <a:rPr lang="en-US" altLang="ko-KR" sz="1400" i="0" dirty="0" smtClean="0">
                              <a:latin typeface="Cambria Math" panose="02040503050406030204" pitchFamily="18" charset="0"/>
                            </a:rPr>
                            <m:t>n</m:t>
                          </m:r>
                        </m:e>
                        <m:sub>
                          <m:r>
                            <m:rPr>
                              <m:sty m:val="p"/>
                            </m:rPr>
                            <a:rPr lang="en-US" altLang="ko-KR" sz="1400" i="1" dirty="0" smtClean="0">
                              <a:latin typeface="Cambria Math" panose="02040503050406030204" pitchFamily="18" charset="0"/>
                            </a:rPr>
                            <m:t>g</m:t>
                          </m:r>
                        </m:sub>
                      </m:sSub>
                      <m:sSub>
                        <m:sSubPr>
                          <m:ctrlPr>
                            <a:rPr lang="en-US" altLang="ko-KR" sz="1400" i="1" dirty="0" smtClean="0">
                              <a:latin typeface="Cambria Math" panose="02040503050406030204" pitchFamily="18" charset="0"/>
                            </a:rPr>
                          </m:ctrlPr>
                        </m:sSubPr>
                        <m:e>
                          <m:r>
                            <a:rPr lang="en-US" altLang="ko-KR" sz="1400" i="1" dirty="0" smtClean="0">
                              <a:latin typeface="Cambria Math" panose="02040503050406030204" pitchFamily="18" charset="0"/>
                            </a:rPr>
                            <m:t>𝜎</m:t>
                          </m:r>
                        </m:e>
                        <m:sub>
                          <m:r>
                            <m:rPr>
                              <m:sty m:val="p"/>
                            </m:rPr>
                            <a:rPr lang="en-US" altLang="ko-KR" sz="1400" i="1" dirty="0">
                              <a:latin typeface="Cambria Math" panose="02040503050406030204" pitchFamily="18" charset="0"/>
                            </a:rPr>
                            <m:t>g</m:t>
                          </m:r>
                        </m:sub>
                      </m:sSub>
                      <m:r>
                        <a:rPr lang="en-US" altLang="ko-KR" sz="1400" b="0" i="1" dirty="0" smtClean="0">
                          <a:latin typeface="Cambria Math" panose="02040503050406030204" pitchFamily="18" charset="0"/>
                        </a:rPr>
                        <m:t> </m:t>
                      </m:r>
                    </m:oMath>
                  </m:oMathPara>
                </a14:m>
                <a:endParaRPr lang="en-US" altLang="ko-KR" sz="1400" b="0" dirty="0">
                  <a:latin typeface="Cambria Math" panose="02040503050406030204" pitchFamily="18" charset="0"/>
                </a:endParaRPr>
              </a:p>
              <a:p>
                <a:pPr algn="ctr"/>
                <a:endParaRPr lang="en-US" altLang="ko-KR" sz="1400" dirty="0">
                  <a:latin typeface="Cambria Math" panose="02040503050406030204" pitchFamily="18" charset="0"/>
                </a:endParaRPr>
              </a:p>
              <a:p>
                <a:pPr algn="just"/>
                <a14:m>
                  <m:oMath xmlns:m="http://schemas.openxmlformats.org/officeDocument/2006/math">
                    <m:sSub>
                      <m:sSubPr>
                        <m:ctrlPr>
                          <a:rPr lang="en-US" altLang="ko-KR" sz="1400" i="1" dirty="0">
                            <a:latin typeface="Cambria Math" panose="02040503050406030204" pitchFamily="18" charset="0"/>
                          </a:rPr>
                        </m:ctrlPr>
                      </m:sSubPr>
                      <m:e>
                        <m:r>
                          <m:rPr>
                            <m:sty m:val="p"/>
                          </m:rPr>
                          <a:rPr lang="en-US" altLang="ko-KR" sz="1400" dirty="0">
                            <a:latin typeface="Cambria Math" panose="02040503050406030204" pitchFamily="18" charset="0"/>
                          </a:rPr>
                          <m:t>n</m:t>
                        </m:r>
                      </m:e>
                      <m:sub>
                        <m:r>
                          <m:rPr>
                            <m:sty m:val="p"/>
                          </m:rPr>
                          <a:rPr lang="en-US" altLang="ko-KR" sz="1400" i="1" dirty="0">
                            <a:latin typeface="Cambria Math" panose="02040503050406030204" pitchFamily="18" charset="0"/>
                          </a:rPr>
                          <m:t>g</m:t>
                        </m:r>
                      </m:sub>
                    </m:sSub>
                  </m:oMath>
                </a14:m>
                <a:r>
                  <a:rPr lang="en-US" altLang="ko-KR" sz="1400" dirty="0">
                    <a:latin typeface="Cambria Math" panose="02040503050406030204" pitchFamily="18" charset="0"/>
                  </a:rPr>
                  <a:t>(density of atoms of residual gas)</a:t>
                </a:r>
                <a:r>
                  <a:rPr lang="ko-KR" altLang="en-US" sz="1400" dirty="0">
                    <a:latin typeface="Cambria Math" panose="02040503050406030204" pitchFamily="18" charset="0"/>
                  </a:rPr>
                  <a:t> </a:t>
                </a:r>
                <a:r>
                  <a:rPr lang="en-US" altLang="ko-KR" sz="1400" dirty="0">
                    <a:latin typeface="Cambria Math" panose="02040503050406030204" pitchFamily="18" charset="0"/>
                  </a:rPr>
                  <a:t>is obtained from the ideal gas law:</a:t>
                </a:r>
              </a:p>
              <a:p>
                <a:pPr algn="just"/>
                <a:endParaRPr lang="en-US" altLang="ko-KR" sz="1400" dirty="0">
                  <a:latin typeface="Cambria Math" panose="02040503050406030204" pitchFamily="18" charset="0"/>
                </a:endParaRPr>
              </a:p>
              <a:p>
                <a:pPr algn="ctr"/>
                <a:r>
                  <a:rPr lang="en-US" altLang="ko-KR" sz="1400" i="1" dirty="0">
                    <a:latin typeface="Cambria Math" panose="02040503050406030204" pitchFamily="18" charset="0"/>
                  </a:rPr>
                  <a:t> </a:t>
                </a:r>
              </a:p>
              <a:p>
                <a:pPr algn="ctr"/>
                <a14:m>
                  <m:oMathPara xmlns:m="http://schemas.openxmlformats.org/officeDocument/2006/math">
                    <m:oMathParaPr>
                      <m:jc m:val="centerGroup"/>
                    </m:oMathParaPr>
                    <m:oMath xmlns:m="http://schemas.openxmlformats.org/officeDocument/2006/math">
                      <m:f>
                        <m:fPr>
                          <m:ctrlPr>
                            <a:rPr lang="en-US" altLang="ko-KR" sz="1400" b="0" i="1" dirty="0" smtClean="0">
                              <a:latin typeface="Cambria Math" panose="02040503050406030204" pitchFamily="18" charset="0"/>
                            </a:rPr>
                          </m:ctrlPr>
                        </m:fPr>
                        <m:num>
                          <m:r>
                            <m:rPr>
                              <m:sty m:val="p"/>
                            </m:rPr>
                            <a:rPr lang="en-US" altLang="ko-KR" sz="1400" i="1" dirty="0">
                              <a:latin typeface="Cambria Math" panose="02040503050406030204" pitchFamily="18" charset="0"/>
                            </a:rPr>
                            <m:t>N</m:t>
                          </m:r>
                        </m:num>
                        <m:den>
                          <m:r>
                            <m:rPr>
                              <m:sty m:val="p"/>
                            </m:rPr>
                            <a:rPr lang="en-US" altLang="ko-KR" sz="1400" i="1" dirty="0">
                              <a:latin typeface="Cambria Math" panose="02040503050406030204" pitchFamily="18" charset="0"/>
                            </a:rPr>
                            <m:t>V</m:t>
                          </m:r>
                        </m:den>
                      </m:f>
                      <m:r>
                        <a:rPr lang="en-US" altLang="ko-KR" sz="1400" b="0" i="1" dirty="0" smtClean="0">
                          <a:latin typeface="Cambria Math" panose="02040503050406030204" pitchFamily="18" charset="0"/>
                        </a:rPr>
                        <m:t> </m:t>
                      </m:r>
                      <m:r>
                        <a:rPr lang="en-US" altLang="ko-KR" sz="1400" i="1" dirty="0">
                          <a:latin typeface="Cambria Math" panose="02040503050406030204" pitchFamily="18" charset="0"/>
                        </a:rPr>
                        <m:t>=</m:t>
                      </m:r>
                      <m:f>
                        <m:fPr>
                          <m:ctrlPr>
                            <a:rPr lang="en-US" altLang="ko-KR" sz="1400" i="1" dirty="0">
                              <a:latin typeface="Cambria Math" panose="02040503050406030204" pitchFamily="18" charset="0"/>
                            </a:rPr>
                          </m:ctrlPr>
                        </m:fPr>
                        <m:num>
                          <m:sSub>
                            <m:sSubPr>
                              <m:ctrlPr>
                                <a:rPr lang="en-US" altLang="ko-KR" sz="1400" i="1" dirty="0" smtClean="0">
                                  <a:latin typeface="Cambria Math" panose="02040503050406030204" pitchFamily="18" charset="0"/>
                                </a:rPr>
                              </m:ctrlPr>
                            </m:sSubPr>
                            <m:e>
                              <m:r>
                                <m:rPr>
                                  <m:sty m:val="p"/>
                                </m:rPr>
                                <a:rPr lang="en-US" altLang="ko-KR" sz="1400" i="1" dirty="0" smtClean="0">
                                  <a:latin typeface="Cambria Math" panose="02040503050406030204" pitchFamily="18" charset="0"/>
                                </a:rPr>
                                <m:t>N</m:t>
                              </m:r>
                            </m:e>
                            <m:sub>
                              <m:r>
                                <m:rPr>
                                  <m:sty m:val="p"/>
                                </m:rPr>
                                <a:rPr lang="en-US" altLang="ko-KR" sz="1400" i="1" dirty="0" smtClean="0">
                                  <a:latin typeface="Cambria Math" panose="02040503050406030204" pitchFamily="18" charset="0"/>
                                </a:rPr>
                                <m:t>A</m:t>
                              </m:r>
                            </m:sub>
                          </m:sSub>
                          <m:r>
                            <m:rPr>
                              <m:sty m:val="p"/>
                            </m:rPr>
                            <a:rPr lang="en-US" altLang="ko-KR" sz="1400" i="1" dirty="0">
                              <a:latin typeface="Cambria Math" panose="02040503050406030204" pitchFamily="18" charset="0"/>
                            </a:rPr>
                            <m:t>P</m:t>
                          </m:r>
                        </m:num>
                        <m:den>
                          <m:r>
                            <m:rPr>
                              <m:sty m:val="p"/>
                            </m:rPr>
                            <a:rPr lang="en-US" altLang="ko-KR" sz="1400" i="1" dirty="0" smtClean="0">
                              <a:latin typeface="Cambria Math" panose="02040503050406030204" pitchFamily="18" charset="0"/>
                            </a:rPr>
                            <m:t>RT</m:t>
                          </m:r>
                        </m:den>
                      </m:f>
                      <m:r>
                        <a:rPr lang="en-US" altLang="ko-KR" sz="1400" i="1" dirty="0" smtClean="0">
                          <a:latin typeface="Cambria Math" panose="02040503050406030204" pitchFamily="18" charset="0"/>
                        </a:rPr>
                        <m:t>→</m:t>
                      </m:r>
                      <m:sSub>
                        <m:sSubPr>
                          <m:ctrlPr>
                            <a:rPr lang="en-US" altLang="ko-KR" sz="1400" i="1" dirty="0">
                              <a:latin typeface="Cambria Math" panose="02040503050406030204" pitchFamily="18" charset="0"/>
                            </a:rPr>
                          </m:ctrlPr>
                        </m:sSubPr>
                        <m:e>
                          <m:r>
                            <m:rPr>
                              <m:sty m:val="p"/>
                            </m:rPr>
                            <a:rPr lang="en-US" altLang="ko-KR" sz="1400" i="1" dirty="0">
                              <a:latin typeface="Cambria Math" panose="02040503050406030204" pitchFamily="18" charset="0"/>
                            </a:rPr>
                            <m:t>n</m:t>
                          </m:r>
                        </m:e>
                        <m:sub>
                          <m:r>
                            <m:rPr>
                              <m:sty m:val="p"/>
                            </m:rPr>
                            <a:rPr lang="en-US" altLang="ko-KR" sz="1400" i="1" dirty="0">
                              <a:latin typeface="Cambria Math" panose="02040503050406030204" pitchFamily="18" charset="0"/>
                            </a:rPr>
                            <m:t>g</m:t>
                          </m:r>
                        </m:sub>
                      </m:sSub>
                      <m:r>
                        <a:rPr lang="en-US" altLang="ko-KR" sz="1400" i="1" dirty="0" smtClean="0">
                          <a:latin typeface="Cambria Math" panose="02040503050406030204" pitchFamily="18" charset="0"/>
                        </a:rPr>
                        <m:t>=</m:t>
                      </m:r>
                      <m:f>
                        <m:fPr>
                          <m:ctrlPr>
                            <a:rPr lang="en-US" altLang="ko-KR" sz="1400" i="1" dirty="0">
                              <a:latin typeface="Cambria Math" panose="02040503050406030204" pitchFamily="18" charset="0"/>
                            </a:rPr>
                          </m:ctrlPr>
                        </m:fPr>
                        <m:num>
                          <m:r>
                            <a:rPr lang="en-US" altLang="ko-KR" sz="1400" b="0" i="1" dirty="0" smtClean="0">
                              <a:latin typeface="Cambria Math" panose="02040503050406030204" pitchFamily="18" charset="0"/>
                            </a:rPr>
                            <m:t> </m:t>
                          </m:r>
                          <m:r>
                            <m:rPr>
                              <m:sty m:val="p"/>
                            </m:rPr>
                            <a:rPr lang="en-US" altLang="ko-KR" sz="1400" i="1" dirty="0">
                              <a:latin typeface="Cambria Math" panose="02040503050406030204" pitchFamily="18" charset="0"/>
                            </a:rPr>
                            <m:t>Nn</m:t>
                          </m:r>
                        </m:num>
                        <m:den>
                          <m:r>
                            <m:rPr>
                              <m:sty m:val="p"/>
                            </m:rPr>
                            <a:rPr lang="en-US" altLang="ko-KR" sz="1400" i="1" dirty="0">
                              <a:latin typeface="Cambria Math" panose="02040503050406030204" pitchFamily="18" charset="0"/>
                            </a:rPr>
                            <m:t>V</m:t>
                          </m:r>
                        </m:den>
                      </m:f>
                      <m:r>
                        <a:rPr lang="en-US" altLang="ko-KR" sz="1400" i="1" dirty="0">
                          <a:latin typeface="Cambria Math" panose="02040503050406030204" pitchFamily="18" charset="0"/>
                        </a:rPr>
                        <m:t> =</m:t>
                      </m:r>
                      <m:f>
                        <m:fPr>
                          <m:ctrlPr>
                            <a:rPr lang="en-US" altLang="ko-KR" sz="1400" i="1" dirty="0">
                              <a:latin typeface="Cambria Math" panose="02040503050406030204" pitchFamily="18" charset="0"/>
                            </a:rPr>
                          </m:ctrlPr>
                        </m:fPr>
                        <m:num>
                          <m:r>
                            <m:rPr>
                              <m:sty m:val="p"/>
                            </m:rPr>
                            <a:rPr lang="en-US" altLang="ko-KR" sz="1400" i="1" dirty="0">
                              <a:latin typeface="Cambria Math" panose="02040503050406030204" pitchFamily="18" charset="0"/>
                            </a:rPr>
                            <m:t>n</m:t>
                          </m:r>
                          <m:sSub>
                            <m:sSubPr>
                              <m:ctrlPr>
                                <a:rPr lang="en-US" altLang="ko-KR" sz="1400" i="1" dirty="0">
                                  <a:latin typeface="Cambria Math" panose="02040503050406030204" pitchFamily="18" charset="0"/>
                                </a:rPr>
                              </m:ctrlPr>
                            </m:sSubPr>
                            <m:e>
                              <m:r>
                                <m:rPr>
                                  <m:sty m:val="p"/>
                                </m:rPr>
                                <a:rPr lang="en-US" altLang="ko-KR" sz="1400" i="1" dirty="0">
                                  <a:latin typeface="Cambria Math" panose="02040503050406030204" pitchFamily="18" charset="0"/>
                                </a:rPr>
                                <m:t>N</m:t>
                              </m:r>
                            </m:e>
                            <m:sub>
                              <m:r>
                                <m:rPr>
                                  <m:sty m:val="p"/>
                                </m:rPr>
                                <a:rPr lang="en-US" altLang="ko-KR" sz="1400" i="1" dirty="0">
                                  <a:latin typeface="Cambria Math" panose="02040503050406030204" pitchFamily="18" charset="0"/>
                                </a:rPr>
                                <m:t>A</m:t>
                              </m:r>
                            </m:sub>
                          </m:sSub>
                          <m:r>
                            <m:rPr>
                              <m:sty m:val="p"/>
                            </m:rPr>
                            <a:rPr lang="en-US" altLang="ko-KR" sz="1400" i="1" dirty="0">
                              <a:latin typeface="Cambria Math" panose="02040503050406030204" pitchFamily="18" charset="0"/>
                            </a:rPr>
                            <m:t>P</m:t>
                          </m:r>
                        </m:num>
                        <m:den>
                          <m:r>
                            <m:rPr>
                              <m:sty m:val="p"/>
                            </m:rPr>
                            <a:rPr lang="en-US" altLang="ko-KR" sz="1400" i="1" dirty="0">
                              <a:latin typeface="Cambria Math" panose="02040503050406030204" pitchFamily="18" charset="0"/>
                            </a:rPr>
                            <m:t>RT</m:t>
                          </m:r>
                        </m:den>
                      </m:f>
                    </m:oMath>
                  </m:oMathPara>
                </a14:m>
                <a:endParaRPr lang="en-US" altLang="ko-KR" sz="1400" dirty="0">
                  <a:latin typeface="Cambria Math" panose="02040503050406030204" pitchFamily="18" charset="0"/>
                </a:endParaRPr>
              </a:p>
              <a:p>
                <a:pPr algn="ctr"/>
                <a:endParaRPr lang="en-US" altLang="ko-KR" sz="1400" b="0" i="0" dirty="0">
                  <a:latin typeface="Cambria Math" panose="02040503050406030204" pitchFamily="18" charset="0"/>
                </a:endParaRPr>
              </a:p>
              <a:p>
                <a:pPr algn="ctr"/>
                <a:endParaRPr lang="en-US" altLang="ko-KR" sz="140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1400" b="0" i="0" dirty="0" smtClean="0">
                          <a:latin typeface="Cambria Math" panose="02040503050406030204" pitchFamily="18" charset="0"/>
                        </a:rPr>
                        <m:t> </m:t>
                      </m:r>
                      <m:sSub>
                        <m:sSubPr>
                          <m:ctrlPr>
                            <a:rPr lang="en-US" altLang="ko-KR" sz="1400" i="1" dirty="0">
                              <a:latin typeface="Cambria Math" panose="02040503050406030204" pitchFamily="18" charset="0"/>
                            </a:rPr>
                          </m:ctrlPr>
                        </m:sSubPr>
                        <m:e>
                          <m:r>
                            <m:rPr>
                              <m:sty m:val="p"/>
                            </m:rPr>
                            <a:rPr lang="en-US" altLang="ko-KR" sz="1400" i="1" dirty="0">
                              <a:latin typeface="Cambria Math" panose="02040503050406030204" pitchFamily="18" charset="0"/>
                            </a:rPr>
                            <m:t>n</m:t>
                          </m:r>
                        </m:e>
                        <m:sub>
                          <m:r>
                            <m:rPr>
                              <m:sty m:val="p"/>
                            </m:rPr>
                            <a:rPr lang="en-US" altLang="ko-KR" sz="1400" i="1" dirty="0">
                              <a:latin typeface="Cambria Math" panose="02040503050406030204" pitchFamily="18" charset="0"/>
                            </a:rPr>
                            <m:t>g</m:t>
                          </m:r>
                        </m:sub>
                      </m:sSub>
                      <m:r>
                        <a:rPr lang="en-US" altLang="ko-KR" sz="1400" b="0" i="0" dirty="0" smtClean="0">
                          <a:latin typeface="Cambria Math" panose="02040503050406030204" pitchFamily="18" charset="0"/>
                        </a:rPr>
                        <m:t> </m:t>
                      </m:r>
                      <m:r>
                        <a:rPr lang="en-US" altLang="ko-KR" sz="1400" i="1" dirty="0">
                          <a:latin typeface="Cambria Math" panose="02040503050406030204" pitchFamily="18" charset="0"/>
                        </a:rPr>
                        <m:t>=</m:t>
                      </m:r>
                      <m:r>
                        <a:rPr lang="en-US" altLang="ko-KR" sz="1400" b="0" i="0" dirty="0" smtClean="0">
                          <a:latin typeface="Cambria Math" panose="02040503050406030204" pitchFamily="18" charset="0"/>
                        </a:rPr>
                        <m:t> </m:t>
                      </m:r>
                      <m:r>
                        <m:rPr>
                          <m:sty m:val="p"/>
                        </m:rPr>
                        <a:rPr lang="en-US" altLang="ko-KR" sz="1400" i="1" dirty="0">
                          <a:latin typeface="Cambria Math" panose="02040503050406030204" pitchFamily="18" charset="0"/>
                        </a:rPr>
                        <m:t>nP</m:t>
                      </m:r>
                      <m:r>
                        <a:rPr lang="en-US" altLang="ko-KR" sz="1400" b="0" i="0" dirty="0" smtClean="0">
                          <a:latin typeface="Cambria Math" panose="02040503050406030204" pitchFamily="18" charset="0"/>
                        </a:rPr>
                        <m:t> </m:t>
                      </m:r>
                      <m:r>
                        <a:rPr lang="en-US" altLang="ko-KR" sz="1400" b="0" i="1" dirty="0" smtClean="0">
                          <a:latin typeface="Cambria Math" panose="02040503050406030204" pitchFamily="18" charset="0"/>
                          <a:ea typeface="Cambria Math" panose="02040503050406030204" pitchFamily="18" charset="0"/>
                        </a:rPr>
                        <m:t>× </m:t>
                      </m:r>
                      <m:r>
                        <a:rPr lang="en-US" altLang="ko-KR" sz="1400" i="1" dirty="0">
                          <a:latin typeface="Cambria Math" panose="02040503050406030204" pitchFamily="18" charset="0"/>
                          <a:ea typeface="Cambria Math" panose="02040503050406030204" pitchFamily="18" charset="0"/>
                        </a:rPr>
                        <m:t>3.2189</m:t>
                      </m:r>
                      <m:r>
                        <a:rPr lang="en-US" altLang="ko-KR" sz="1400" b="0" i="0" dirty="0" smtClean="0">
                          <a:latin typeface="Cambria Math" panose="02040503050406030204" pitchFamily="18" charset="0"/>
                          <a:ea typeface="Cambria Math" panose="02040503050406030204" pitchFamily="18" charset="0"/>
                        </a:rPr>
                        <m:t> </m:t>
                      </m:r>
                      <m:r>
                        <a:rPr lang="en-US" altLang="ko-KR" sz="1400" b="0" i="1" dirty="0" smtClean="0">
                          <a:latin typeface="Cambria Math" panose="02040503050406030204" pitchFamily="18" charset="0"/>
                          <a:ea typeface="Cambria Math" panose="02040503050406030204" pitchFamily="18" charset="0"/>
                        </a:rPr>
                        <m:t>× </m:t>
                      </m:r>
                      <m:sSup>
                        <m:sSupPr>
                          <m:ctrlPr>
                            <a:rPr lang="en-US" altLang="ko-KR" sz="1400" i="1" dirty="0">
                              <a:latin typeface="Cambria Math" panose="02040503050406030204" pitchFamily="18" charset="0"/>
                              <a:ea typeface="Cambria Math" panose="02040503050406030204" pitchFamily="18" charset="0"/>
                            </a:rPr>
                          </m:ctrlPr>
                        </m:sSupPr>
                        <m:e>
                          <m:r>
                            <a:rPr lang="en-US" altLang="ko-KR" sz="1400" i="1" dirty="0">
                              <a:latin typeface="Cambria Math" panose="02040503050406030204" pitchFamily="18" charset="0"/>
                              <a:ea typeface="Cambria Math" panose="02040503050406030204" pitchFamily="18" charset="0"/>
                            </a:rPr>
                            <m:t>10</m:t>
                          </m:r>
                        </m:e>
                        <m:sup>
                          <m:r>
                            <a:rPr lang="en-US" altLang="ko-KR" sz="1400" i="1" dirty="0">
                              <a:latin typeface="Cambria Math" panose="02040503050406030204" pitchFamily="18" charset="0"/>
                              <a:ea typeface="Cambria Math" panose="02040503050406030204" pitchFamily="18" charset="0"/>
                            </a:rPr>
                            <m:t>13</m:t>
                          </m:r>
                        </m:sup>
                      </m:sSup>
                      <m:r>
                        <a:rPr lang="en-US" altLang="ko-KR" sz="1400" b="0" i="0" dirty="0" smtClean="0">
                          <a:latin typeface="Cambria Math" panose="02040503050406030204" pitchFamily="18" charset="0"/>
                        </a:rPr>
                        <m:t> </m:t>
                      </m:r>
                      <m:d>
                        <m:dPr>
                          <m:ctrlPr>
                            <a:rPr lang="en-US" altLang="ko-KR" sz="1400" i="1" dirty="0">
                              <a:latin typeface="Cambria Math" panose="02040503050406030204" pitchFamily="18" charset="0"/>
                            </a:rPr>
                          </m:ctrlPr>
                        </m:dPr>
                        <m:e>
                          <m:f>
                            <m:fPr>
                              <m:ctrlPr>
                                <a:rPr lang="en-US" altLang="ko-KR" sz="1400" i="1" dirty="0">
                                  <a:latin typeface="Cambria Math" panose="02040503050406030204" pitchFamily="18" charset="0"/>
                                </a:rPr>
                              </m:ctrlPr>
                            </m:fPr>
                            <m:num>
                              <m:r>
                                <m:rPr>
                                  <m:sty m:val="p"/>
                                </m:rPr>
                                <a:rPr lang="en-US" altLang="ko-KR" sz="1400" i="1" dirty="0" smtClean="0">
                                  <a:latin typeface="Cambria Math" panose="02040503050406030204" pitchFamily="18" charset="0"/>
                                </a:rPr>
                                <m:t>atoms</m:t>
                              </m:r>
                            </m:num>
                            <m:den>
                              <m:r>
                                <m:rPr>
                                  <m:sty m:val="p"/>
                                </m:rPr>
                                <a:rPr lang="en-US" altLang="ko-KR" sz="1400" i="1" dirty="0" smtClean="0">
                                  <a:latin typeface="Cambria Math" panose="02040503050406030204" pitchFamily="18" charset="0"/>
                                </a:rPr>
                                <m:t>nano</m:t>
                              </m:r>
                              <m:r>
                                <a:rPr lang="en-US" altLang="ko-KR" sz="1400" b="0" i="1" dirty="0" smtClean="0">
                                  <a:latin typeface="Cambria Math" panose="02040503050406030204" pitchFamily="18" charset="0"/>
                                </a:rPr>
                                <m:t> </m:t>
                              </m:r>
                              <m:r>
                                <m:rPr>
                                  <m:sty m:val="p"/>
                                </m:rPr>
                                <a:rPr lang="en-US" altLang="ko-KR" sz="1400" i="1" dirty="0">
                                  <a:latin typeface="Cambria Math" panose="02040503050406030204" pitchFamily="18" charset="0"/>
                                </a:rPr>
                                <m:t>Torr</m:t>
                              </m:r>
                              <m:r>
                                <a:rPr lang="en-US" altLang="ko-KR" sz="1400" b="0" i="1" dirty="0" smtClean="0">
                                  <a:latin typeface="Cambria Math" panose="02040503050406030204" pitchFamily="18" charset="0"/>
                                </a:rPr>
                                <m:t> </m:t>
                              </m:r>
                              <m:r>
                                <a:rPr lang="en-US" altLang="ko-KR" sz="1400" b="0" i="1" dirty="0" smtClean="0">
                                  <a:latin typeface="Cambria Math" panose="02040503050406030204" pitchFamily="18" charset="0"/>
                                  <a:ea typeface="Cambria Math" panose="02040503050406030204" pitchFamily="18" charset="0"/>
                                </a:rPr>
                                <m:t>∙ </m:t>
                              </m:r>
                              <m:sSup>
                                <m:sSupPr>
                                  <m:ctrlPr>
                                    <a:rPr lang="en-US" altLang="ko-KR" sz="1400" b="0" i="1" dirty="0" smtClean="0">
                                      <a:latin typeface="Cambria Math" panose="02040503050406030204" pitchFamily="18" charset="0"/>
                                      <a:ea typeface="Cambria Math" panose="02040503050406030204" pitchFamily="18" charset="0"/>
                                    </a:rPr>
                                  </m:ctrlPr>
                                </m:sSupPr>
                                <m:e>
                                  <m:r>
                                    <m:rPr>
                                      <m:sty m:val="p"/>
                                    </m:rPr>
                                    <a:rPr lang="en-US" altLang="ko-KR" sz="1400" i="1" dirty="0">
                                      <a:latin typeface="Cambria Math" panose="02040503050406030204" pitchFamily="18" charset="0"/>
                                      <a:ea typeface="Cambria Math" panose="02040503050406030204" pitchFamily="18" charset="0"/>
                                    </a:rPr>
                                    <m:t>m</m:t>
                                  </m:r>
                                </m:e>
                                <m:sup>
                                  <m:r>
                                    <a:rPr lang="en-US" altLang="ko-KR" sz="1400" i="1" dirty="0" smtClean="0">
                                      <a:latin typeface="Cambria Math" panose="02040503050406030204" pitchFamily="18" charset="0"/>
                                      <a:ea typeface="Cambria Math" panose="02040503050406030204" pitchFamily="18" charset="0"/>
                                    </a:rPr>
                                    <m:t>3</m:t>
                                  </m:r>
                                </m:sup>
                              </m:sSup>
                            </m:den>
                          </m:f>
                        </m:e>
                      </m:d>
                    </m:oMath>
                  </m:oMathPara>
                </a14:m>
                <a:endParaRPr lang="en-US" altLang="ko-KR" sz="1400" b="0" dirty="0">
                  <a:latin typeface="Cambria Math" panose="02040503050406030204" pitchFamily="18" charset="0"/>
                </a:endParaRPr>
              </a:p>
              <a:p>
                <a:pPr algn="ctr"/>
                <a:endParaRPr lang="en-US" altLang="ko-KR" sz="140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f>
                        <m:fPr>
                          <m:ctrlPr>
                            <a:rPr lang="en-US" altLang="ko-KR" sz="1400" i="1" dirty="0">
                              <a:latin typeface="Cambria Math" panose="02040503050406030204" pitchFamily="18" charset="0"/>
                            </a:rPr>
                          </m:ctrlPr>
                        </m:fPr>
                        <m:num>
                          <m:r>
                            <a:rPr lang="en-US" altLang="ko-KR" sz="1400" i="1" dirty="0">
                              <a:latin typeface="Cambria Math" panose="02040503050406030204" pitchFamily="18" charset="0"/>
                            </a:rPr>
                            <m:t>1</m:t>
                          </m:r>
                        </m:num>
                        <m:den>
                          <m:sSub>
                            <m:sSubPr>
                              <m:ctrlPr>
                                <a:rPr lang="en-US" altLang="ko-KR" sz="1400" i="1" dirty="0">
                                  <a:latin typeface="Cambria Math" panose="02040503050406030204" pitchFamily="18" charset="0"/>
                                </a:rPr>
                              </m:ctrlPr>
                            </m:sSubPr>
                            <m:e>
                              <m:r>
                                <a:rPr lang="en-US" altLang="ko-KR" sz="1400" i="1" dirty="0">
                                  <a:latin typeface="Cambria Math" panose="02040503050406030204" pitchFamily="18" charset="0"/>
                                </a:rPr>
                                <m:t>𝜏</m:t>
                              </m:r>
                            </m:e>
                            <m:sub>
                              <m:r>
                                <m:rPr>
                                  <m:sty m:val="p"/>
                                </m:rPr>
                                <a:rPr lang="en-US" altLang="ko-KR" sz="1400" i="1" dirty="0">
                                  <a:latin typeface="Cambria Math" panose="02040503050406030204" pitchFamily="18" charset="0"/>
                                </a:rPr>
                                <m:t>g</m:t>
                              </m:r>
                            </m:sub>
                          </m:sSub>
                          <m:r>
                            <a:rPr lang="en-US" altLang="ko-KR" sz="1400" i="1" dirty="0">
                              <a:latin typeface="Cambria Math" panose="02040503050406030204" pitchFamily="18" charset="0"/>
                            </a:rPr>
                            <m:t> </m:t>
                          </m:r>
                        </m:den>
                      </m:f>
                      <m:r>
                        <a:rPr lang="en-US" altLang="ko-KR" sz="1400" i="1" dirty="0" smtClean="0">
                          <a:latin typeface="Cambria Math" panose="02040503050406030204" pitchFamily="18" charset="0"/>
                        </a:rPr>
                        <m:t>=3.427</m:t>
                      </m:r>
                      <m:r>
                        <a:rPr lang="en-US" altLang="ko-KR" sz="1400" i="1" dirty="0">
                          <a:latin typeface="Cambria Math" panose="02040503050406030204" pitchFamily="18" charset="0"/>
                          <a:ea typeface="Cambria Math" panose="02040503050406030204" pitchFamily="18" charset="0"/>
                        </a:rPr>
                        <m:t>× </m:t>
                      </m:r>
                      <m:sSup>
                        <m:sSupPr>
                          <m:ctrlPr>
                            <a:rPr lang="en-US" altLang="ko-KR" sz="1400" i="1" dirty="0">
                              <a:latin typeface="Cambria Math" panose="02040503050406030204" pitchFamily="18" charset="0"/>
                              <a:ea typeface="Cambria Math" panose="02040503050406030204" pitchFamily="18" charset="0"/>
                            </a:rPr>
                          </m:ctrlPr>
                        </m:sSupPr>
                        <m:e>
                          <m:r>
                            <a:rPr lang="en-US" altLang="ko-KR" sz="1400" i="1" dirty="0">
                              <a:latin typeface="Cambria Math" panose="02040503050406030204" pitchFamily="18" charset="0"/>
                              <a:ea typeface="Cambria Math" panose="02040503050406030204" pitchFamily="18" charset="0"/>
                            </a:rPr>
                            <m:t>10</m:t>
                          </m:r>
                        </m:e>
                        <m:sup>
                          <m:r>
                            <a:rPr lang="en-US" altLang="ko-KR" sz="1400" i="1" dirty="0">
                              <a:latin typeface="Cambria Math" panose="02040503050406030204" pitchFamily="18" charset="0"/>
                              <a:ea typeface="Cambria Math" panose="02040503050406030204" pitchFamily="18" charset="0"/>
                            </a:rPr>
                            <m:t>−3</m:t>
                          </m:r>
                        </m:sup>
                      </m:sSup>
                      <m:r>
                        <a:rPr lang="en-US" altLang="ko-KR" sz="1400" b="0" i="1" dirty="0" smtClean="0">
                          <a:latin typeface="Cambria Math" panose="02040503050406030204" pitchFamily="18" charset="0"/>
                          <a:ea typeface="Cambria Math" panose="02040503050406030204" pitchFamily="18" charset="0"/>
                        </a:rPr>
                        <m:t>×</m:t>
                      </m:r>
                      <m:r>
                        <m:rPr>
                          <m:sty m:val="p"/>
                        </m:rPr>
                        <a:rPr lang="en-US" altLang="ko-KR" sz="1400" i="1" dirty="0">
                          <a:latin typeface="Cambria Math" panose="02040503050406030204" pitchFamily="18" charset="0"/>
                          <a:ea typeface="Cambria Math" panose="02040503050406030204" pitchFamily="18" charset="0"/>
                        </a:rPr>
                        <m:t>nPZ</m:t>
                      </m:r>
                      <m:d>
                        <m:dPr>
                          <m:ctrlPr>
                            <a:rPr lang="en-US" altLang="ko-KR" sz="1400" i="1" dirty="0">
                              <a:latin typeface="Cambria Math" panose="02040503050406030204" pitchFamily="18" charset="0"/>
                              <a:ea typeface="Cambria Math" panose="02040503050406030204" pitchFamily="18" charset="0"/>
                            </a:rPr>
                          </m:ctrlPr>
                        </m:dPr>
                        <m:e>
                          <m:r>
                            <m:rPr>
                              <m:sty m:val="p"/>
                            </m:rPr>
                            <a:rPr lang="en-US" altLang="ko-KR" sz="1400" i="1" dirty="0" smtClean="0">
                              <a:latin typeface="Cambria Math" panose="02040503050406030204" pitchFamily="18" charset="0"/>
                              <a:ea typeface="Cambria Math" panose="02040503050406030204" pitchFamily="18" charset="0"/>
                            </a:rPr>
                            <m:t>Z</m:t>
                          </m:r>
                          <m:r>
                            <a:rPr lang="en-US" altLang="ko-KR" sz="1400" i="1" dirty="0" smtClean="0">
                              <a:latin typeface="Cambria Math" panose="02040503050406030204" pitchFamily="18" charset="0"/>
                              <a:ea typeface="Cambria Math" panose="02040503050406030204" pitchFamily="18" charset="0"/>
                            </a:rPr>
                            <m:t>+1</m:t>
                          </m:r>
                        </m:e>
                      </m:d>
                      <m:f>
                        <m:fPr>
                          <m:ctrlPr>
                            <a:rPr lang="en-US" altLang="ko-KR" sz="1400" b="0" i="1" dirty="0" smtClean="0">
                              <a:latin typeface="Cambria Math" panose="02040503050406030204" pitchFamily="18" charset="0"/>
                              <a:ea typeface="Cambria Math" panose="02040503050406030204" pitchFamily="18" charset="0"/>
                            </a:rPr>
                          </m:ctrlPr>
                        </m:fPr>
                        <m:num>
                          <m:sSub>
                            <m:sSubPr>
                              <m:ctrlPr>
                                <a:rPr lang="en-US" altLang="ko-KR" sz="1400" i="1" dirty="0">
                                  <a:latin typeface="Cambria Math" panose="02040503050406030204" pitchFamily="18" charset="0"/>
                                  <a:ea typeface="Cambria Math" panose="02040503050406030204" pitchFamily="18" charset="0"/>
                                </a:rPr>
                              </m:ctrlPr>
                            </m:sSubPr>
                            <m:e>
                              <m:r>
                                <a:rPr lang="en-US" altLang="ko-KR" sz="1400" i="1" dirty="0">
                                  <a:latin typeface="Cambria Math" panose="02040503050406030204" pitchFamily="18" charset="0"/>
                                  <a:ea typeface="Cambria Math" panose="02040503050406030204" pitchFamily="18" charset="0"/>
                                </a:rPr>
                                <m:t>𝛽</m:t>
                              </m:r>
                            </m:e>
                            <m:sub>
                              <m:r>
                                <m:rPr>
                                  <m:sty m:val="p"/>
                                </m:rPr>
                                <a:rPr lang="en-US" altLang="ko-KR" sz="1400" i="1" dirty="0">
                                  <a:latin typeface="Cambria Math" panose="02040503050406030204" pitchFamily="18" charset="0"/>
                                  <a:ea typeface="Cambria Math" panose="02040503050406030204" pitchFamily="18" charset="0"/>
                                </a:rPr>
                                <m:t>m</m:t>
                              </m:r>
                            </m:sub>
                          </m:sSub>
                          <m:r>
                            <a:rPr lang="en-US" altLang="ko-KR" sz="1400" i="1" dirty="0">
                              <a:latin typeface="Cambria Math" panose="02040503050406030204" pitchFamily="18" charset="0"/>
                              <a:ea typeface="Cambria Math" panose="02040503050406030204" pitchFamily="18" charset="0"/>
                            </a:rPr>
                            <m:t>&lt;</m:t>
                          </m:r>
                          <m:r>
                            <a:rPr lang="en-US" altLang="ko-KR" sz="1400" i="1" dirty="0">
                              <a:latin typeface="Cambria Math" panose="02040503050406030204" pitchFamily="18" charset="0"/>
                              <a:ea typeface="Cambria Math" panose="02040503050406030204" pitchFamily="18" charset="0"/>
                            </a:rPr>
                            <m:t>𝛽</m:t>
                          </m:r>
                          <m:r>
                            <a:rPr lang="en-US" altLang="ko-KR" sz="1400" i="1" dirty="0">
                              <a:latin typeface="Cambria Math" panose="02040503050406030204" pitchFamily="18" charset="0"/>
                              <a:ea typeface="Cambria Math" panose="02040503050406030204" pitchFamily="18" charset="0"/>
                            </a:rPr>
                            <m:t>&gt;</m:t>
                          </m:r>
                        </m:num>
                        <m:den>
                          <m:sSup>
                            <m:sSupPr>
                              <m:ctrlPr>
                                <a:rPr lang="en-US" altLang="ko-KR" sz="1400" i="1" dirty="0">
                                  <a:latin typeface="Cambria Math" panose="02040503050406030204" pitchFamily="18" charset="0"/>
                                  <a:ea typeface="Cambria Math" panose="02040503050406030204" pitchFamily="18" charset="0"/>
                                </a:rPr>
                              </m:ctrlPr>
                            </m:sSupPr>
                            <m:e>
                              <m:r>
                                <a:rPr lang="en-US" altLang="ko-KR" sz="1400" i="1" dirty="0">
                                  <a:latin typeface="Cambria Math" panose="02040503050406030204" pitchFamily="18" charset="0"/>
                                  <a:ea typeface="Cambria Math" panose="02040503050406030204" pitchFamily="18" charset="0"/>
                                </a:rPr>
                                <m:t>𝛾</m:t>
                              </m:r>
                            </m:e>
                            <m:sup>
                              <m:r>
                                <a:rPr lang="en-US" altLang="ko-KR" sz="1400" i="1" dirty="0">
                                  <a:latin typeface="Cambria Math" panose="02040503050406030204" pitchFamily="18" charset="0"/>
                                  <a:ea typeface="Cambria Math" panose="02040503050406030204" pitchFamily="18" charset="0"/>
                                </a:rPr>
                                <m:t>2</m:t>
                              </m:r>
                            </m:sup>
                          </m:sSup>
                          <m:sSubSup>
                            <m:sSubSupPr>
                              <m:ctrlPr>
                                <a:rPr lang="en-US" altLang="ko-KR" sz="1400" i="1" dirty="0">
                                  <a:latin typeface="Cambria Math" panose="02040503050406030204" pitchFamily="18" charset="0"/>
                                  <a:ea typeface="Cambria Math" panose="02040503050406030204" pitchFamily="18" charset="0"/>
                                </a:rPr>
                              </m:ctrlPr>
                            </m:sSubSupPr>
                            <m:e>
                              <m:r>
                                <m:rPr>
                                  <m:sty m:val="p"/>
                                </m:rPr>
                                <a:rPr lang="en-US" altLang="ko-KR" sz="1400" i="1" dirty="0">
                                  <a:latin typeface="Cambria Math" panose="02040503050406030204" pitchFamily="18" charset="0"/>
                                  <a:ea typeface="Cambria Math" panose="02040503050406030204" pitchFamily="18" charset="0"/>
                                </a:rPr>
                                <m:t>h</m:t>
                              </m:r>
                            </m:e>
                            <m:sub>
                              <m:r>
                                <m:rPr>
                                  <m:sty m:val="p"/>
                                </m:rPr>
                                <a:rPr lang="en-US" altLang="ko-KR" sz="1400" i="1" dirty="0">
                                  <a:latin typeface="Cambria Math" panose="02040503050406030204" pitchFamily="18" charset="0"/>
                                  <a:ea typeface="Cambria Math" panose="02040503050406030204" pitchFamily="18" charset="0"/>
                                </a:rPr>
                                <m:t>m</m:t>
                              </m:r>
                            </m:sub>
                            <m:sup>
                              <m:r>
                                <a:rPr lang="en-US" altLang="ko-KR" sz="1400" i="1" dirty="0">
                                  <a:latin typeface="Cambria Math" panose="02040503050406030204" pitchFamily="18" charset="0"/>
                                  <a:ea typeface="Cambria Math" panose="02040503050406030204" pitchFamily="18" charset="0"/>
                                </a:rPr>
                                <m:t>2</m:t>
                              </m:r>
                            </m:sup>
                          </m:sSubSup>
                        </m:den>
                      </m:f>
                      <m:r>
                        <a:rPr lang="en-US" altLang="ko-KR" sz="1400" b="0" i="1" dirty="0" smtClean="0">
                          <a:latin typeface="Cambria Math" panose="02040503050406030204" pitchFamily="18" charset="0"/>
                          <a:ea typeface="Cambria Math" panose="02040503050406030204" pitchFamily="18" charset="0"/>
                        </a:rPr>
                        <m:t> </m:t>
                      </m:r>
                      <m:sSup>
                        <m:sSupPr>
                          <m:ctrlPr>
                            <a:rPr lang="en-US" altLang="ko-KR" sz="1400" b="0" i="1" dirty="0" smtClean="0">
                              <a:latin typeface="Cambria Math" panose="02040503050406030204" pitchFamily="18" charset="0"/>
                              <a:ea typeface="Cambria Math" panose="02040503050406030204" pitchFamily="18" charset="0"/>
                            </a:rPr>
                          </m:ctrlPr>
                        </m:sSupPr>
                        <m:e>
                          <m:d>
                            <m:dPr>
                              <m:ctrlPr>
                                <a:rPr lang="en-US" altLang="ko-KR" sz="1400" b="0" i="1" dirty="0" smtClean="0">
                                  <a:latin typeface="Cambria Math" panose="02040503050406030204" pitchFamily="18" charset="0"/>
                                  <a:ea typeface="Cambria Math" panose="02040503050406030204" pitchFamily="18" charset="0"/>
                                </a:rPr>
                              </m:ctrlPr>
                            </m:dPr>
                            <m:e>
                              <m:r>
                                <a:rPr lang="en-US" altLang="ko-KR" sz="1400" b="0" i="1" dirty="0" smtClean="0">
                                  <a:latin typeface="Cambria Math" panose="02040503050406030204" pitchFamily="18" charset="0"/>
                                  <a:ea typeface="Cambria Math" panose="02040503050406030204" pitchFamily="18" charset="0"/>
                                </a:rPr>
                                <m:t>𝑛𝑎𝑛𝑜</m:t>
                              </m:r>
                              <m:r>
                                <a:rPr lang="en-US" altLang="ko-KR" sz="1400" b="0" i="1" dirty="0" smtClean="0">
                                  <a:latin typeface="Cambria Math" panose="02040503050406030204" pitchFamily="18" charset="0"/>
                                  <a:ea typeface="Cambria Math" panose="02040503050406030204" pitchFamily="18" charset="0"/>
                                </a:rPr>
                                <m:t> </m:t>
                              </m:r>
                              <m:r>
                                <a:rPr lang="en-US" altLang="ko-KR" sz="1400" b="0" i="1" dirty="0" smtClean="0">
                                  <a:latin typeface="Cambria Math" panose="02040503050406030204" pitchFamily="18" charset="0"/>
                                  <a:ea typeface="Cambria Math" panose="02040503050406030204" pitchFamily="18" charset="0"/>
                                </a:rPr>
                                <m:t>𝑇𝑜𝑟𝑟</m:t>
                              </m:r>
                              <m:r>
                                <a:rPr lang="en-US" altLang="ko-KR" sz="1400" b="0" i="1" dirty="0" smtClean="0">
                                  <a:latin typeface="Cambria Math" panose="02040503050406030204" pitchFamily="18" charset="0"/>
                                  <a:ea typeface="Cambria Math" panose="02040503050406030204" pitchFamily="18" charset="0"/>
                                </a:rPr>
                                <m:t> </m:t>
                              </m:r>
                              <m:r>
                                <a:rPr lang="en-US" altLang="ko-KR" sz="1400" b="0" i="1" dirty="0" smtClean="0">
                                  <a:latin typeface="Cambria Math" panose="02040503050406030204" pitchFamily="18" charset="0"/>
                                  <a:ea typeface="Cambria Math" panose="02040503050406030204" pitchFamily="18" charset="0"/>
                                </a:rPr>
                                <m:t>h𝑟𝑠</m:t>
                              </m:r>
                            </m:e>
                          </m:d>
                        </m:e>
                        <m:sup>
                          <m:r>
                            <a:rPr lang="en-US" altLang="ko-KR" sz="1400" b="0" i="1" dirty="0" smtClean="0">
                              <a:latin typeface="Cambria Math" panose="02040503050406030204" pitchFamily="18" charset="0"/>
                              <a:ea typeface="Cambria Math" panose="02040503050406030204" pitchFamily="18" charset="0"/>
                            </a:rPr>
                            <m:t>−1</m:t>
                          </m:r>
                        </m:sup>
                      </m:sSup>
                      <m:r>
                        <a:rPr lang="en-US" altLang="ko-KR" sz="1400" b="0" i="1" dirty="0" smtClean="0">
                          <a:latin typeface="Cambria Math" panose="02040503050406030204" pitchFamily="18" charset="0"/>
                          <a:ea typeface="Cambria Math" panose="02040503050406030204" pitchFamily="18" charset="0"/>
                        </a:rPr>
                        <m:t> </m:t>
                      </m:r>
                    </m:oMath>
                  </m:oMathPara>
                </a14:m>
                <a:endParaRPr lang="en-US" altLang="ko-KR" sz="1400" dirty="0">
                  <a:latin typeface="Cambria Math" panose="02040503050406030204" pitchFamily="18" charset="0"/>
                </a:endParaRPr>
              </a:p>
              <a:p>
                <a:pPr algn="ctr"/>
                <a:endParaRPr lang="en-US" altLang="ko-KR" sz="1400" dirty="0">
                  <a:latin typeface="Cambria Math" panose="02040503050406030204" pitchFamily="18" charset="0"/>
                </a:endParaRPr>
              </a:p>
              <a:p>
                <a:pPr algn="ctr"/>
                <a:r>
                  <a:rPr lang="en-US" altLang="ko-KR" sz="1400" dirty="0" err="1">
                    <a:latin typeface="Cambria Math" panose="02040503050406030204" pitchFamily="18" charset="0"/>
                  </a:rPr>
                  <a:t>Assumming</a:t>
                </a:r>
                <a:r>
                  <a:rPr lang="en-US" altLang="ko-KR" sz="1400" dirty="0">
                    <a:latin typeface="Cambria Math" panose="02040503050406030204" pitchFamily="18" charset="0"/>
                  </a:rPr>
                  <a:t> that</a:t>
                </a:r>
                <a:r>
                  <a:rPr lang="ko-KR" altLang="en-US" sz="1400" dirty="0">
                    <a:latin typeface="Cambria Math" panose="02040503050406030204" pitchFamily="18" charset="0"/>
                  </a:rPr>
                  <a:t>  </a:t>
                </a:r>
                <a:r>
                  <a:rPr lang="en-US" altLang="ko-KR" sz="1400" dirty="0">
                    <a:latin typeface="Cambria Math" panose="02040503050406030204" pitchFamily="18" charset="0"/>
                  </a:rPr>
                  <a:t>the residual gas is </a:t>
                </a:r>
                <a14:m>
                  <m:oMath xmlns:m="http://schemas.openxmlformats.org/officeDocument/2006/math">
                    <m:sSub>
                      <m:sSubPr>
                        <m:ctrlPr>
                          <a:rPr lang="en-US" altLang="ko-KR" sz="1400" i="1" dirty="0">
                            <a:latin typeface="Cambria Math" panose="02040503050406030204" pitchFamily="18" charset="0"/>
                          </a:rPr>
                        </m:ctrlPr>
                      </m:sSubPr>
                      <m:e>
                        <m:r>
                          <m:rPr>
                            <m:sty m:val="p"/>
                          </m:rPr>
                          <a:rPr lang="en-US" altLang="ko-KR" sz="1400" i="1" dirty="0">
                            <a:latin typeface="Cambria Math" panose="02040503050406030204" pitchFamily="18" charset="0"/>
                          </a:rPr>
                          <m:t>N</m:t>
                        </m:r>
                      </m:e>
                      <m:sub>
                        <m:r>
                          <a:rPr lang="en-US" altLang="ko-KR" sz="1400" b="0" i="1" dirty="0" smtClean="0">
                            <a:latin typeface="Cambria Math" panose="02040503050406030204" pitchFamily="18" charset="0"/>
                          </a:rPr>
                          <m:t>2</m:t>
                        </m:r>
                      </m:sub>
                    </m:sSub>
                  </m:oMath>
                </a14:m>
                <a:r>
                  <a:rPr lang="en-US" altLang="ko-KR" sz="1400" dirty="0">
                    <a:latin typeface="Cambria Math" panose="02040503050406030204" pitchFamily="18" charset="0"/>
                  </a:rPr>
                  <a:t> (Z=7 , n=2) gas, For PLS</a:t>
                </a:r>
              </a:p>
              <a:p>
                <a:pPr algn="ctr"/>
                <a:endParaRPr lang="en-US" altLang="ko-KR" sz="1400" dirty="0">
                  <a:latin typeface="Cambria Math" panose="02040503050406030204" pitchFamily="18" charset="0"/>
                </a:endParaRPr>
              </a:p>
              <a:p>
                <a:pPr algn="ctr"/>
                <a14:m>
                  <m:oMath xmlns:m="http://schemas.openxmlformats.org/officeDocument/2006/math">
                    <m:sSub>
                      <m:sSubPr>
                        <m:ctrlPr>
                          <a:rPr lang="en-US" altLang="ko-KR" sz="1400" i="1" dirty="0">
                            <a:latin typeface="Cambria Math" panose="02040503050406030204" pitchFamily="18" charset="0"/>
                          </a:rPr>
                        </m:ctrlPr>
                      </m:sSubPr>
                      <m:e>
                        <m:r>
                          <a:rPr lang="en-US" altLang="ko-KR" sz="1400" i="1" dirty="0">
                            <a:latin typeface="Cambria Math" panose="02040503050406030204" pitchFamily="18" charset="0"/>
                          </a:rPr>
                          <m:t>𝜏</m:t>
                        </m:r>
                      </m:e>
                      <m:sub>
                        <m:r>
                          <m:rPr>
                            <m:sty m:val="p"/>
                          </m:rPr>
                          <a:rPr lang="en-US" altLang="ko-KR" sz="1400" i="1" dirty="0">
                            <a:latin typeface="Cambria Math" panose="02040503050406030204" pitchFamily="18" charset="0"/>
                          </a:rPr>
                          <m:t>g</m:t>
                        </m:r>
                      </m:sub>
                    </m:sSub>
                  </m:oMath>
                </a14:m>
                <a:r>
                  <a:rPr lang="en-US" altLang="ko-KR" sz="1400" dirty="0">
                    <a:latin typeface="Cambria Math" panose="02040503050406030204" pitchFamily="18" charset="0"/>
                  </a:rPr>
                  <a:t> = </a:t>
                </a:r>
                <a14:m>
                  <m:oMath xmlns:m="http://schemas.openxmlformats.org/officeDocument/2006/math">
                    <m:f>
                      <m:fPr>
                        <m:ctrlPr>
                          <a:rPr lang="en-US" altLang="ko-KR" sz="1400" b="0" i="1" smtClean="0">
                            <a:latin typeface="Cambria Math" panose="02040503050406030204" pitchFamily="18" charset="0"/>
                          </a:rPr>
                        </m:ctrlPr>
                      </m:fPr>
                      <m:num>
                        <m:r>
                          <a:rPr lang="en-US" altLang="ko-KR" sz="1400" b="0" i="1" smtClean="0">
                            <a:latin typeface="Cambria Math" panose="02040503050406030204" pitchFamily="18" charset="0"/>
                          </a:rPr>
                          <m:t>113.5</m:t>
                        </m:r>
                      </m:num>
                      <m:den>
                        <m:r>
                          <a:rPr lang="en-US" altLang="ko-KR" sz="1400" b="0" i="1" smtClean="0">
                            <a:latin typeface="Cambria Math" panose="02040503050406030204" pitchFamily="18" charset="0"/>
                          </a:rPr>
                          <m:t>𝑃</m:t>
                        </m:r>
                      </m:den>
                    </m:f>
                    <m:r>
                      <a:rPr lang="en-US" altLang="ko-KR" sz="1400" b="0" i="1" smtClean="0">
                        <a:latin typeface="Cambria Math" panose="02040503050406030204" pitchFamily="18" charset="0"/>
                      </a:rPr>
                      <m:t> </m:t>
                    </m:r>
                    <m:d>
                      <m:dPr>
                        <m:ctrlPr>
                          <a:rPr lang="en-US" altLang="ko-KR" sz="1400" b="0" i="1" smtClean="0">
                            <a:latin typeface="Cambria Math" panose="02040503050406030204" pitchFamily="18" charset="0"/>
                            <a:ea typeface="Cambria Math" panose="02040503050406030204" pitchFamily="18" charset="0"/>
                          </a:rPr>
                        </m:ctrlPr>
                      </m:dPr>
                      <m:e>
                        <m:r>
                          <a:rPr lang="en-US" altLang="ko-KR" sz="1400" i="1" dirty="0">
                            <a:latin typeface="Cambria Math" panose="02040503050406030204" pitchFamily="18" charset="0"/>
                            <a:ea typeface="Cambria Math" panose="02040503050406030204" pitchFamily="18" charset="0"/>
                          </a:rPr>
                          <m:t>𝑛𝑎𝑛𝑜</m:t>
                        </m:r>
                        <m:r>
                          <a:rPr lang="en-US" altLang="ko-KR" sz="1400" i="1" dirty="0">
                            <a:latin typeface="Cambria Math" panose="02040503050406030204" pitchFamily="18" charset="0"/>
                            <a:ea typeface="Cambria Math" panose="02040503050406030204" pitchFamily="18" charset="0"/>
                          </a:rPr>
                          <m:t> </m:t>
                        </m:r>
                        <m:r>
                          <a:rPr lang="en-US" altLang="ko-KR" sz="1400" i="1" dirty="0">
                            <a:latin typeface="Cambria Math" panose="02040503050406030204" pitchFamily="18" charset="0"/>
                            <a:ea typeface="Cambria Math" panose="02040503050406030204" pitchFamily="18" charset="0"/>
                          </a:rPr>
                          <m:t>𝑇𝑜𝑟𝑟</m:t>
                        </m:r>
                        <m:r>
                          <a:rPr lang="en-US" altLang="ko-KR" sz="1400" i="1" dirty="0">
                            <a:latin typeface="Cambria Math" panose="02040503050406030204" pitchFamily="18" charset="0"/>
                            <a:ea typeface="Cambria Math" panose="02040503050406030204" pitchFamily="18" charset="0"/>
                          </a:rPr>
                          <m:t> </m:t>
                        </m:r>
                        <m:r>
                          <a:rPr lang="en-US" altLang="ko-KR" sz="1400" i="1" dirty="0">
                            <a:latin typeface="Cambria Math" panose="02040503050406030204" pitchFamily="18" charset="0"/>
                            <a:ea typeface="Cambria Math" panose="02040503050406030204" pitchFamily="18" charset="0"/>
                          </a:rPr>
                          <m:t>h𝑟</m:t>
                        </m:r>
                      </m:e>
                    </m:d>
                    <m:r>
                      <a:rPr lang="en-US" altLang="ko-KR" sz="1400" b="0" i="1" dirty="0" smtClean="0">
                        <a:latin typeface="Cambria Math" panose="02040503050406030204" pitchFamily="18" charset="0"/>
                        <a:ea typeface="Cambria Math" panose="02040503050406030204" pitchFamily="18" charset="0"/>
                      </a:rPr>
                      <m:t>   →  </m:t>
                    </m:r>
                  </m:oMath>
                </a14:m>
                <a:r>
                  <a:rPr lang="en-US" altLang="ko-KR" sz="1400" dirty="0">
                    <a:latin typeface="Cambria Math" panose="02040503050406030204" pitchFamily="18" charset="0"/>
                  </a:rPr>
                  <a:t>tens of order lifetime</a:t>
                </a:r>
              </a:p>
              <a:p>
                <a:pPr algn="ctr"/>
                <a:endParaRPr lang="ko-KR" altLang="en-US" sz="1400" dirty="0">
                  <a:latin typeface="Cambria Math" panose="02040503050406030204" pitchFamily="18" charset="0"/>
                </a:endParaRPr>
              </a:p>
            </p:txBody>
          </p:sp>
        </mc:Choice>
        <mc:Fallback>
          <p:sp>
            <p:nvSpPr>
              <p:cNvPr id="2" name="TextBox 1">
                <a:extLst>
                  <a:ext uri="{FF2B5EF4-FFF2-40B4-BE49-F238E27FC236}">
                    <a16:creationId xmlns:a16="http://schemas.microsoft.com/office/drawing/2014/main" id="{03618789-6F20-4FEB-8515-87863B406985}"/>
                  </a:ext>
                </a:extLst>
              </p:cNvPr>
              <p:cNvSpPr txBox="1">
                <a:spLocks noRot="1" noChangeAspect="1" noMove="1" noResize="1" noEditPoints="1" noAdjustHandles="1" noChangeArrowheads="1" noChangeShapeType="1" noTextEdit="1"/>
              </p:cNvSpPr>
              <p:nvPr/>
            </p:nvSpPr>
            <p:spPr>
              <a:xfrm>
                <a:off x="501813" y="1209302"/>
                <a:ext cx="7959904" cy="5109797"/>
              </a:xfrm>
              <a:prstGeom prst="rect">
                <a:avLst/>
              </a:prstGeom>
              <a:blipFill>
                <a:blip r:embed="rId6"/>
                <a:stretch>
                  <a:fillRect l="-23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E4F04ED-DEBA-45F7-B470-4AC5A2FE5D18}"/>
                  </a:ext>
                </a:extLst>
              </p:cNvPr>
              <p:cNvGraphicFramePr>
                <a:graphicFrameLocks noGrp="1"/>
              </p:cNvGraphicFramePr>
              <p:nvPr>
                <p:extLst>
                  <p:ext uri="{D42A27DB-BD31-4B8C-83A1-F6EECF244321}">
                    <p14:modId xmlns:p14="http://schemas.microsoft.com/office/powerpoint/2010/main" val="362175339"/>
                  </p:ext>
                </p:extLst>
              </p:nvPr>
            </p:nvGraphicFramePr>
            <p:xfrm>
              <a:off x="8656595" y="1572891"/>
              <a:ext cx="3042569" cy="3634617"/>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pPr algn="ctr" latinLnBrk="1"/>
                          <a14:m>
                            <m:oMath xmlns:m="http://schemas.openxmlformats.org/officeDocument/2006/math">
                              <m:sSub>
                                <m:sSubPr>
                                  <m:ctrlPr>
                                    <a:rPr lang="en-US" altLang="ko-KR" sz="1100" i="1" dirty="0" smtClean="0">
                                      <a:latin typeface="Cambria Math" panose="02040503050406030204" pitchFamily="18" charset="0"/>
                                    </a:rPr>
                                  </m:ctrlPr>
                                </m:sSubPr>
                                <m:e>
                                  <m:r>
                                    <m:rPr>
                                      <m:sty m:val="p"/>
                                    </m:rPr>
                                    <a:rPr lang="en-US" altLang="ko-KR" sz="1100" dirty="0">
                                      <a:latin typeface="Cambria Math" panose="02040503050406030204" pitchFamily="18" charset="0"/>
                                    </a:rPr>
                                    <m:t>n</m:t>
                                  </m:r>
                                </m:e>
                                <m:sub>
                                  <m:r>
                                    <m:rPr>
                                      <m:sty m:val="p"/>
                                    </m:rPr>
                                    <a:rPr lang="en-US" altLang="ko-KR" sz="1100" i="1" dirty="0">
                                      <a:latin typeface="Cambria Math" panose="02040503050406030204" pitchFamily="18" charset="0"/>
                                    </a:rPr>
                                    <m:t>g</m:t>
                                  </m:r>
                                </m:sub>
                              </m:sSub>
                            </m:oMath>
                          </a14:m>
                          <a:r>
                            <a:rPr lang="en-US" altLang="ko-KR" sz="1100" dirty="0">
                              <a:latin typeface="Cambria Math" panose="02040503050406030204" pitchFamily="18" charset="0"/>
                            </a:rPr>
                            <a:t> </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latin typeface="Cambria Math" panose="02040503050406030204" pitchFamily="18" charset="0"/>
                            </a:rPr>
                            <a:t>the number of density of atoms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dirty="0" smtClean="0">
                                        <a:latin typeface="Cambria Math" panose="02040503050406030204" pitchFamily="18" charset="0"/>
                                      </a:rPr>
                                    </m:ctrlPr>
                                  </m:sSubPr>
                                  <m:e>
                                    <m:r>
                                      <a:rPr lang="en-US" altLang="ko-KR" sz="1100" i="1" dirty="0" smtClean="0">
                                        <a:latin typeface="Cambria Math" panose="02040503050406030204" pitchFamily="18" charset="0"/>
                                      </a:rPr>
                                      <m:t>𝜏</m:t>
                                    </m:r>
                                  </m:e>
                                  <m:sub>
                                    <m:r>
                                      <m:rPr>
                                        <m:sty m:val="p"/>
                                      </m:rPr>
                                      <a:rPr lang="en-US" altLang="ko-KR" sz="1100" i="1" dirty="0">
                                        <a:latin typeface="Cambria Math" panose="02040503050406030204" pitchFamily="18" charset="0"/>
                                      </a:rPr>
                                      <m:t>g</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Gas scattering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510396">
                    <a:tc>
                      <a:txBody>
                        <a:bodyPr/>
                        <a:lstStyle/>
                        <a:p>
                          <a:pPr algn="ctr" latinLnBrk="1"/>
                          <a:r>
                            <a:rPr lang="en-US" altLang="ko-KR" sz="1100" dirty="0">
                              <a:solidFill>
                                <a:sysClr val="windowText" lastClr="000000"/>
                              </a:solidFill>
                            </a:rPr>
                            <a:t>c</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Speed of light</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295821"/>
                      </a:ext>
                    </a:extLst>
                  </a:tr>
                  <a:tr h="510396">
                    <a:tc>
                      <a:txBody>
                        <a:bodyPr/>
                        <a:lstStyle/>
                        <a:p>
                          <a:pPr algn="ctr" latinLnBrk="1"/>
                          <a:r>
                            <a:rPr lang="en-US" altLang="ko-KR" sz="1100" dirty="0">
                              <a:solidFill>
                                <a:sysClr val="windowText" lastClr="000000"/>
                              </a:solidFill>
                            </a:rPr>
                            <a:t>n</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Number of atoms per residual gas molecule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443542"/>
                      </a:ext>
                    </a:extLst>
                  </a:tr>
                  <a:tr h="510396">
                    <a:tc>
                      <a:txBody>
                        <a:bodyPr/>
                        <a:lstStyle/>
                        <a:p>
                          <a:pPr algn="ctr" latinLnBrk="1"/>
                          <a14:m>
                            <m:oMathPara xmlns:m="http://schemas.openxmlformats.org/officeDocument/2006/math">
                              <m:oMathParaPr>
                                <m:jc m:val="centerGroup"/>
                              </m:oMathParaPr>
                              <m:oMath xmlns:m="http://schemas.openxmlformats.org/officeDocument/2006/math">
                                <m:sSub>
                                  <m:sSubPr>
                                    <m:ctrlPr>
                                      <a:rPr lang="en-US" altLang="ko-KR" sz="1100" i="1" dirty="0" smtClean="0">
                                        <a:latin typeface="Cambria Math" panose="02040503050406030204" pitchFamily="18" charset="0"/>
                                      </a:rPr>
                                    </m:ctrlPr>
                                  </m:sSubPr>
                                  <m:e>
                                    <m:r>
                                      <m:rPr>
                                        <m:sty m:val="p"/>
                                      </m:rPr>
                                      <a:rPr lang="en-US" altLang="ko-KR" sz="1100" i="1" dirty="0">
                                        <a:latin typeface="Cambria Math" panose="02040503050406030204" pitchFamily="18" charset="0"/>
                                      </a:rPr>
                                      <m:t>N</m:t>
                                    </m:r>
                                  </m:e>
                                  <m:sub>
                                    <m:r>
                                      <m:rPr>
                                        <m:sty m:val="p"/>
                                      </m:rPr>
                                      <a:rPr lang="en-US" altLang="ko-KR" sz="1100" i="1" dirty="0">
                                        <a:latin typeface="Cambria Math" panose="02040503050406030204" pitchFamily="18" charset="0"/>
                                      </a:rPr>
                                      <m:t>A</m:t>
                                    </m:r>
                                  </m:sub>
                                </m:sSub>
                              </m:oMath>
                            </m:oMathPara>
                          </a14:m>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Avogadro constant</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385668"/>
                      </a:ext>
                    </a:extLst>
                  </a:tr>
                  <a:tr h="510396">
                    <a:tc>
                      <a:txBody>
                        <a:bodyPr/>
                        <a:lstStyle/>
                        <a:p>
                          <a:pPr algn="ctr" latinLnBrk="1"/>
                          <a:r>
                            <a:rPr lang="en-US" altLang="ko-KR" sz="1100" dirty="0">
                              <a:solidFill>
                                <a:sysClr val="windowText" lastClr="000000"/>
                              </a:solidFill>
                            </a:rPr>
                            <a:t>P</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Vacuum pressure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781749"/>
                      </a:ext>
                    </a:extLst>
                  </a:tr>
                </a:tbl>
              </a:graphicData>
            </a:graphic>
          </p:graphicFrame>
        </mc:Choice>
        <mc:Fallback xmlns="">
          <p:graphicFrame>
            <p:nvGraphicFramePr>
              <p:cNvPr id="12" name="표 11">
                <a:extLst>
                  <a:ext uri="{FF2B5EF4-FFF2-40B4-BE49-F238E27FC236}">
                    <a16:creationId xmlns:a16="http://schemas.microsoft.com/office/drawing/2014/main" id="{1E4F04ED-DEBA-45F7-B470-4AC5A2FE5D18}"/>
                  </a:ext>
                </a:extLst>
              </p:cNvPr>
              <p:cNvGraphicFramePr>
                <a:graphicFrameLocks noGrp="1"/>
              </p:cNvGraphicFramePr>
              <p:nvPr>
                <p:extLst>
                  <p:ext uri="{D42A27DB-BD31-4B8C-83A1-F6EECF244321}">
                    <p14:modId xmlns:p14="http://schemas.microsoft.com/office/powerpoint/2010/main" val="362175339"/>
                  </p:ext>
                </p:extLst>
              </p:nvPr>
            </p:nvGraphicFramePr>
            <p:xfrm>
              <a:off x="8656595" y="1572891"/>
              <a:ext cx="3042569" cy="3634617"/>
            </p:xfrm>
            <a:graphic>
              <a:graphicData uri="http://schemas.openxmlformats.org/drawingml/2006/table">
                <a:tbl>
                  <a:tblPr firstRow="1" bandRow="1">
                    <a:tableStyleId>{5C22544A-7EE6-4342-B048-85BDC9FD1C3A}</a:tableStyleId>
                  </a:tblPr>
                  <a:tblGrid>
                    <a:gridCol w="731979">
                      <a:extLst>
                        <a:ext uri="{9D8B030D-6E8A-4147-A177-3AD203B41FA5}">
                          <a16:colId xmlns:a16="http://schemas.microsoft.com/office/drawing/2014/main" val="3988491414"/>
                        </a:ext>
                      </a:extLst>
                    </a:gridCol>
                    <a:gridCol w="2310590">
                      <a:extLst>
                        <a:ext uri="{9D8B030D-6E8A-4147-A177-3AD203B41FA5}">
                          <a16:colId xmlns:a16="http://schemas.microsoft.com/office/drawing/2014/main" val="2464882902"/>
                        </a:ext>
                      </a:extLst>
                    </a:gridCol>
                  </a:tblGrid>
                  <a:tr h="516307">
                    <a:tc>
                      <a:txBody>
                        <a:bodyPr/>
                        <a:lstStyle/>
                        <a:p>
                          <a:pPr algn="ctr" latinLnBrk="1"/>
                          <a:r>
                            <a:rPr lang="en-US" altLang="ko-KR" sz="1100" dirty="0">
                              <a:solidFill>
                                <a:sysClr val="windowText" lastClr="000000"/>
                              </a:solidFill>
                            </a:rPr>
                            <a:t>Symbol</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meaning</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978364"/>
                      </a:ext>
                    </a:extLst>
                  </a:tr>
                  <a:tr h="566330">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93548" r="-318333" b="-452688"/>
                          </a:stretch>
                        </a:blipFill>
                      </a:tcPr>
                    </a:tc>
                    <a:tc>
                      <a:txBody>
                        <a:bodyPr/>
                        <a:lstStyle/>
                        <a:p>
                          <a:pPr algn="ctr" latinLnBrk="1"/>
                          <a:r>
                            <a:rPr lang="en-US" altLang="ko-KR" sz="1100" dirty="0">
                              <a:latin typeface="Cambria Math" panose="02040503050406030204" pitchFamily="18" charset="0"/>
                            </a:rPr>
                            <a:t>the number of density of atoms of residual gas</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722517"/>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214286" r="-318333" b="-401190"/>
                          </a:stretch>
                        </a:blipFill>
                      </a:tcPr>
                    </a:tc>
                    <a:tc>
                      <a:txBody>
                        <a:bodyPr/>
                        <a:lstStyle/>
                        <a:p>
                          <a:pPr algn="ctr" latinLnBrk="1"/>
                          <a:r>
                            <a:rPr lang="en-US" altLang="ko-KR" sz="1100" dirty="0">
                              <a:solidFill>
                                <a:sysClr val="windowText" lastClr="000000"/>
                              </a:solidFill>
                            </a:rPr>
                            <a:t>Gas scattering lifetime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597650"/>
                      </a:ext>
                    </a:extLst>
                  </a:tr>
                  <a:tr h="510396">
                    <a:tc>
                      <a:txBody>
                        <a:bodyPr/>
                        <a:lstStyle/>
                        <a:p>
                          <a:pPr algn="ctr" latinLnBrk="1"/>
                          <a:r>
                            <a:rPr lang="en-US" altLang="ko-KR" sz="1100" dirty="0">
                              <a:solidFill>
                                <a:sysClr val="windowText" lastClr="000000"/>
                              </a:solidFill>
                            </a:rPr>
                            <a:t>c</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Speed of light</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295821"/>
                      </a:ext>
                    </a:extLst>
                  </a:tr>
                  <a:tr h="510396">
                    <a:tc>
                      <a:txBody>
                        <a:bodyPr/>
                        <a:lstStyle/>
                        <a:p>
                          <a:pPr algn="ctr" latinLnBrk="1"/>
                          <a:r>
                            <a:rPr lang="en-US" altLang="ko-KR" sz="1100" dirty="0">
                              <a:solidFill>
                                <a:sysClr val="windowText" lastClr="000000"/>
                              </a:solidFill>
                            </a:rPr>
                            <a:t>n</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Number of atoms per residual gas molecule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443542"/>
                      </a:ext>
                    </a:extLst>
                  </a:tr>
                  <a:tr h="510396">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833" t="-513095" r="-318333" b="-102381"/>
                          </a:stretch>
                        </a:blipFill>
                      </a:tcPr>
                    </a:tc>
                    <a:tc>
                      <a:txBody>
                        <a:bodyPr/>
                        <a:lstStyle/>
                        <a:p>
                          <a:pPr algn="ctr" latinLnBrk="1"/>
                          <a:r>
                            <a:rPr lang="en-US" altLang="ko-KR" sz="1100" dirty="0">
                              <a:solidFill>
                                <a:sysClr val="windowText" lastClr="000000"/>
                              </a:solidFill>
                            </a:rPr>
                            <a:t>Avogadro constant</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385668"/>
                      </a:ext>
                    </a:extLst>
                  </a:tr>
                  <a:tr h="510396">
                    <a:tc>
                      <a:txBody>
                        <a:bodyPr/>
                        <a:lstStyle/>
                        <a:p>
                          <a:pPr algn="ctr" latinLnBrk="1"/>
                          <a:r>
                            <a:rPr lang="en-US" altLang="ko-KR" sz="1100" dirty="0">
                              <a:solidFill>
                                <a:sysClr val="windowText" lastClr="000000"/>
                              </a:solidFill>
                            </a:rPr>
                            <a:t>P</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100" dirty="0">
                              <a:solidFill>
                                <a:sysClr val="windowText" lastClr="000000"/>
                              </a:solidFill>
                            </a:rPr>
                            <a:t>Vacuum pressure</a:t>
                          </a:r>
                          <a:endParaRPr lang="ko-KR" altLang="en-US" sz="11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781749"/>
                      </a:ext>
                    </a:extLst>
                  </a:tr>
                </a:tbl>
              </a:graphicData>
            </a:graphic>
          </p:graphicFrame>
        </mc:Fallback>
      </mc:AlternateContent>
    </p:spTree>
    <p:extLst>
      <p:ext uri="{BB962C8B-B14F-4D97-AF65-F5344CB8AC3E}">
        <p14:creationId xmlns:p14="http://schemas.microsoft.com/office/powerpoint/2010/main" val="21024665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26DDFD-3A26-41DA-A706-C0B59A0A18D8}">
  <ds:schemaRefs>
    <ds:schemaRef ds:uri="http://purl.org/dc/elements/1.1/"/>
    <ds:schemaRef ds:uri="http://purl.org/dc/dcmitype/"/>
    <ds:schemaRef ds:uri="http://schemas.openxmlformats.org/package/2006/metadata/core-properties"/>
    <ds:schemaRef ds:uri="f3465f98-8fc3-4484-8e2e-f9d1ba967557"/>
    <ds:schemaRef ds:uri="52a84894-51f1-4e66-854a-95d50292e3b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5707F93-31BD-4209-AEE8-270380E23A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378329</TotalTime>
  <Words>1600</Words>
  <Application>Microsoft Office PowerPoint</Application>
  <PresentationFormat>와이드스크린</PresentationFormat>
  <Paragraphs>273</Paragraphs>
  <Slides>16</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16</vt:i4>
      </vt:variant>
    </vt:vector>
  </HeadingPairs>
  <TitlesOfParts>
    <vt:vector size="24" baseType="lpstr">
      <vt:lpstr>굴림</vt:lpstr>
      <vt:lpstr>맑은 고딕</vt:lpstr>
      <vt:lpstr>Arial</vt:lpstr>
      <vt:lpstr>Cambria Math</vt:lpstr>
      <vt:lpstr>Ebrima</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3586</cp:revision>
  <cp:lastPrinted>2023-11-06T01:30:40Z</cp:lastPrinted>
  <dcterms:created xsi:type="dcterms:W3CDTF">2017-06-27T07:35:53Z</dcterms:created>
  <dcterms:modified xsi:type="dcterms:W3CDTF">2024-11-07T01:01:44Z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