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3" r:id="rId4"/>
    <p:sldId id="300" r:id="rId5"/>
    <p:sldId id="299" r:id="rId6"/>
    <p:sldId id="301" r:id="rId7"/>
    <p:sldId id="302" r:id="rId8"/>
    <p:sldId id="297" r:id="rId9"/>
    <p:sldId id="290" r:id="rId10"/>
    <p:sldId id="291" r:id="rId11"/>
    <p:sldId id="292" r:id="rId12"/>
    <p:sldId id="294" r:id="rId13"/>
    <p:sldId id="298" r:id="rId14"/>
    <p:sldId id="295" r:id="rId15"/>
    <p:sldId id="259" r:id="rId16"/>
    <p:sldId id="296" r:id="rId17"/>
    <p:sldId id="257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테마 스타일 2 - 강조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90" d="100"/>
          <a:sy n="90" d="100"/>
        </p:scale>
        <p:origin x="1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34ECD0-8373-432F-BB3A-C1748547C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2947318-0C81-44E7-8B81-0D92A04CF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D8EDE3F-72B2-403F-A67A-4B6C6C28C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60BD-2787-4207-B31B-BD67445668D4}" type="datetimeFigureOut">
              <a:rPr lang="ko-KR" altLang="en-US" smtClean="0"/>
              <a:t>2024-11-21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4074139-9B37-420A-84B2-65F72730E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3CA6988-8C9C-4ECD-953E-30E077191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7DA4-1519-492D-BF77-14A495F435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4953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C9BB4B-9FCC-4224-BEA9-6CFD98D90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30C5772-4431-4D2E-90FF-B5D24CD3A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7E651ED-3E2F-4B8E-96C4-CDCAAE279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60BD-2787-4207-B31B-BD67445668D4}" type="datetimeFigureOut">
              <a:rPr lang="ko-KR" altLang="en-US" smtClean="0"/>
              <a:t>2024-11-21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72EB127-3FBB-40FC-BB7E-EC2386059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8DC4561-2D7B-4462-8382-2707FF7C7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7DA4-1519-492D-BF77-14A495F435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561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7DB56E9-E55D-4FAF-B70F-4659E27ABB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41ED9A2-5812-49EE-9183-4667754ED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E05069-8104-4761-8557-3BF8C9671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60BD-2787-4207-B31B-BD67445668D4}" type="datetimeFigureOut">
              <a:rPr lang="ko-KR" altLang="en-US" smtClean="0"/>
              <a:t>2024-11-21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3B8DAB-1629-4B15-856E-9EAD91B8D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DD9A40-9ADD-4586-953A-A726458BB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7DA4-1519-492D-BF77-14A495F435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633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C2B59F-8F0D-4235-A56E-4E717FE41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8512505-E3AE-40EF-B4D9-61F03FF92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283BD03-3EFA-4CB0-A0E0-73B1DBCE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60BD-2787-4207-B31B-BD67445668D4}" type="datetimeFigureOut">
              <a:rPr lang="ko-KR" altLang="en-US" smtClean="0"/>
              <a:t>2024-11-21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4C3D524-0FDA-446A-9B8B-B1C81DC2E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290E668-ACB8-4573-914A-10255EF1D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7DA4-1519-492D-BF77-14A495F435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510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E44726-A2A7-4337-9F49-8F3C55B74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AF3791D-D0CC-4148-B647-3B382E1A7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5C43865-27EE-4B5E-B7D0-C52D99403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60BD-2787-4207-B31B-BD67445668D4}" type="datetimeFigureOut">
              <a:rPr lang="ko-KR" altLang="en-US" smtClean="0"/>
              <a:t>2024-11-21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A1F831F-509E-4F7E-BFFC-2449ABB8B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A38B0F1-B5F6-4322-8ED9-93D14439A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7DA4-1519-492D-BF77-14A495F435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247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71FD68-37E4-4EA3-B373-2AA022A6A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818AB2B-8EA0-4793-856B-7EF2404932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ECC0AB9-DC3D-4D29-9FFD-63CDA2279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5E39BC9-991D-4968-89F6-AEE91BCF0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60BD-2787-4207-B31B-BD67445668D4}" type="datetimeFigureOut">
              <a:rPr lang="ko-KR" altLang="en-US" smtClean="0"/>
              <a:t>2024-11-21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F1B3A59-AAA0-47C1-B782-A03B36584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0290EE7-E3E1-4FD1-B72F-D11D27D6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7DA4-1519-492D-BF77-14A495F435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4208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3210D7-3BDB-4232-8F50-9D1C2BF75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888B8B3-CE47-4ECF-A184-EFC0F6689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1A1CFF1-B1ED-48B6-B464-340153518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458AEAD-8745-4C2A-A500-A138FE3FB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FBC63EB-5F9D-44F0-AB26-9969DCDC56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B18FE59-E9DF-40F5-8261-AE6B59FD4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60BD-2787-4207-B31B-BD67445668D4}" type="datetimeFigureOut">
              <a:rPr lang="ko-KR" altLang="en-US" smtClean="0"/>
              <a:t>2024-11-21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CEFEDBF-B41B-467E-8123-6876D0207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6CC7227-8FE5-43C8-BD55-BC0E6A766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7DA4-1519-492D-BF77-14A495F435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152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301F21-83BF-49D3-8045-F654AA2DD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F1764A2-8580-4655-A6ED-EBD38FDD7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60BD-2787-4207-B31B-BD67445668D4}" type="datetimeFigureOut">
              <a:rPr lang="ko-KR" altLang="en-US" smtClean="0"/>
              <a:t>2024-11-21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CAA980A-4791-4BD1-8183-4E0909483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C11CD1E-85DA-4D2B-A1A7-3718BA06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7DA4-1519-492D-BF77-14A495F435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419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E45E42A-2281-4630-A90B-E32518B8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60BD-2787-4207-B31B-BD67445668D4}" type="datetimeFigureOut">
              <a:rPr lang="ko-KR" altLang="en-US" smtClean="0"/>
              <a:t>2024-11-21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FD55858-52F7-4F0B-B5A0-3EE7E691E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4BF6598-6C0E-49EC-983F-6E4EAD242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7DA4-1519-492D-BF77-14A495F435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991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1C99F6-4CC8-4E36-9A63-58576E247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00B6E17-109E-49CC-8EA0-E271EAEE9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0537D62-297E-4903-8753-F3FD6617D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5942734-9EAF-4205-ABCA-83E6D8D9C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60BD-2787-4207-B31B-BD67445668D4}" type="datetimeFigureOut">
              <a:rPr lang="ko-KR" altLang="en-US" smtClean="0"/>
              <a:t>2024-11-21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982979D-5EDB-4661-A686-C305A5FDA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928BCE-C440-4868-ACA0-FD38058CB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7DA4-1519-492D-BF77-14A495F435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918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496189-B70B-4E89-8589-538E64DD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56E475C-969A-4656-AE86-13ACD487C1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DE1BAF8-F72C-4770-BBD4-6140FCD1D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BE33814-9DD5-4FA1-BC3A-8656DCC7C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60BD-2787-4207-B31B-BD67445668D4}" type="datetimeFigureOut">
              <a:rPr lang="ko-KR" altLang="en-US" smtClean="0"/>
              <a:t>2024-11-21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D278FC5-E9DB-4B46-AD82-98069B9DB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1C1BC46-EAFB-4A07-8CF7-29FA91E6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7DA4-1519-492D-BF77-14A495F435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110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6F8B44-2BB8-42B7-A207-D9E74F6CB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BE454E5-679C-416E-8308-AB6CE8578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5351B0-F417-4AFB-AA99-A4762178F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760BD-2787-4207-B31B-BD67445668D4}" type="datetimeFigureOut">
              <a:rPr lang="ko-KR" altLang="en-US" smtClean="0"/>
              <a:t>2024-11-21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61DCFA2-3A40-4997-AAF6-926A920962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30D2BA4-E9E2-43CB-9284-BED26E766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37DA4-1519-492D-BF77-14A495F435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901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F8CCB6-420E-4857-BEE5-0FA0D5D693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20241122 Group Meeting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F4DA477-FCA2-440A-8179-89AFF4DC7A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Minseo </a:t>
            </a:r>
            <a:r>
              <a:rPr lang="en-US" altLang="ko-KR" dirty="0" err="1"/>
              <a:t>Jeong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8934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716B72-C8E0-4E8D-9A47-3ED558ED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UED Simulation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A47998F-C13B-4EFA-9A91-C14E14042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Gun-to-sample simulation will be conducted by GPT code</a:t>
            </a:r>
          </a:p>
          <a:p>
            <a:r>
              <a:rPr lang="en-US" altLang="ko-KR" dirty="0"/>
              <a:t>Sample-to-detector simulation with</a:t>
            </a:r>
            <a:r>
              <a:rPr lang="ko-KR" altLang="en-US" dirty="0"/>
              <a:t> </a:t>
            </a:r>
            <a:r>
              <a:rPr lang="en-US" altLang="ko-KR" dirty="0"/>
              <a:t>single</a:t>
            </a:r>
            <a:r>
              <a:rPr lang="ko-KR" altLang="en-US" dirty="0"/>
              <a:t> </a:t>
            </a:r>
            <a:r>
              <a:rPr lang="en-US" altLang="ko-KR" dirty="0"/>
              <a:t>crystal will be conducted by electron diffraction pattern(EDP) code</a:t>
            </a:r>
          </a:p>
          <a:p>
            <a:r>
              <a:rPr lang="en-US" altLang="ko-KR" dirty="0"/>
              <a:t>Bragg diffraction images will be used as dataset</a:t>
            </a:r>
          </a:p>
          <a:p>
            <a:pPr marL="0" indent="0">
              <a:buNone/>
            </a:pPr>
            <a:r>
              <a:rPr lang="en-US" altLang="ko-KR" dirty="0"/>
              <a:t>-Prediction of beam parameters by BD peak position and width</a:t>
            </a:r>
          </a:p>
          <a:p>
            <a:r>
              <a:rPr lang="en-US" altLang="ko-KR" dirty="0"/>
              <a:t>Since size of data is large(256×256), neural network(NN) is required to machine learning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668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73FA65-8207-47B5-87E4-ACE7C000B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Convolution Neural Network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C82478-D344-4AB7-8910-75510CE9C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Convolution neural network: A deep learning model designed for processing structured grid data</a:t>
            </a:r>
          </a:p>
          <a:p>
            <a:r>
              <a:rPr lang="en-US" altLang="ko-KR" dirty="0"/>
              <a:t>Effective for pattern recognition, capability of retaining spatial data of image</a:t>
            </a:r>
          </a:p>
          <a:p>
            <a:r>
              <a:rPr lang="en-US" altLang="ko-KR" dirty="0"/>
              <a:t>For Bragg diffraction image, </a:t>
            </a:r>
            <a:r>
              <a:rPr lang="en-US" altLang="ko-KR" dirty="0" err="1"/>
              <a:t>LeNet</a:t>
            </a:r>
            <a:r>
              <a:rPr lang="en-US" altLang="ko-KR" dirty="0"/>
              <a:t>-like CNN is a proper option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3407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73FA65-8207-47B5-87E4-ACE7C000B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Convolution Neural Network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2F140C3C-5B8B-4FDA-A2DB-87D8ABFE0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600" cy="4353921"/>
          </a:xfrm>
        </p:spPr>
      </p:pic>
    </p:spTree>
    <p:extLst>
      <p:ext uri="{BB962C8B-B14F-4D97-AF65-F5344CB8AC3E}">
        <p14:creationId xmlns:p14="http://schemas.microsoft.com/office/powerpoint/2010/main" val="4149801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73FA65-8207-47B5-87E4-ACE7C000B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Convolution Neural Network</a:t>
            </a:r>
            <a:endParaRPr lang="ko-KR" altLang="en-US" dirty="0"/>
          </a:p>
        </p:txBody>
      </p:sp>
      <p:graphicFrame>
        <p:nvGraphicFramePr>
          <p:cNvPr id="6" name="표 6">
            <a:extLst>
              <a:ext uri="{FF2B5EF4-FFF2-40B4-BE49-F238E27FC236}">
                <a16:creationId xmlns:a16="http://schemas.microsoft.com/office/drawing/2014/main" id="{369A8987-7D51-4D3E-B0CD-1F856E9472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2015703"/>
              </p:ext>
            </p:extLst>
          </p:nvPr>
        </p:nvGraphicFramePr>
        <p:xfrm>
          <a:off x="838200" y="1825625"/>
          <a:ext cx="4015560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1945">
                  <a:extLst>
                    <a:ext uri="{9D8B030D-6E8A-4147-A177-3AD203B41FA5}">
                      <a16:colId xmlns:a16="http://schemas.microsoft.com/office/drawing/2014/main" val="2647992096"/>
                    </a:ext>
                  </a:extLst>
                </a:gridCol>
                <a:gridCol w="501945">
                  <a:extLst>
                    <a:ext uri="{9D8B030D-6E8A-4147-A177-3AD203B41FA5}">
                      <a16:colId xmlns:a16="http://schemas.microsoft.com/office/drawing/2014/main" val="3713847303"/>
                    </a:ext>
                  </a:extLst>
                </a:gridCol>
                <a:gridCol w="501945">
                  <a:extLst>
                    <a:ext uri="{9D8B030D-6E8A-4147-A177-3AD203B41FA5}">
                      <a16:colId xmlns:a16="http://schemas.microsoft.com/office/drawing/2014/main" val="919420226"/>
                    </a:ext>
                  </a:extLst>
                </a:gridCol>
                <a:gridCol w="501945">
                  <a:extLst>
                    <a:ext uri="{9D8B030D-6E8A-4147-A177-3AD203B41FA5}">
                      <a16:colId xmlns:a16="http://schemas.microsoft.com/office/drawing/2014/main" val="2416595382"/>
                    </a:ext>
                  </a:extLst>
                </a:gridCol>
                <a:gridCol w="501945">
                  <a:extLst>
                    <a:ext uri="{9D8B030D-6E8A-4147-A177-3AD203B41FA5}">
                      <a16:colId xmlns:a16="http://schemas.microsoft.com/office/drawing/2014/main" val="93925707"/>
                    </a:ext>
                  </a:extLst>
                </a:gridCol>
                <a:gridCol w="501945">
                  <a:extLst>
                    <a:ext uri="{9D8B030D-6E8A-4147-A177-3AD203B41FA5}">
                      <a16:colId xmlns:a16="http://schemas.microsoft.com/office/drawing/2014/main" val="1541953923"/>
                    </a:ext>
                  </a:extLst>
                </a:gridCol>
                <a:gridCol w="501945">
                  <a:extLst>
                    <a:ext uri="{9D8B030D-6E8A-4147-A177-3AD203B41FA5}">
                      <a16:colId xmlns:a16="http://schemas.microsoft.com/office/drawing/2014/main" val="901479872"/>
                    </a:ext>
                  </a:extLst>
                </a:gridCol>
                <a:gridCol w="501945">
                  <a:extLst>
                    <a:ext uri="{9D8B030D-6E8A-4147-A177-3AD203B41FA5}">
                      <a16:colId xmlns:a16="http://schemas.microsoft.com/office/drawing/2014/main" val="1149157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853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498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9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161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145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08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54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203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360608"/>
                  </a:ext>
                </a:extLst>
              </a:tr>
            </a:tbl>
          </a:graphicData>
        </a:graphic>
      </p:graphicFrame>
      <p:graphicFrame>
        <p:nvGraphicFramePr>
          <p:cNvPr id="7" name="표 7">
            <a:extLst>
              <a:ext uri="{FF2B5EF4-FFF2-40B4-BE49-F238E27FC236}">
                <a16:creationId xmlns:a16="http://schemas.microsoft.com/office/drawing/2014/main" id="{5BDAEF75-79D5-40FE-BDCF-4EDA85771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39379"/>
              </p:ext>
            </p:extLst>
          </p:nvPr>
        </p:nvGraphicFramePr>
        <p:xfrm>
          <a:off x="5280246" y="2080634"/>
          <a:ext cx="1311939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313">
                  <a:extLst>
                    <a:ext uri="{9D8B030D-6E8A-4147-A177-3AD203B41FA5}">
                      <a16:colId xmlns:a16="http://schemas.microsoft.com/office/drawing/2014/main" val="2290644226"/>
                    </a:ext>
                  </a:extLst>
                </a:gridCol>
                <a:gridCol w="437313">
                  <a:extLst>
                    <a:ext uri="{9D8B030D-6E8A-4147-A177-3AD203B41FA5}">
                      <a16:colId xmlns:a16="http://schemas.microsoft.com/office/drawing/2014/main" val="1533834242"/>
                    </a:ext>
                  </a:extLst>
                </a:gridCol>
                <a:gridCol w="437313">
                  <a:extLst>
                    <a:ext uri="{9D8B030D-6E8A-4147-A177-3AD203B41FA5}">
                      <a16:colId xmlns:a16="http://schemas.microsoft.com/office/drawing/2014/main" val="35668428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-1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128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046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-2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056387"/>
                  </a:ext>
                </a:extLst>
              </a:tr>
            </a:tbl>
          </a:graphicData>
        </a:graphic>
      </p:graphicFrame>
      <p:graphicFrame>
        <p:nvGraphicFramePr>
          <p:cNvPr id="8" name="표 6">
            <a:extLst>
              <a:ext uri="{FF2B5EF4-FFF2-40B4-BE49-F238E27FC236}">
                <a16:creationId xmlns:a16="http://schemas.microsoft.com/office/drawing/2014/main" id="{F6376B50-8E00-416A-AC09-40625A5A16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097737"/>
              </p:ext>
            </p:extLst>
          </p:nvPr>
        </p:nvGraphicFramePr>
        <p:xfrm>
          <a:off x="7338240" y="1825625"/>
          <a:ext cx="4015560" cy="2966720"/>
        </p:xfrm>
        <a:graphic>
          <a:graphicData uri="http://schemas.openxmlformats.org/drawingml/2006/table">
            <a:tbl>
              <a:tblPr firstRow="1" firstCol="1" lastCol="1" bandRow="1">
                <a:tableStyleId>{5940675A-B579-460E-94D1-54222C63F5DA}</a:tableStyleId>
              </a:tblPr>
              <a:tblGrid>
                <a:gridCol w="501945">
                  <a:extLst>
                    <a:ext uri="{9D8B030D-6E8A-4147-A177-3AD203B41FA5}">
                      <a16:colId xmlns:a16="http://schemas.microsoft.com/office/drawing/2014/main" val="2647992096"/>
                    </a:ext>
                  </a:extLst>
                </a:gridCol>
                <a:gridCol w="501945">
                  <a:extLst>
                    <a:ext uri="{9D8B030D-6E8A-4147-A177-3AD203B41FA5}">
                      <a16:colId xmlns:a16="http://schemas.microsoft.com/office/drawing/2014/main" val="3713847303"/>
                    </a:ext>
                  </a:extLst>
                </a:gridCol>
                <a:gridCol w="501945">
                  <a:extLst>
                    <a:ext uri="{9D8B030D-6E8A-4147-A177-3AD203B41FA5}">
                      <a16:colId xmlns:a16="http://schemas.microsoft.com/office/drawing/2014/main" val="919420226"/>
                    </a:ext>
                  </a:extLst>
                </a:gridCol>
                <a:gridCol w="501945">
                  <a:extLst>
                    <a:ext uri="{9D8B030D-6E8A-4147-A177-3AD203B41FA5}">
                      <a16:colId xmlns:a16="http://schemas.microsoft.com/office/drawing/2014/main" val="2416595382"/>
                    </a:ext>
                  </a:extLst>
                </a:gridCol>
                <a:gridCol w="501945">
                  <a:extLst>
                    <a:ext uri="{9D8B030D-6E8A-4147-A177-3AD203B41FA5}">
                      <a16:colId xmlns:a16="http://schemas.microsoft.com/office/drawing/2014/main" val="93925707"/>
                    </a:ext>
                  </a:extLst>
                </a:gridCol>
                <a:gridCol w="501945">
                  <a:extLst>
                    <a:ext uri="{9D8B030D-6E8A-4147-A177-3AD203B41FA5}">
                      <a16:colId xmlns:a16="http://schemas.microsoft.com/office/drawing/2014/main" val="1541953923"/>
                    </a:ext>
                  </a:extLst>
                </a:gridCol>
                <a:gridCol w="501945">
                  <a:extLst>
                    <a:ext uri="{9D8B030D-6E8A-4147-A177-3AD203B41FA5}">
                      <a16:colId xmlns:a16="http://schemas.microsoft.com/office/drawing/2014/main" val="901479872"/>
                    </a:ext>
                  </a:extLst>
                </a:gridCol>
                <a:gridCol w="501945">
                  <a:extLst>
                    <a:ext uri="{9D8B030D-6E8A-4147-A177-3AD203B41FA5}">
                      <a16:colId xmlns:a16="http://schemas.microsoft.com/office/drawing/2014/main" val="1149157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853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498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161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145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08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54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203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36060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3E1C903-7B14-45EC-B580-B9AA37C4B971}"/>
              </a:ext>
            </a:extLst>
          </p:cNvPr>
          <p:cNvSpPr txBox="1"/>
          <p:nvPr/>
        </p:nvSpPr>
        <p:spPr>
          <a:xfrm>
            <a:off x="5574708" y="3429000"/>
            <a:ext cx="72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Filter</a:t>
            </a:r>
            <a:endParaRPr lang="ko-KR" altLang="en-US" dirty="0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55BC62AA-64BD-4ACE-A504-25BA461FBAAC}"/>
              </a:ext>
            </a:extLst>
          </p:cNvPr>
          <p:cNvCxnSpPr/>
          <p:nvPr/>
        </p:nvCxnSpPr>
        <p:spPr>
          <a:xfrm>
            <a:off x="4940004" y="3624299"/>
            <a:ext cx="34024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94753476-F01C-49A3-A971-488D29052745}"/>
              </a:ext>
            </a:extLst>
          </p:cNvPr>
          <p:cNvCxnSpPr/>
          <p:nvPr/>
        </p:nvCxnSpPr>
        <p:spPr>
          <a:xfrm>
            <a:off x="6852093" y="3613666"/>
            <a:ext cx="34024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117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73FA65-8207-47B5-87E4-ACE7C000B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Convolution Neural Network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C82478-D344-4AB7-8910-75510CE9C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CNN requires huge amounts of data for training and quickly over-fit on small data</a:t>
            </a:r>
          </a:p>
          <a:p>
            <a:r>
              <a:rPr lang="en-US" altLang="ko-KR" dirty="0"/>
              <a:t>Applying multi-objective Bayesian optimization(MOBO) can be a solution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6340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610BF3-A58E-4806-A11C-F8650DD57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Bayesian Optimization</a:t>
            </a:r>
            <a:endParaRPr lang="ko-KR" altLang="en-US" dirty="0"/>
          </a:p>
        </p:txBody>
      </p:sp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8C09F5DC-AA0C-4188-82A1-C74D55BF8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90688"/>
            <a:ext cx="5196663" cy="354584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F5B59B-EF6A-40CD-9AED-2BEDC2DD98C5}"/>
              </a:ext>
            </a:extLst>
          </p:cNvPr>
          <p:cNvSpPr txBox="1"/>
          <p:nvPr/>
        </p:nvSpPr>
        <p:spPr>
          <a:xfrm>
            <a:off x="838199" y="5459490"/>
            <a:ext cx="5196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Brochu</a:t>
            </a:r>
            <a:r>
              <a:rPr lang="en-US" altLang="ko-KR" dirty="0"/>
              <a:t>, Eric, Vlad M. Cora and Nando de Freitas. </a:t>
            </a:r>
            <a:r>
              <a:rPr lang="en-US" altLang="ko-KR" dirty="0" err="1"/>
              <a:t>ArXiv</a:t>
            </a:r>
            <a:r>
              <a:rPr lang="en-US" altLang="ko-KR" dirty="0"/>
              <a:t> abs/1012.2599 (2010).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4804603-4F14-4A26-A2F5-66911116D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19016"/>
            <a:ext cx="5257800" cy="340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02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1DDD17-7886-4E7B-8DAE-4E2EE8868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Multi-objective Bayesian Optimization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F452165-F8FF-4064-8DBC-613980989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Gaussian process will be used as surrogate model</a:t>
            </a:r>
          </a:p>
          <a:p>
            <a:r>
              <a:rPr lang="en-US" altLang="ko-KR" dirty="0"/>
              <a:t>Expected hypervolume improvement(EHVI) will be used as an acquisition function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059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F7636B-BB60-4DE9-AF5B-74FC551E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Future Plan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9D19FE-6AD6-4427-A5B1-1D949E35F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Completing GPT input file</a:t>
            </a:r>
          </a:p>
          <a:p>
            <a:r>
              <a:rPr lang="en-US" altLang="ko-KR" dirty="0"/>
              <a:t>GPT&amp;EDP simulation</a:t>
            </a:r>
          </a:p>
          <a:p>
            <a:r>
              <a:rPr lang="en-US" altLang="ko-KR" dirty="0"/>
              <a:t>Coding source code for ML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6921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163A37-1261-4B16-91D6-033A72276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Ultrafast Electron Diffraction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83730AD-121E-43A1-ACC3-20CFA8CD8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Ultrafast electron diffraction(UED): Pump-probe imaging technique based on optical pump-probe spectroscopy and electron diffraction caused by ultrafast electron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58E0C67-4CF3-42BC-A5F5-D9C0A4AAF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54" y="3051544"/>
            <a:ext cx="7070327" cy="31537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9928D3-200B-43CA-907E-8FE32D464BF6}"/>
              </a:ext>
            </a:extLst>
          </p:cNvPr>
          <p:cNvSpPr txBox="1"/>
          <p:nvPr/>
        </p:nvSpPr>
        <p:spPr>
          <a:xfrm>
            <a:off x="7908527" y="5544791"/>
            <a:ext cx="4228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b="0" i="0" dirty="0">
                <a:solidFill>
                  <a:srgbClr val="555555"/>
                </a:solidFill>
                <a:effectLst/>
                <a:latin typeface="Proxima Nova"/>
              </a:rPr>
              <a:t>D. </a:t>
            </a:r>
            <a:r>
              <a:rPr lang="en-US" altLang="ko-KR" b="0" i="0" dirty="0" err="1">
                <a:solidFill>
                  <a:srgbClr val="555555"/>
                </a:solidFill>
                <a:effectLst/>
                <a:latin typeface="Proxima Nova"/>
              </a:rPr>
              <a:t>Filippetto</a:t>
            </a:r>
            <a:r>
              <a:rPr lang="en-US" altLang="ko-KR" dirty="0">
                <a:solidFill>
                  <a:srgbClr val="555555"/>
                </a:solidFill>
                <a:latin typeface="Proxima Nova"/>
              </a:rPr>
              <a:t> et al.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Proxima Nova"/>
              </a:rPr>
              <a:t>Rev. Mod. Phys. (2022).</a:t>
            </a:r>
          </a:p>
        </p:txBody>
      </p:sp>
    </p:spTree>
    <p:extLst>
      <p:ext uri="{BB962C8B-B14F-4D97-AF65-F5344CB8AC3E}">
        <p14:creationId xmlns:p14="http://schemas.microsoft.com/office/powerpoint/2010/main" val="880379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CC8C5F-D618-4893-890C-6D9A283BA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UED in PAL-</a:t>
            </a:r>
            <a:r>
              <a:rPr lang="en-US" altLang="ko-KR" dirty="0" err="1"/>
              <a:t>eLabs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10407C43-7455-4785-AB4B-9A10C2488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21" y="1836257"/>
            <a:ext cx="9172557" cy="4351338"/>
          </a:xfrm>
        </p:spPr>
      </p:pic>
    </p:spTree>
    <p:extLst>
      <p:ext uri="{BB962C8B-B14F-4D97-AF65-F5344CB8AC3E}">
        <p14:creationId xmlns:p14="http://schemas.microsoft.com/office/powerpoint/2010/main" val="2898936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CC8C5F-D618-4893-890C-6D9A283BA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UED in PAL-</a:t>
            </a:r>
            <a:r>
              <a:rPr lang="en-US" altLang="ko-KR" dirty="0" err="1"/>
              <a:t>eLabs</a:t>
            </a:r>
            <a:endParaRPr lang="ko-KR" altLang="en-US" dirty="0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8DDB5C6A-9BC2-404C-B0AB-992254F67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811" y="1825625"/>
            <a:ext cx="7738377" cy="4351338"/>
          </a:xfrm>
        </p:spPr>
      </p:pic>
    </p:spTree>
    <p:extLst>
      <p:ext uri="{BB962C8B-B14F-4D97-AF65-F5344CB8AC3E}">
        <p14:creationId xmlns:p14="http://schemas.microsoft.com/office/powerpoint/2010/main" val="3463016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CC8C5F-D618-4893-890C-6D9A283BA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UED in PAL-</a:t>
            </a:r>
            <a:r>
              <a:rPr lang="en-US" altLang="ko-KR" dirty="0" err="1"/>
              <a:t>eLabs</a:t>
            </a:r>
            <a:endParaRPr lang="ko-KR" altLang="en-US" dirty="0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3086FBB0-D744-4AB5-ABC9-871B250FC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811" y="1825625"/>
            <a:ext cx="7738377" cy="4351338"/>
          </a:xfrm>
        </p:spPr>
      </p:pic>
    </p:spTree>
    <p:extLst>
      <p:ext uri="{BB962C8B-B14F-4D97-AF65-F5344CB8AC3E}">
        <p14:creationId xmlns:p14="http://schemas.microsoft.com/office/powerpoint/2010/main" val="487832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CC8C5F-D618-4893-890C-6D9A283BA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UED in PAL-</a:t>
            </a:r>
            <a:r>
              <a:rPr lang="en-US" altLang="ko-KR" dirty="0" err="1"/>
              <a:t>eLabs</a:t>
            </a:r>
            <a:endParaRPr lang="ko-KR" altLang="en-US" dirty="0"/>
          </a:p>
        </p:txBody>
      </p:sp>
      <p:pic>
        <p:nvPicPr>
          <p:cNvPr id="15" name="내용 개체 틀 14">
            <a:extLst>
              <a:ext uri="{FF2B5EF4-FFF2-40B4-BE49-F238E27FC236}">
                <a16:creationId xmlns:a16="http://schemas.microsoft.com/office/drawing/2014/main" id="{DF6348E1-2920-43CA-B4FF-B0A9C0BFC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811" y="1825625"/>
            <a:ext cx="7738377" cy="4351338"/>
          </a:xfrm>
        </p:spPr>
      </p:pic>
    </p:spTree>
    <p:extLst>
      <p:ext uri="{BB962C8B-B14F-4D97-AF65-F5344CB8AC3E}">
        <p14:creationId xmlns:p14="http://schemas.microsoft.com/office/powerpoint/2010/main" val="3010459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CC8C5F-D618-4893-890C-6D9A283BA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UED in PAL-</a:t>
            </a:r>
            <a:r>
              <a:rPr lang="en-US" altLang="ko-KR" dirty="0" err="1"/>
              <a:t>eLabs</a:t>
            </a:r>
            <a:endParaRPr lang="ko-KR" altLang="en-US" dirty="0"/>
          </a:p>
        </p:txBody>
      </p:sp>
      <p:graphicFrame>
        <p:nvGraphicFramePr>
          <p:cNvPr id="4" name="표 4">
            <a:extLst>
              <a:ext uri="{FF2B5EF4-FFF2-40B4-BE49-F238E27FC236}">
                <a16:creationId xmlns:a16="http://schemas.microsoft.com/office/drawing/2014/main" id="{A327B15C-0F0D-422A-876F-1539BC412C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526691"/>
              </p:ext>
            </p:extLst>
          </p:nvPr>
        </p:nvGraphicFramePr>
        <p:xfrm>
          <a:off x="838200" y="1825625"/>
          <a:ext cx="10515600" cy="482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33167290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195442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Cavity frequency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2.856GHz</a:t>
                      </a:r>
                      <a:endParaRPr lang="ko-KR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835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Gun gradient</a:t>
                      </a:r>
                      <a:endParaRPr lang="ko-KR" sz="1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82.84MV/m(max)</a:t>
                      </a:r>
                      <a:endParaRPr lang="ko-KR" sz="1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5064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RF phase stability</a:t>
                      </a:r>
                      <a:endParaRPr lang="ko-KR" sz="1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5×10</a:t>
                      </a:r>
                      <a:r>
                        <a:rPr lang="en-US" sz="1800" kern="100" baseline="30000" dirty="0">
                          <a:effectLst/>
                        </a:rPr>
                        <a:t>-2</a:t>
                      </a:r>
                      <a:r>
                        <a:rPr lang="en-US" sz="1800" kern="100" dirty="0">
                          <a:effectLst/>
                        </a:rPr>
                        <a:t> deg</a:t>
                      </a:r>
                      <a:endParaRPr lang="ko-KR" sz="1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0853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RF amplitude stability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5×10</a:t>
                      </a:r>
                      <a:r>
                        <a:rPr lang="en-US" altLang="ko-KR" sz="1800" baseline="30000" dirty="0"/>
                        <a:t>-4</a:t>
                      </a:r>
                      <a:endParaRPr lang="ko-KR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224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IR pump pulse duration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~150fs</a:t>
                      </a:r>
                      <a:endParaRPr lang="ko-KR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589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Solenoid 1 position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0.196m</a:t>
                      </a:r>
                      <a:endParaRPr lang="ko-KR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948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Solenoid 1 strength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0.180T(max)</a:t>
                      </a:r>
                      <a:endParaRPr lang="ko-KR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361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8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Solenoid 2 position</a:t>
                      </a:r>
                      <a:endParaRPr lang="ko-KR" sz="1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8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1.20m</a:t>
                      </a:r>
                      <a:endParaRPr lang="ko-KR" sz="1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2569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Solenoid 2 strength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0.0437T(max)</a:t>
                      </a:r>
                      <a:endParaRPr lang="ko-KR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831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8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Aperture position</a:t>
                      </a:r>
                      <a:endParaRPr lang="ko-KR" sz="1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8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0.55m</a:t>
                      </a:r>
                      <a:endParaRPr lang="ko-KR" sz="1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8256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8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Aperture diameter</a:t>
                      </a:r>
                      <a:endParaRPr lang="ko-KR" sz="1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8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100~500</a:t>
                      </a:r>
                      <a:r>
                        <a:rPr lang="el-GR" altLang="ko-KR" sz="18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altLang="ko-KR" sz="18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m</a:t>
                      </a:r>
                      <a:endParaRPr lang="ko-KR" sz="1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4560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8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Sample chamber position</a:t>
                      </a:r>
                      <a:endParaRPr lang="ko-KR" sz="1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8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1.70m</a:t>
                      </a:r>
                      <a:endParaRPr lang="ko-KR" sz="1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8951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8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Detector position</a:t>
                      </a:r>
                      <a:endParaRPr lang="ko-KR" sz="1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8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5.00m</a:t>
                      </a:r>
                      <a:endParaRPr lang="ko-KR" sz="1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8103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24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CC8C5F-D618-4893-890C-6D9A283BA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UED in PAL-</a:t>
            </a:r>
            <a:r>
              <a:rPr lang="en-US" altLang="ko-KR" dirty="0" err="1"/>
              <a:t>eLabs</a:t>
            </a:r>
            <a:endParaRPr lang="ko-KR" altLang="en-US" dirty="0"/>
          </a:p>
        </p:txBody>
      </p:sp>
      <p:graphicFrame>
        <p:nvGraphicFramePr>
          <p:cNvPr id="4" name="표 4">
            <a:extLst>
              <a:ext uri="{FF2B5EF4-FFF2-40B4-BE49-F238E27FC236}">
                <a16:creationId xmlns:a16="http://schemas.microsoft.com/office/drawing/2014/main" id="{A327B15C-0F0D-422A-876F-1539BC412C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791694"/>
              </p:ext>
            </p:extLst>
          </p:nvPr>
        </p:nvGraphicFramePr>
        <p:xfrm>
          <a:off x="838200" y="1825624"/>
          <a:ext cx="10515600" cy="4187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33167290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195442598"/>
                    </a:ext>
                  </a:extLst>
                </a:gridCol>
              </a:tblGrid>
              <a:tr h="6978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Bunch charge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&lt;1pC</a:t>
                      </a:r>
                      <a:endParaRPr lang="ko-KR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835944"/>
                  </a:ext>
                </a:extLst>
              </a:tr>
              <a:tr h="6978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Beam emittance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0.5</a:t>
                      </a:r>
                      <a:r>
                        <a:rPr lang="el-GR" altLang="ko-KR" sz="1800" dirty="0"/>
                        <a:t>μ</a:t>
                      </a:r>
                      <a:r>
                        <a:rPr lang="en-US" altLang="ko-KR" sz="1800" dirty="0"/>
                        <a:t>m</a:t>
                      </a:r>
                      <a:endParaRPr lang="ko-KR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064923"/>
                  </a:ext>
                </a:extLst>
              </a:tr>
              <a:tr h="6978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Beam energy</a:t>
                      </a:r>
                      <a:endParaRPr lang="ko-KR" sz="1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~4MeV</a:t>
                      </a:r>
                      <a:endParaRPr lang="ko-KR" sz="1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0853866"/>
                  </a:ext>
                </a:extLst>
              </a:tr>
              <a:tr h="6978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8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Beam size</a:t>
                      </a:r>
                      <a:endParaRPr lang="ko-KR" sz="1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8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15~30</a:t>
                      </a:r>
                      <a:r>
                        <a:rPr lang="el-GR" altLang="ko-KR" sz="18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altLang="ko-KR" sz="18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m</a:t>
                      </a:r>
                      <a:endParaRPr lang="ko-KR" sz="1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2224480"/>
                  </a:ext>
                </a:extLst>
              </a:tr>
              <a:tr h="6978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Energy spread</a:t>
                      </a:r>
                      <a:endParaRPr lang="ko-KR" sz="1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&lt;2*10</a:t>
                      </a:r>
                      <a:r>
                        <a:rPr lang="en-US" sz="1800" kern="100" baseline="30000" dirty="0">
                          <a:effectLst/>
                        </a:rPr>
                        <a:t>-3</a:t>
                      </a:r>
                      <a:endParaRPr lang="ko-KR" sz="1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3589624"/>
                  </a:ext>
                </a:extLst>
              </a:tr>
              <a:tr h="6978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</a:rPr>
                        <a:t>Repetition rate</a:t>
                      </a:r>
                      <a:endParaRPr lang="ko-KR" sz="18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10Hz</a:t>
                      </a:r>
                      <a:endParaRPr lang="ko-KR" sz="1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9948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897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B46DC1-6A26-4C29-892A-60FB53614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Research Plan </a:t>
            </a:r>
            <a:br>
              <a:rPr lang="en-US" altLang="ko-KR" dirty="0"/>
            </a:br>
            <a:r>
              <a:rPr lang="en-US" altLang="ko-KR" dirty="0"/>
              <a:t>- Optimization of PAL-</a:t>
            </a:r>
            <a:r>
              <a:rPr lang="en-US" altLang="ko-KR" dirty="0" err="1"/>
              <a:t>eLabs</a:t>
            </a:r>
            <a:r>
              <a:rPr lang="en-US" altLang="ko-KR" dirty="0"/>
              <a:t> UED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B102D39-6D81-4BF3-BD42-3FC5DF64D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Main goal: Optimization and real-time diagnostics of electron beam parameters(spatial/energy jitter, angular divergence, energy spread)</a:t>
            </a:r>
          </a:p>
          <a:p>
            <a:pPr marL="0" indent="0">
              <a:buNone/>
            </a:pPr>
            <a:r>
              <a:rPr lang="en-US" altLang="ko-KR" dirty="0"/>
              <a:t>  -Generation of simulation dataset for ML</a:t>
            </a:r>
          </a:p>
          <a:p>
            <a:pPr marL="0" indent="0">
              <a:buNone/>
            </a:pPr>
            <a:r>
              <a:rPr lang="en-US" altLang="ko-KR" dirty="0"/>
              <a:t>  -Training process</a:t>
            </a:r>
          </a:p>
          <a:p>
            <a:pPr marL="0" indent="0">
              <a:buNone/>
            </a:pPr>
            <a:r>
              <a:rPr lang="en-US" altLang="ko-KR" dirty="0"/>
              <a:t>  -Application of ML to experimental data</a:t>
            </a:r>
          </a:p>
          <a:p>
            <a:pPr marL="0" indent="0">
              <a:buNone/>
            </a:pPr>
            <a:r>
              <a:rPr lang="en-US" altLang="ko-KR" dirty="0"/>
              <a:t>  -Real-time diagnostics of electron beam parameters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13138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</TotalTime>
  <Words>431</Words>
  <Application>Microsoft Office PowerPoint</Application>
  <PresentationFormat>와이드스크린</PresentationFormat>
  <Paragraphs>100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1" baseType="lpstr">
      <vt:lpstr>Proxima Nova</vt:lpstr>
      <vt:lpstr>맑은 고딕</vt:lpstr>
      <vt:lpstr>Arial</vt:lpstr>
      <vt:lpstr>Office 테마</vt:lpstr>
      <vt:lpstr>20241122 Group Meeting</vt:lpstr>
      <vt:lpstr>Ultrafast Electron Diffraction</vt:lpstr>
      <vt:lpstr>UED in PAL-eLabs</vt:lpstr>
      <vt:lpstr>UED in PAL-eLabs</vt:lpstr>
      <vt:lpstr>UED in PAL-eLabs</vt:lpstr>
      <vt:lpstr>UED in PAL-eLabs</vt:lpstr>
      <vt:lpstr>UED in PAL-eLabs</vt:lpstr>
      <vt:lpstr>UED in PAL-eLabs</vt:lpstr>
      <vt:lpstr>Research Plan  - Optimization of PAL-eLabs UED</vt:lpstr>
      <vt:lpstr>UED Simulation</vt:lpstr>
      <vt:lpstr>Convolution Neural Network</vt:lpstr>
      <vt:lpstr>Convolution Neural Network</vt:lpstr>
      <vt:lpstr>Convolution Neural Network</vt:lpstr>
      <vt:lpstr>Convolution Neural Network</vt:lpstr>
      <vt:lpstr>Bayesian Optimization</vt:lpstr>
      <vt:lpstr>Multi-objective Bayesian Optimization</vt:lpstr>
      <vt:lpstr>Future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20241122 Group Meeting</dc:title>
  <dc:creator>SAMSUNG</dc:creator>
  <cp:lastModifiedBy>SAMSUNG</cp:lastModifiedBy>
  <cp:revision>117</cp:revision>
  <dcterms:created xsi:type="dcterms:W3CDTF">2024-11-20T04:33:55Z</dcterms:created>
  <dcterms:modified xsi:type="dcterms:W3CDTF">2024-11-21T14:32:15Z</dcterms:modified>
</cp:coreProperties>
</file>