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916" r:id="rId5"/>
    <p:sldId id="1329" r:id="rId6"/>
    <p:sldId id="1327" r:id="rId7"/>
    <p:sldId id="1328" r:id="rId8"/>
    <p:sldId id="1331" r:id="rId9"/>
    <p:sldId id="1333" r:id="rId10"/>
    <p:sldId id="1330" r:id="rId11"/>
    <p:sldId id="1334" r:id="rId12"/>
    <p:sldId id="1306" r:id="rId13"/>
    <p:sldId id="1335" r:id="rId14"/>
    <p:sldId id="1336" r:id="rId15"/>
    <p:sldId id="1337" r:id="rId16"/>
    <p:sldId id="1338" r:id="rId17"/>
    <p:sldId id="1339" r:id="rId18"/>
    <p:sldId id="1340" r:id="rId19"/>
    <p:sldId id="1341" r:id="rId20"/>
    <p:sldId id="1342" r:id="rId21"/>
    <p:sldId id="1344" r:id="rId22"/>
    <p:sldId id="1343" r:id="rId23"/>
    <p:sldId id="1345" r:id="rId24"/>
    <p:sldId id="1346" r:id="rId25"/>
    <p:sldId id="996" r:id="rId26"/>
    <p:sldId id="1347" r:id="rId27"/>
  </p:sldIdLst>
  <p:sldSz cx="12192000" cy="6858000"/>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g" initials="j" lastIdx="1" clrIdx="0">
    <p:extLst>
      <p:ext uri="{19B8F6BF-5375-455C-9EA6-DF929625EA0E}">
        <p15:presenceInfo xmlns:p15="http://schemas.microsoft.com/office/powerpoint/2012/main" userId="j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46D2"/>
    <a:srgbClr val="73FC6C"/>
    <a:srgbClr val="7EFEFE"/>
    <a:srgbClr val="FF00FF"/>
    <a:srgbClr val="19FF81"/>
    <a:srgbClr val="A0A40C"/>
    <a:srgbClr val="C7CB0F"/>
    <a:srgbClr val="FF66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899" autoAdjust="0"/>
  </p:normalViewPr>
  <p:slideViewPr>
    <p:cSldViewPr snapToGrid="0">
      <p:cViewPr varScale="1">
        <p:scale>
          <a:sx n="163" d="100"/>
          <a:sy n="163" d="100"/>
        </p:scale>
        <p:origin x="15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51228552-9E18-44ED-B7D1-E2854D0674B7}" type="datetimeFigureOut">
              <a:rPr lang="ko-KR" altLang="en-US" smtClean="0"/>
              <a:t>2024-11-29</a:t>
            </a:fld>
            <a:endParaRPr lang="ko-KR" altLang="en-US"/>
          </a:p>
        </p:txBody>
      </p:sp>
      <p:sp>
        <p:nvSpPr>
          <p:cNvPr id="4" name="슬라이드 이미지 개체 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B9AF32CD-6826-43AE-835C-65D233CC96E8}" type="slidenum">
              <a:rPr lang="ko-KR" altLang="en-US" smtClean="0"/>
              <a:t>‹#›</a:t>
            </a:fld>
            <a:endParaRPr lang="ko-KR" altLang="en-US"/>
          </a:p>
        </p:txBody>
      </p:sp>
    </p:spTree>
    <p:extLst>
      <p:ext uri="{BB962C8B-B14F-4D97-AF65-F5344CB8AC3E}">
        <p14:creationId xmlns:p14="http://schemas.microsoft.com/office/powerpoint/2010/main" val="23146261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4DF84B69-19AC-4884-A797-F8C05B6DF801}" type="slidenum">
              <a:rPr lang="ko-KR" altLang="en-US" smtClean="0"/>
              <a:t>1</a:t>
            </a:fld>
            <a:endParaRPr lang="ko-KR" altLang="en-US"/>
          </a:p>
        </p:txBody>
      </p:sp>
    </p:spTree>
    <p:extLst>
      <p:ext uri="{BB962C8B-B14F-4D97-AF65-F5344CB8AC3E}">
        <p14:creationId xmlns:p14="http://schemas.microsoft.com/office/powerpoint/2010/main" val="304576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DF84B69-19AC-4884-A797-F8C05B6DF801}" type="slidenum">
              <a:rPr lang="ko-KR" altLang="en-US" smtClean="0"/>
              <a:t>22</a:t>
            </a:fld>
            <a:endParaRPr lang="ko-KR" altLang="en-US"/>
          </a:p>
        </p:txBody>
      </p:sp>
    </p:spTree>
    <p:extLst>
      <p:ext uri="{BB962C8B-B14F-4D97-AF65-F5344CB8AC3E}">
        <p14:creationId xmlns:p14="http://schemas.microsoft.com/office/powerpoint/2010/main" val="129570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7C2CCA40-7E68-42EF-A5B4-DD9DE2881122}" type="datetime1">
              <a:rPr lang="ko-KR" altLang="en-US" smtClean="0"/>
              <a:t>2024-11-29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92250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C0DC0F5-F13C-45AB-940E-F4834A6B20D5}" type="datetime1">
              <a:rPr lang="ko-KR" altLang="en-US" smtClean="0"/>
              <a:t>2024-11-29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64045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262ADE9-2401-472D-B814-8E806DA3679C}" type="datetime1">
              <a:rPr lang="ko-KR" altLang="en-US" smtClean="0"/>
              <a:t>2024-11-29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79845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61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6E95C192-F798-40B0-8A31-E93ACA5A16B2}" type="datetime1">
              <a:rPr lang="ko-KR" altLang="en-US" smtClean="0"/>
              <a:t>2024-11-29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328037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4CC6F28E-A7DD-4CF3-A442-A9654C97596B}" type="datetime1">
              <a:rPr lang="ko-KR" altLang="en-US" smtClean="0"/>
              <a:t>2024-11-29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66877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BB488A26-312C-4C23-8869-D52F9C3F4DEE}" type="datetime1">
              <a:rPr lang="ko-KR" altLang="en-US" smtClean="0"/>
              <a:t>2024-11-29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71534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66709558-4BA9-4C64-B97B-034A07B5FE02}" type="datetime1">
              <a:rPr lang="ko-KR" altLang="en-US" smtClean="0"/>
              <a:t>2024-11-29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91166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11122B86-7B08-4BB2-8BF1-B2903321ED34}" type="datetime1">
              <a:rPr lang="ko-KR" altLang="en-US" smtClean="0"/>
              <a:t>2024-11-29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03837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4783CB7-B656-4533-B529-922460B2B842}" type="datetime1">
              <a:rPr lang="ko-KR" altLang="en-US" smtClean="0"/>
              <a:t>2024-11-29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17254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94E6AE59-5861-470F-8F99-001B2C13F091}" type="datetime1">
              <a:rPr lang="ko-KR" altLang="en-US" smtClean="0"/>
              <a:t>2024-11-29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59239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B63D849-8A13-40B7-9D01-6C44718BA2C9}" type="datetime1">
              <a:rPr lang="ko-KR" altLang="en-US" smtClean="0"/>
              <a:t>2024-11-29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09459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1D634-737B-4E6A-AF15-1C3ABCA476DC}" type="datetime1">
              <a:rPr lang="ko-KR" altLang="en-US" smtClean="0"/>
              <a:t>2024-11-29</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3840275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142" y="6691771"/>
            <a:ext cx="12191717" cy="166230"/>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8" name="그림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561" y="2250913"/>
            <a:ext cx="308269" cy="317517"/>
          </a:xfrm>
          <a:prstGeom prst="rect">
            <a:avLst/>
          </a:prstGeom>
        </p:spPr>
      </p:pic>
      <p:pic>
        <p:nvPicPr>
          <p:cNvPr id="59" name="그림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5294" y="2258607"/>
            <a:ext cx="280526" cy="302104"/>
          </a:xfrm>
          <a:prstGeom prst="rect">
            <a:avLst/>
          </a:prstGeom>
        </p:spPr>
      </p:pic>
      <p:grpSp>
        <p:nvGrpSpPr>
          <p:cNvPr id="7" name="그룹 6"/>
          <p:cNvGrpSpPr/>
          <p:nvPr/>
        </p:nvGrpSpPr>
        <p:grpSpPr>
          <a:xfrm>
            <a:off x="8223644" y="1"/>
            <a:ext cx="3968215" cy="6691770"/>
            <a:chOff x="10277475" y="1"/>
            <a:chExt cx="4959350" cy="8363163"/>
          </a:xfrm>
        </p:grpSpPr>
        <p:grpSp>
          <p:nvGrpSpPr>
            <p:cNvPr id="6" name="그룹 5"/>
            <p:cNvGrpSpPr/>
            <p:nvPr/>
          </p:nvGrpSpPr>
          <p:grpSpPr>
            <a:xfrm>
              <a:off x="10277475" y="1"/>
              <a:ext cx="4959350" cy="8363163"/>
              <a:chOff x="10277475" y="1"/>
              <a:chExt cx="4959350" cy="8363163"/>
            </a:xfrm>
          </p:grpSpPr>
          <p:sp>
            <p:nvSpPr>
              <p:cNvPr id="54" name="Rectangle 35"/>
              <p:cNvSpPr>
                <a:spLocks noChangeArrowheads="1"/>
              </p:cNvSpPr>
              <p:nvPr/>
            </p:nvSpPr>
            <p:spPr bwMode="auto">
              <a:xfrm>
                <a:off x="10277475" y="1"/>
                <a:ext cx="4959350" cy="8363163"/>
              </a:xfrm>
              <a:prstGeom prst="rect">
                <a:avLst/>
              </a:prstGeom>
              <a:solidFill>
                <a:schemeClr val="accent1">
                  <a:lumMod val="20000"/>
                  <a:lumOff val="80000"/>
                  <a:alpha val="60000"/>
                </a:schemeClr>
              </a:solidFill>
              <a:ln w="9525">
                <a:noFill/>
                <a:miter lim="800000"/>
                <a:headEnd/>
                <a:tailEnd/>
              </a:ln>
            </p:spPr>
            <p:txBody>
              <a:bodyPr/>
              <a:lstStyle/>
              <a:p>
                <a:endParaRPr lang="ko-KR" altLang="en-US" sz="1440"/>
              </a:p>
            </p:txBody>
          </p:sp>
          <p:pic>
            <p:nvPicPr>
              <p:cNvPr id="26" name="그림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4801" y="4359486"/>
                <a:ext cx="4464698" cy="3188567"/>
              </a:xfrm>
              <a:prstGeom prst="rect">
                <a:avLst/>
              </a:prstGeom>
            </p:spPr>
          </p:pic>
        </p:grpSp>
        <p:pic>
          <p:nvPicPr>
            <p:cNvPr id="50" name="그림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grpSp>
        <p:nvGrpSpPr>
          <p:cNvPr id="8" name="그룹 7"/>
          <p:cNvGrpSpPr/>
          <p:nvPr/>
        </p:nvGrpSpPr>
        <p:grpSpPr>
          <a:xfrm>
            <a:off x="231423" y="1509506"/>
            <a:ext cx="11148548" cy="1482623"/>
            <a:chOff x="620330" y="1459873"/>
            <a:chExt cx="10668118" cy="1421271"/>
          </a:xfrm>
        </p:grpSpPr>
        <p:sp>
          <p:nvSpPr>
            <p:cNvPr id="62" name="TextBox 61"/>
            <p:cNvSpPr txBox="1"/>
            <p:nvPr/>
          </p:nvSpPr>
          <p:spPr>
            <a:xfrm>
              <a:off x="620330" y="1459873"/>
              <a:ext cx="8163921" cy="678593"/>
            </a:xfrm>
            <a:prstGeom prst="rect">
              <a:avLst/>
            </a:prstGeom>
            <a:noFill/>
          </p:spPr>
          <p:txBody>
            <a:bodyPr wrap="square" rtlCol="0">
              <a:spAutoFit/>
            </a:bodyPr>
            <a:lstStyle/>
            <a:p>
              <a:r>
                <a:rPr lang="en-US" altLang="ko-KR" sz="2000" b="1" dirty="0">
                  <a:solidFill>
                    <a:srgbClr val="002060"/>
                  </a:solidFill>
                  <a:cs typeface="Verdana" panose="020B0604030504040204" pitchFamily="34" charset="0"/>
                </a:rPr>
                <a:t>Analysis of off-momentum nonlinear driving terms for enlarging off-momentum dynamic apertures</a:t>
              </a:r>
            </a:p>
          </p:txBody>
        </p:sp>
        <p:sp>
          <p:nvSpPr>
            <p:cNvPr id="63" name="TextBox 62"/>
            <p:cNvSpPr txBox="1"/>
            <p:nvPr/>
          </p:nvSpPr>
          <p:spPr>
            <a:xfrm>
              <a:off x="620330" y="2556600"/>
              <a:ext cx="10668118" cy="324544"/>
            </a:xfrm>
            <a:prstGeom prst="rect">
              <a:avLst/>
            </a:prstGeom>
            <a:noFill/>
          </p:spPr>
          <p:txBody>
            <a:bodyPr wrap="square" rtlCol="0">
              <a:spAutoFit/>
            </a:bodyPr>
            <a:lstStyle/>
            <a:p>
              <a:r>
                <a:rPr lang="en-US" altLang="ko-KR" sz="1600" b="1" dirty="0">
                  <a:cs typeface="Verdana" panose="020B0604030504040204" pitchFamily="34" charset="0"/>
                </a:rPr>
                <a:t>Junha Kim</a:t>
              </a:r>
            </a:p>
          </p:txBody>
        </p:sp>
      </p:grpSp>
      <p:grpSp>
        <p:nvGrpSpPr>
          <p:cNvPr id="3" name="그룹 2"/>
          <p:cNvGrpSpPr/>
          <p:nvPr/>
        </p:nvGrpSpPr>
        <p:grpSpPr>
          <a:xfrm>
            <a:off x="501813" y="0"/>
            <a:ext cx="6265891" cy="417681"/>
            <a:chOff x="626973" y="0"/>
            <a:chExt cx="7830913" cy="522005"/>
          </a:xfrm>
        </p:grpSpPr>
        <p:sp>
          <p:nvSpPr>
            <p:cNvPr id="2" name="Rectangle 6"/>
            <p:cNvSpPr>
              <a:spLocks noChangeArrowheads="1"/>
            </p:cNvSpPr>
            <p:nvPr/>
          </p:nvSpPr>
          <p:spPr bwMode="auto">
            <a:xfrm>
              <a:off x="626973" y="0"/>
              <a:ext cx="1079500" cy="479180"/>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sp>
          <p:nvSpPr>
            <p:cNvPr id="28" name="TextBox 27"/>
            <p:cNvSpPr txBox="1"/>
            <p:nvPr/>
          </p:nvSpPr>
          <p:spPr>
            <a:xfrm>
              <a:off x="1706473" y="37347"/>
              <a:ext cx="6751413" cy="484658"/>
            </a:xfrm>
            <a:prstGeom prst="rect">
              <a:avLst/>
            </a:prstGeom>
            <a:noFill/>
          </p:spPr>
          <p:txBody>
            <a:bodyPr wrap="square" rtlCol="0">
              <a:spAutoFit/>
            </a:bodyPr>
            <a:lstStyle/>
            <a:p>
              <a:endParaRPr lang="ko-KR" altLang="en-US" sz="1920" b="1" dirty="0">
                <a:solidFill>
                  <a:schemeClr val="bg2">
                    <a:lumMod val="50000"/>
                  </a:schemeClr>
                </a:solidFill>
                <a:cs typeface="Ebrima" panose="02000000000000000000" pitchFamily="2" charset="0"/>
              </a:endParaRPr>
            </a:p>
          </p:txBody>
        </p:sp>
      </p:grpSp>
      <p:sp>
        <p:nvSpPr>
          <p:cNvPr id="4" name="TextBox 3"/>
          <p:cNvSpPr txBox="1"/>
          <p:nvPr/>
        </p:nvSpPr>
        <p:spPr>
          <a:xfrm>
            <a:off x="231423" y="5845662"/>
            <a:ext cx="4044458" cy="338554"/>
          </a:xfrm>
          <a:prstGeom prst="rect">
            <a:avLst/>
          </a:prstGeom>
          <a:noFill/>
        </p:spPr>
        <p:txBody>
          <a:bodyPr wrap="square" rtlCol="0">
            <a:spAutoFit/>
          </a:bodyPr>
          <a:lstStyle/>
          <a:p>
            <a:r>
              <a:rPr lang="en-US" altLang="ko-KR" sz="1600" b="1" dirty="0">
                <a:solidFill>
                  <a:schemeClr val="tx2"/>
                </a:solidFill>
              </a:rPr>
              <a:t>Nov 29th, 2024</a:t>
            </a:r>
            <a:endParaRPr lang="ko-KR" altLang="en-US" sz="1600" b="1" dirty="0">
              <a:solidFill>
                <a:schemeClr val="bg1">
                  <a:lumMod val="75000"/>
                </a:schemeClr>
              </a:solidFill>
            </a:endParaRPr>
          </a:p>
        </p:txBody>
      </p:sp>
      <p:sp>
        <p:nvSpPr>
          <p:cNvPr id="17" name="TextBox 16"/>
          <p:cNvSpPr txBox="1"/>
          <p:nvPr/>
        </p:nvSpPr>
        <p:spPr>
          <a:xfrm>
            <a:off x="1410828"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JKPS</a:t>
            </a:r>
            <a:endParaRPr lang="ko-KR" altLang="en-US" sz="1920"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292386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40415-E7F5-49E1-E2A0-FF4A9B7B12F7}"/>
            </a:ext>
          </a:extLst>
        </p:cNvPr>
        <p:cNvGrpSpPr/>
        <p:nvPr/>
      </p:nvGrpSpPr>
      <p:grpSpPr>
        <a:xfrm>
          <a:off x="0" y="0"/>
          <a:ext cx="0" cy="0"/>
          <a:chOff x="0" y="0"/>
          <a:chExt cx="0" cy="0"/>
        </a:xfrm>
      </p:grpSpPr>
      <p:pic>
        <p:nvPicPr>
          <p:cNvPr id="58" name="그림 57">
            <a:extLst>
              <a:ext uri="{FF2B5EF4-FFF2-40B4-BE49-F238E27FC236}">
                <a16:creationId xmlns:a16="http://schemas.microsoft.com/office/drawing/2014/main" id="{999775CB-7F81-E730-8B8D-6E54A135A0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3291" y="2208496"/>
            <a:ext cx="308269" cy="317517"/>
          </a:xfrm>
          <a:prstGeom prst="rect">
            <a:avLst/>
          </a:prstGeom>
        </p:spPr>
      </p:pic>
      <p:pic>
        <p:nvPicPr>
          <p:cNvPr id="59" name="그림 58">
            <a:extLst>
              <a:ext uri="{FF2B5EF4-FFF2-40B4-BE49-F238E27FC236}">
                <a16:creationId xmlns:a16="http://schemas.microsoft.com/office/drawing/2014/main" id="{D61973F8-FAAA-8CBB-B1A4-1EC6FB1B9F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7023" y="2216191"/>
            <a:ext cx="280526" cy="302104"/>
          </a:xfrm>
          <a:prstGeom prst="rect">
            <a:avLst/>
          </a:prstGeom>
        </p:spPr>
      </p:pic>
      <p:grpSp>
        <p:nvGrpSpPr>
          <p:cNvPr id="7" name="그룹 6">
            <a:extLst>
              <a:ext uri="{FF2B5EF4-FFF2-40B4-BE49-F238E27FC236}">
                <a16:creationId xmlns:a16="http://schemas.microsoft.com/office/drawing/2014/main" id="{E51C2570-774F-39E4-72DD-CB0D1AB3BAAA}"/>
              </a:ext>
            </a:extLst>
          </p:cNvPr>
          <p:cNvGrpSpPr/>
          <p:nvPr/>
        </p:nvGrpSpPr>
        <p:grpSpPr>
          <a:xfrm>
            <a:off x="142" y="6398192"/>
            <a:ext cx="12191717" cy="459809"/>
            <a:chOff x="1" y="7996258"/>
            <a:chExt cx="15236824" cy="574655"/>
          </a:xfrm>
        </p:grpSpPr>
        <p:sp>
          <p:nvSpPr>
            <p:cNvPr id="5" name="Rectangle 6">
              <a:extLst>
                <a:ext uri="{FF2B5EF4-FFF2-40B4-BE49-F238E27FC236}">
                  <a16:creationId xmlns:a16="http://schemas.microsoft.com/office/drawing/2014/main" id="{B470F9F1-BB5C-FA6E-E713-EB3915C56DFA}"/>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B77F760F-39C6-2EF7-12DA-5D57C6DE39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CA033601-400C-BA4C-6416-48D2B940C375}"/>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D94643A-3719-0779-64AF-4BD10DA6C1D0}"/>
              </a:ext>
            </a:extLst>
          </p:cNvPr>
          <p:cNvSpPr txBox="1"/>
          <p:nvPr/>
        </p:nvSpPr>
        <p:spPr>
          <a:xfrm>
            <a:off x="5660978" y="3018343"/>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643D3055-AA7A-90F0-64AA-9FF7AF6BFE4A}"/>
              </a:ext>
            </a:extLst>
          </p:cNvPr>
          <p:cNvSpPr/>
          <p:nvPr/>
        </p:nvSpPr>
        <p:spPr>
          <a:xfrm>
            <a:off x="492837" y="538901"/>
            <a:ext cx="519763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III. Control of off-momentum ADTS</a:t>
            </a:r>
            <a:endParaRPr lang="ko-KR" altLang="en-US" sz="2240" b="1" dirty="0">
              <a:solidFill>
                <a:schemeClr val="tx2"/>
              </a:solidFill>
              <a:cs typeface="Verdana" panose="020B0604030504040204" pitchFamily="34" charset="0"/>
            </a:endParaRPr>
          </a:p>
        </p:txBody>
      </p:sp>
      <p:pic>
        <p:nvPicPr>
          <p:cNvPr id="12" name="그림 11">
            <a:extLst>
              <a:ext uri="{FF2B5EF4-FFF2-40B4-BE49-F238E27FC236}">
                <a16:creationId xmlns:a16="http://schemas.microsoft.com/office/drawing/2014/main" id="{70210B27-57FA-05B5-6F80-FE819B12AB16}"/>
              </a:ext>
            </a:extLst>
          </p:cNvPr>
          <p:cNvPicPr>
            <a:picLocks noChangeAspect="1"/>
          </p:cNvPicPr>
          <p:nvPr/>
        </p:nvPicPr>
        <p:blipFill>
          <a:blip r:embed="rId5"/>
          <a:stretch>
            <a:fillRect/>
          </a:stretch>
        </p:blipFill>
        <p:spPr>
          <a:xfrm>
            <a:off x="208003" y="1227531"/>
            <a:ext cx="3036960" cy="2363040"/>
          </a:xfrm>
          <a:prstGeom prst="rect">
            <a:avLst/>
          </a:prstGeom>
        </p:spPr>
      </p:pic>
      <p:pic>
        <p:nvPicPr>
          <p:cNvPr id="14" name="그림 13">
            <a:extLst>
              <a:ext uri="{FF2B5EF4-FFF2-40B4-BE49-F238E27FC236}">
                <a16:creationId xmlns:a16="http://schemas.microsoft.com/office/drawing/2014/main" id="{73FEA7BA-3C69-8E6B-669F-1C64FE1F49B0}"/>
              </a:ext>
            </a:extLst>
          </p:cNvPr>
          <p:cNvPicPr>
            <a:picLocks noChangeAspect="1"/>
          </p:cNvPicPr>
          <p:nvPr/>
        </p:nvPicPr>
        <p:blipFill>
          <a:blip r:embed="rId6"/>
          <a:stretch>
            <a:fillRect/>
          </a:stretch>
        </p:blipFill>
        <p:spPr>
          <a:xfrm>
            <a:off x="3591629" y="1107520"/>
            <a:ext cx="3195077" cy="2519446"/>
          </a:xfrm>
          <a:prstGeom prst="rect">
            <a:avLst/>
          </a:prstGeom>
        </p:spPr>
      </p:pic>
      <p:pic>
        <p:nvPicPr>
          <p:cNvPr id="16" name="그림 15">
            <a:extLst>
              <a:ext uri="{FF2B5EF4-FFF2-40B4-BE49-F238E27FC236}">
                <a16:creationId xmlns:a16="http://schemas.microsoft.com/office/drawing/2014/main" id="{960E58B0-85B1-E4B3-279F-FC34A161632C}"/>
              </a:ext>
            </a:extLst>
          </p:cNvPr>
          <p:cNvPicPr>
            <a:picLocks noChangeAspect="1"/>
          </p:cNvPicPr>
          <p:nvPr/>
        </p:nvPicPr>
        <p:blipFill>
          <a:blip r:embed="rId7"/>
          <a:stretch>
            <a:fillRect/>
          </a:stretch>
        </p:blipFill>
        <p:spPr>
          <a:xfrm>
            <a:off x="7445749" y="1149993"/>
            <a:ext cx="4347322" cy="2434500"/>
          </a:xfrm>
          <a:prstGeom prst="rect">
            <a:avLst/>
          </a:prstGeom>
        </p:spPr>
      </p:pic>
      <p:pic>
        <p:nvPicPr>
          <p:cNvPr id="18" name="그림 17">
            <a:extLst>
              <a:ext uri="{FF2B5EF4-FFF2-40B4-BE49-F238E27FC236}">
                <a16:creationId xmlns:a16="http://schemas.microsoft.com/office/drawing/2014/main" id="{E6325F01-B3B7-33F0-FA10-126CD22C8714}"/>
              </a:ext>
            </a:extLst>
          </p:cNvPr>
          <p:cNvPicPr>
            <a:picLocks noChangeAspect="1"/>
          </p:cNvPicPr>
          <p:nvPr/>
        </p:nvPicPr>
        <p:blipFill>
          <a:blip r:embed="rId8"/>
          <a:stretch>
            <a:fillRect/>
          </a:stretch>
        </p:blipFill>
        <p:spPr>
          <a:xfrm>
            <a:off x="3643801" y="4175208"/>
            <a:ext cx="3496235" cy="2274204"/>
          </a:xfrm>
          <a:prstGeom prst="rect">
            <a:avLst/>
          </a:prstGeom>
        </p:spPr>
      </p:pic>
      <p:pic>
        <p:nvPicPr>
          <p:cNvPr id="20" name="그림 19">
            <a:extLst>
              <a:ext uri="{FF2B5EF4-FFF2-40B4-BE49-F238E27FC236}">
                <a16:creationId xmlns:a16="http://schemas.microsoft.com/office/drawing/2014/main" id="{B5FA9AB2-2CF7-32AF-7CB1-8620AC5D653A}"/>
              </a:ext>
            </a:extLst>
          </p:cNvPr>
          <p:cNvPicPr>
            <a:picLocks noChangeAspect="1"/>
          </p:cNvPicPr>
          <p:nvPr/>
        </p:nvPicPr>
        <p:blipFill>
          <a:blip r:embed="rId9"/>
          <a:stretch>
            <a:fillRect/>
          </a:stretch>
        </p:blipFill>
        <p:spPr>
          <a:xfrm>
            <a:off x="7419359" y="4243395"/>
            <a:ext cx="4729817" cy="2448376"/>
          </a:xfrm>
          <a:prstGeom prst="rect">
            <a:avLst/>
          </a:prstGeom>
        </p:spPr>
      </p:pic>
      <p:cxnSp>
        <p:nvCxnSpPr>
          <p:cNvPr id="23" name="직선 연결선 22">
            <a:extLst>
              <a:ext uri="{FF2B5EF4-FFF2-40B4-BE49-F238E27FC236}">
                <a16:creationId xmlns:a16="http://schemas.microsoft.com/office/drawing/2014/main" id="{A2C6A9B2-E276-6577-5C23-3D977FBF0E55}"/>
              </a:ext>
            </a:extLst>
          </p:cNvPr>
          <p:cNvCxnSpPr/>
          <p:nvPr/>
        </p:nvCxnSpPr>
        <p:spPr>
          <a:xfrm>
            <a:off x="170329" y="3939988"/>
            <a:ext cx="11681012" cy="0"/>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3346F4D-0946-F2E9-A0B0-877473D58CCF}"/>
              </a:ext>
            </a:extLst>
          </p:cNvPr>
          <p:cNvSpPr txBox="1"/>
          <p:nvPr/>
        </p:nvSpPr>
        <p:spPr>
          <a:xfrm>
            <a:off x="78490" y="6295523"/>
            <a:ext cx="2628533" cy="307777"/>
          </a:xfrm>
          <a:prstGeom prst="rect">
            <a:avLst/>
          </a:prstGeom>
          <a:noFill/>
        </p:spPr>
        <p:txBody>
          <a:bodyPr wrap="square" rtlCol="0">
            <a:spAutoFit/>
          </a:bodyPr>
          <a:lstStyle/>
          <a:p>
            <a:r>
              <a:rPr lang="en-US" altLang="ko-KR" sz="1400" dirty="0"/>
              <a:t>Calculation from NDTs</a:t>
            </a:r>
            <a:endParaRPr lang="ko-KR" altLang="en-US" sz="1400" dirty="0"/>
          </a:p>
        </p:txBody>
      </p:sp>
      <p:sp>
        <p:nvSpPr>
          <p:cNvPr id="26" name="TextBox 25">
            <a:extLst>
              <a:ext uri="{FF2B5EF4-FFF2-40B4-BE49-F238E27FC236}">
                <a16:creationId xmlns:a16="http://schemas.microsoft.com/office/drawing/2014/main" id="{103039C3-5BD7-E9E4-7B22-8593D0646629}"/>
              </a:ext>
            </a:extLst>
          </p:cNvPr>
          <p:cNvSpPr txBox="1"/>
          <p:nvPr/>
        </p:nvSpPr>
        <p:spPr>
          <a:xfrm>
            <a:off x="45485" y="3619670"/>
            <a:ext cx="2248541" cy="307777"/>
          </a:xfrm>
          <a:prstGeom prst="rect">
            <a:avLst/>
          </a:prstGeom>
          <a:noFill/>
        </p:spPr>
        <p:txBody>
          <a:bodyPr wrap="square" rtlCol="0">
            <a:spAutoFit/>
          </a:bodyPr>
          <a:lstStyle/>
          <a:p>
            <a:r>
              <a:rPr lang="en-US" altLang="ko-KR" sz="1400" dirty="0"/>
              <a:t>ELEGANT Tracking</a:t>
            </a:r>
            <a:endParaRPr lang="ko-KR" altLang="en-US" sz="1400" dirty="0"/>
          </a:p>
        </p:txBody>
      </p:sp>
      <p:pic>
        <p:nvPicPr>
          <p:cNvPr id="28" name="그림 27">
            <a:extLst>
              <a:ext uri="{FF2B5EF4-FFF2-40B4-BE49-F238E27FC236}">
                <a16:creationId xmlns:a16="http://schemas.microsoft.com/office/drawing/2014/main" id="{CFED708A-3C6B-87DA-5831-324B81B9FF8B}"/>
              </a:ext>
            </a:extLst>
          </p:cNvPr>
          <p:cNvPicPr>
            <a:picLocks noChangeAspect="1"/>
          </p:cNvPicPr>
          <p:nvPr/>
        </p:nvPicPr>
        <p:blipFill>
          <a:blip r:embed="rId10"/>
          <a:stretch>
            <a:fillRect/>
          </a:stretch>
        </p:blipFill>
        <p:spPr>
          <a:xfrm>
            <a:off x="42824" y="4681202"/>
            <a:ext cx="3048830" cy="1029040"/>
          </a:xfrm>
          <a:prstGeom prst="rect">
            <a:avLst/>
          </a:prstGeom>
        </p:spPr>
      </p:pic>
      <p:sp>
        <p:nvSpPr>
          <p:cNvPr id="19" name="직사각형 18">
            <a:extLst>
              <a:ext uri="{FF2B5EF4-FFF2-40B4-BE49-F238E27FC236}">
                <a16:creationId xmlns:a16="http://schemas.microsoft.com/office/drawing/2014/main" id="{A3E2CA64-C724-46B4-9AC8-510EC482D620}"/>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2" name="별: 꼭짓점 5개 1">
            <a:extLst>
              <a:ext uri="{FF2B5EF4-FFF2-40B4-BE49-F238E27FC236}">
                <a16:creationId xmlns:a16="http://schemas.microsoft.com/office/drawing/2014/main" id="{BE0C3FB9-567B-47C4-A5E6-4A702816288F}"/>
              </a:ext>
            </a:extLst>
          </p:cNvPr>
          <p:cNvSpPr/>
          <p:nvPr/>
        </p:nvSpPr>
        <p:spPr>
          <a:xfrm>
            <a:off x="8253047" y="626491"/>
            <a:ext cx="187569" cy="1817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A5ABD84E-ED79-4B60-8A80-1D50A678C1B2}"/>
              </a:ext>
            </a:extLst>
          </p:cNvPr>
          <p:cNvSpPr txBox="1"/>
          <p:nvPr/>
        </p:nvSpPr>
        <p:spPr>
          <a:xfrm>
            <a:off x="8440616" y="538901"/>
            <a:ext cx="1207477" cy="369332"/>
          </a:xfrm>
          <a:prstGeom prst="rect">
            <a:avLst/>
          </a:prstGeom>
          <a:noFill/>
        </p:spPr>
        <p:txBody>
          <a:bodyPr wrap="square" rtlCol="0">
            <a:spAutoFit/>
          </a:bodyPr>
          <a:lstStyle/>
          <a:p>
            <a:r>
              <a:rPr lang="en-US" altLang="ko-KR" dirty="0"/>
              <a:t>: x = 0</a:t>
            </a:r>
            <a:endParaRPr lang="ko-KR" altLang="en-US" dirty="0"/>
          </a:p>
        </p:txBody>
      </p:sp>
      <p:sp>
        <p:nvSpPr>
          <p:cNvPr id="4" name="타원 3">
            <a:extLst>
              <a:ext uri="{FF2B5EF4-FFF2-40B4-BE49-F238E27FC236}">
                <a16:creationId xmlns:a16="http://schemas.microsoft.com/office/drawing/2014/main" id="{33A4BC96-11A5-478D-B435-C22B69D10204}"/>
              </a:ext>
            </a:extLst>
          </p:cNvPr>
          <p:cNvSpPr/>
          <p:nvPr/>
        </p:nvSpPr>
        <p:spPr>
          <a:xfrm>
            <a:off x="8305800" y="1082698"/>
            <a:ext cx="105508" cy="1055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227C6444-46A5-4105-A3A8-2A150BBAEFF8}"/>
                  </a:ext>
                </a:extLst>
              </p:cNvPr>
              <p:cNvSpPr txBox="1"/>
              <p:nvPr/>
            </p:nvSpPr>
            <p:spPr>
              <a:xfrm>
                <a:off x="8440616" y="931680"/>
                <a:ext cx="1207477" cy="369332"/>
              </a:xfrm>
              <a:prstGeom prst="rect">
                <a:avLst/>
              </a:prstGeom>
              <a:noFill/>
            </p:spPr>
            <p:txBody>
              <a:bodyPr wrap="square" rtlCol="0">
                <a:spAutoFit/>
              </a:bodyPr>
              <a:lstStyle/>
              <a:p>
                <a:r>
                  <a:rPr lang="en-US" altLang="ko-KR" dirty="0"/>
                  <a:t>: |x| </a:t>
                </a:r>
                <a14:m>
                  <m:oMath xmlns:m="http://schemas.openxmlformats.org/officeDocument/2006/math">
                    <m:r>
                      <a:rPr lang="en-US" altLang="ko-KR" i="1" smtClean="0">
                        <a:latin typeface="Cambria Math" panose="02040503050406030204" pitchFamily="18" charset="0"/>
                        <a:ea typeface="Cambria Math" panose="02040503050406030204" pitchFamily="18" charset="0"/>
                      </a:rPr>
                      <m:t>≤</m:t>
                    </m:r>
                  </m:oMath>
                </a14:m>
                <a:r>
                  <a:rPr lang="en-US" altLang="ko-KR" dirty="0"/>
                  <a:t> 2</a:t>
                </a:r>
                <a:endParaRPr lang="ko-KR" altLang="en-US" dirty="0"/>
              </a:p>
            </p:txBody>
          </p:sp>
        </mc:Choice>
        <mc:Fallback>
          <p:sp>
            <p:nvSpPr>
              <p:cNvPr id="27" name="TextBox 26">
                <a:extLst>
                  <a:ext uri="{FF2B5EF4-FFF2-40B4-BE49-F238E27FC236}">
                    <a16:creationId xmlns:a16="http://schemas.microsoft.com/office/drawing/2014/main" id="{227C6444-46A5-4105-A3A8-2A150BBAEFF8}"/>
                  </a:ext>
                </a:extLst>
              </p:cNvPr>
              <p:cNvSpPr txBox="1">
                <a:spLocks noRot="1" noChangeAspect="1" noMove="1" noResize="1" noEditPoints="1" noAdjustHandles="1" noChangeArrowheads="1" noChangeShapeType="1" noTextEdit="1"/>
              </p:cNvSpPr>
              <p:nvPr/>
            </p:nvSpPr>
            <p:spPr>
              <a:xfrm>
                <a:off x="8440616" y="931680"/>
                <a:ext cx="1207477" cy="369332"/>
              </a:xfrm>
              <a:prstGeom prst="rect">
                <a:avLst/>
              </a:prstGeom>
              <a:blipFill>
                <a:blip r:embed="rId11"/>
                <a:stretch>
                  <a:fillRect l="-4545" t="-10000" b="-26667"/>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780457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0B5C2-07DF-EB02-8767-FFA37137EA90}"/>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E45A7BAC-DA85-DD9D-AFF0-D5072738C5D7}"/>
              </a:ext>
            </a:extLst>
          </p:cNvPr>
          <p:cNvGrpSpPr/>
          <p:nvPr/>
        </p:nvGrpSpPr>
        <p:grpSpPr>
          <a:xfrm>
            <a:off x="142" y="6398192"/>
            <a:ext cx="12191717" cy="459809"/>
            <a:chOff x="1" y="7996258"/>
            <a:chExt cx="15236824" cy="574655"/>
          </a:xfrm>
        </p:grpSpPr>
        <p:sp>
          <p:nvSpPr>
            <p:cNvPr id="5" name="Rectangle 6">
              <a:extLst>
                <a:ext uri="{FF2B5EF4-FFF2-40B4-BE49-F238E27FC236}">
                  <a16:creationId xmlns:a16="http://schemas.microsoft.com/office/drawing/2014/main" id="{E3A0D691-1754-D18B-4086-4CCA4B5EDF72}"/>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09D806E1-114F-36F1-72AF-5CA185D620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5A7BC68F-CCFA-3967-B834-22D8C4A6B1E0}"/>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10C208A3-3869-05BA-997F-270C1E3989B6}"/>
              </a:ext>
            </a:extLst>
          </p:cNvPr>
          <p:cNvSpPr/>
          <p:nvPr/>
        </p:nvSpPr>
        <p:spPr>
          <a:xfrm>
            <a:off x="492837" y="538901"/>
            <a:ext cx="519763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III. Control of off-momentum ADTS</a:t>
            </a:r>
            <a:endParaRPr lang="ko-KR" altLang="en-US" sz="2240" b="1" dirty="0">
              <a:solidFill>
                <a:schemeClr val="tx2"/>
              </a:solidFill>
              <a:cs typeface="Verdana" panose="020B060403050404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A2FCD05-4804-11F6-6C9E-CA60618A502B}"/>
                  </a:ext>
                </a:extLst>
              </p:cNvPr>
              <p:cNvSpPr txBox="1"/>
              <p:nvPr/>
            </p:nvSpPr>
            <p:spPr>
              <a:xfrm>
                <a:off x="492837" y="1353075"/>
                <a:ext cx="10867358" cy="4576253"/>
              </a:xfrm>
              <a:prstGeom prst="rect">
                <a:avLst/>
              </a:prstGeom>
              <a:noFill/>
            </p:spPr>
            <p:txBody>
              <a:bodyPr wrap="square">
                <a:spAutoFit/>
              </a:bodyPr>
              <a:lstStyle/>
              <a:p>
                <a:pPr marL="285750" indent="-285750" algn="just">
                  <a:buFont typeface="Wingdings" panose="05000000000000000000" pitchFamily="2" charset="2"/>
                  <a:buChar char="Ø"/>
                </a:pPr>
                <a:r>
                  <a:rPr lang="en-US" altLang="ko-KR" dirty="0"/>
                  <a:t>To calculated result are below figures in the previous slide. It can be seen that </a:t>
                </a:r>
                <a14:m>
                  <m:oMath xmlns:m="http://schemas.openxmlformats.org/officeDocument/2006/math">
                    <m:f>
                      <m:fPr>
                        <m:ctrlPr>
                          <a:rPr lang="en-US" altLang="ko-KR" b="0" i="1" smtClean="0">
                            <a:latin typeface="Cambria Math" panose="02040503050406030204" pitchFamily="18" charset="0"/>
                          </a:rPr>
                        </m:ctrlPr>
                      </m:fPr>
                      <m:num>
                        <m:r>
                          <a:rPr lang="ko-KR" altLang="en-US"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𝜈</m:t>
                            </m:r>
                          </m:e>
                          <m:sub>
                            <m:r>
                              <a:rPr lang="en-US" altLang="ko-KR" b="0" i="1" smtClean="0">
                                <a:latin typeface="Cambria Math" panose="02040503050406030204" pitchFamily="18" charset="0"/>
                              </a:rPr>
                              <m:t>𝑥</m:t>
                            </m:r>
                          </m:sub>
                        </m:sSub>
                      </m:num>
                      <m:den>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𝐽</m:t>
                            </m:r>
                          </m:e>
                          <m:sub>
                            <m:r>
                              <a:rPr lang="en-US" altLang="ko-KR" b="0" i="1" smtClean="0">
                                <a:latin typeface="Cambria Math" panose="02040503050406030204" pitchFamily="18" charset="0"/>
                              </a:rPr>
                              <m:t>𝑥</m:t>
                            </m:r>
                          </m:sub>
                        </m:sSub>
                      </m:den>
                    </m:f>
                  </m:oMath>
                </a14:m>
                <a:r>
                  <a:rPr lang="en-US" altLang="ko-KR" dirty="0"/>
                  <a:t> becomes very large as the momentum deviation approaches 5%.</a:t>
                </a:r>
              </a:p>
              <a:p>
                <a:pPr marL="285750" indent="-285750" algn="just">
                  <a:buFont typeface="Wingdings" panose="05000000000000000000" pitchFamily="2" charset="2"/>
                  <a:buChar char="Ø"/>
                </a:pPr>
                <a:endParaRPr lang="en-US" altLang="ko-KR" dirty="0"/>
              </a:p>
              <a:p>
                <a:pPr marL="285750" indent="-285750" algn="just">
                  <a:buFont typeface="Wingdings" panose="05000000000000000000" pitchFamily="2" charset="2"/>
                  <a:buChar char="Ø"/>
                </a:pPr>
                <a:r>
                  <a:rPr lang="en-US" altLang="ko-KR" dirty="0"/>
                  <a:t>The calculated result are closed to the tracked result with minor deviation</a:t>
                </a:r>
              </a:p>
              <a:p>
                <a:pPr marL="742950" lvl="1" indent="-285750" algn="just">
                  <a:buFont typeface="Wingdings" panose="05000000000000000000" pitchFamily="2" charset="2"/>
                  <a:buChar char="§"/>
                </a:pPr>
                <a:endParaRPr lang="en-US" altLang="ko-KR" dirty="0"/>
              </a:p>
              <a:p>
                <a:pPr marL="742950" lvl="1" indent="-285750" algn="just">
                  <a:buFont typeface="Wingdings" panose="05000000000000000000" pitchFamily="2" charset="2"/>
                  <a:buChar char="§"/>
                </a:pPr>
                <a:r>
                  <a:rPr lang="en-US" altLang="ko-KR" dirty="0"/>
                  <a:t>The starting points of these arrows below (b) are on  off-momentum closed-orbits on </a:t>
                </a:r>
                <a:r>
                  <a:rPr lang="en-US" altLang="ko-KR" dirty="0" err="1"/>
                  <a:t>on</a:t>
                </a:r>
                <a:r>
                  <a:rPr lang="en-US" altLang="ko-KR" dirty="0"/>
                  <a:t> the ideal orbit as in the on-momentum case</a:t>
                </a:r>
              </a:p>
              <a:p>
                <a:pPr marL="742950" lvl="1" indent="-285750" algn="just">
                  <a:buFont typeface="Wingdings" panose="05000000000000000000" pitchFamily="2" charset="2"/>
                  <a:buChar char="§"/>
                </a:pPr>
                <a:endParaRPr lang="en-US" altLang="ko-KR" dirty="0"/>
              </a:p>
              <a:p>
                <a:pPr marL="742950" lvl="1" indent="-285750" algn="just">
                  <a:buFont typeface="Wingdings" panose="05000000000000000000" pitchFamily="2" charset="2"/>
                  <a:buChar char="§"/>
                </a:pPr>
                <a:r>
                  <a:rPr lang="en-US" altLang="ko-KR" dirty="0"/>
                  <a:t>The tracked result includes higher-order ADTSs, which are not considered in the calculated result.</a:t>
                </a:r>
              </a:p>
              <a:p>
                <a:pPr marL="742950" lvl="1" indent="-285750" algn="just">
                  <a:buFont typeface="Wingdings" panose="05000000000000000000" pitchFamily="2" charset="2"/>
                  <a:buChar char="§"/>
                </a:pPr>
                <a:endParaRPr lang="en-US" altLang="ko-KR" dirty="0"/>
              </a:p>
              <a:p>
                <a:pPr marL="285750" indent="-285750" algn="just">
                  <a:buFont typeface="Wingdings" panose="05000000000000000000" pitchFamily="2" charset="2"/>
                  <a:buChar char="Ø"/>
                </a:pPr>
                <a:r>
                  <a:rPr lang="en-US" altLang="ko-KR" dirty="0"/>
                  <a:t>Since the off-momentum ADTS term</a:t>
                </a:r>
                <a:r>
                  <a:rPr lang="en-US" altLang="ko-KR" b="0" dirty="0"/>
                  <a:t> </a:t>
                </a:r>
                <a14:m>
                  <m:oMath xmlns:m="http://schemas.openxmlformats.org/officeDocument/2006/math">
                    <m:f>
                      <m:fPr>
                        <m:ctrlPr>
                          <a:rPr lang="en-US" altLang="ko-KR" b="0" i="1" smtClean="0">
                            <a:latin typeface="Cambria Math" panose="02040503050406030204" pitchFamily="18" charset="0"/>
                          </a:rPr>
                        </m:ctrlPr>
                      </m:fPr>
                      <m:num>
                        <m:r>
                          <a:rPr lang="ko-KR" altLang="en-US"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𝜈</m:t>
                            </m:r>
                          </m:e>
                          <m:sub>
                            <m:r>
                              <a:rPr lang="en-US" altLang="ko-KR" b="0" i="1" smtClean="0">
                                <a:latin typeface="Cambria Math" panose="02040503050406030204" pitchFamily="18" charset="0"/>
                              </a:rPr>
                              <m:t>𝑥</m:t>
                            </m:r>
                          </m:sub>
                        </m:sSub>
                      </m:num>
                      <m:den>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𝐽</m:t>
                            </m:r>
                          </m:e>
                          <m:sub>
                            <m:r>
                              <a:rPr lang="en-US" altLang="ko-KR" b="0" i="1" smtClean="0">
                                <a:latin typeface="Cambria Math" panose="02040503050406030204" pitchFamily="18" charset="0"/>
                              </a:rPr>
                              <m:t>𝑥</m:t>
                            </m:r>
                          </m:sub>
                        </m:sSub>
                      </m:den>
                    </m:f>
                  </m:oMath>
                </a14:m>
                <a:r>
                  <a:rPr lang="en-US" altLang="ko-KR" dirty="0"/>
                  <a:t> is very large around the momentum deviation of 5%, we can try reducing this term to enlarge the off-momentum DA. To control this term, we did an optimization, where the NDTs of </a:t>
                </a:r>
                <a14:m>
                  <m:oMath xmlns:m="http://schemas.openxmlformats.org/officeDocument/2006/math">
                    <m:r>
                      <a:rPr lang="en-US" altLang="ko-KR" b="0" i="1" smtClean="0">
                        <a:latin typeface="Cambria Math" panose="02040503050406030204" pitchFamily="18" charset="0"/>
                      </a:rPr>
                      <m:t>𝛿</m:t>
                    </m:r>
                    <m:r>
                      <a:rPr lang="en-US" altLang="ko-KR" b="0" i="1" smtClean="0">
                        <a:latin typeface="Cambria Math" panose="02040503050406030204" pitchFamily="18" charset="0"/>
                      </a:rPr>
                      <m:t>=5% </m:t>
                    </m:r>
                  </m:oMath>
                </a14:m>
                <a:r>
                  <a:rPr lang="en-US" altLang="ko-KR" dirty="0"/>
                  <a:t> were minimized and the off-momentum tunes were controlled to be away from the half-integer resonance.</a:t>
                </a:r>
              </a:p>
            </p:txBody>
          </p:sp>
        </mc:Choice>
        <mc:Fallback xmlns="">
          <p:sp>
            <p:nvSpPr>
              <p:cNvPr id="2" name="TextBox 1">
                <a:extLst>
                  <a:ext uri="{FF2B5EF4-FFF2-40B4-BE49-F238E27FC236}">
                    <a16:creationId xmlns:a16="http://schemas.microsoft.com/office/drawing/2014/main" id="{AA2FCD05-4804-11F6-6C9E-CA60618A502B}"/>
                  </a:ext>
                </a:extLst>
              </p:cNvPr>
              <p:cNvSpPr txBox="1">
                <a:spLocks noRot="1" noChangeAspect="1" noMove="1" noResize="1" noEditPoints="1" noAdjustHandles="1" noChangeArrowheads="1" noChangeShapeType="1" noTextEdit="1"/>
              </p:cNvSpPr>
              <p:nvPr/>
            </p:nvSpPr>
            <p:spPr>
              <a:xfrm>
                <a:off x="492837" y="1353075"/>
                <a:ext cx="10867358" cy="4576253"/>
              </a:xfrm>
              <a:prstGeom prst="rect">
                <a:avLst/>
              </a:prstGeom>
              <a:blipFill>
                <a:blip r:embed="rId3"/>
                <a:stretch>
                  <a:fillRect l="-393" r="-449" b="-1065"/>
                </a:stretch>
              </a:blipFill>
            </p:spPr>
            <p:txBody>
              <a:bodyPr/>
              <a:lstStyle/>
              <a:p>
                <a:r>
                  <a:rPr lang="ko-KR" altLang="en-US">
                    <a:noFill/>
                  </a:rPr>
                  <a:t> </a:t>
                </a:r>
              </a:p>
            </p:txBody>
          </p:sp>
        </mc:Fallback>
      </mc:AlternateContent>
      <p:sp>
        <p:nvSpPr>
          <p:cNvPr id="8" name="직사각형 7">
            <a:extLst>
              <a:ext uri="{FF2B5EF4-FFF2-40B4-BE49-F238E27FC236}">
                <a16:creationId xmlns:a16="http://schemas.microsoft.com/office/drawing/2014/main" id="{2AAFD5F5-D9DA-4D79-A126-E229D4E43860}"/>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210030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1A78D-9491-A545-A1FC-C7C83B91F91B}"/>
            </a:ext>
          </a:extLst>
        </p:cNvPr>
        <p:cNvGrpSpPr/>
        <p:nvPr/>
      </p:nvGrpSpPr>
      <p:grpSpPr>
        <a:xfrm>
          <a:off x="0" y="0"/>
          <a:ext cx="0" cy="0"/>
          <a:chOff x="0" y="0"/>
          <a:chExt cx="0" cy="0"/>
        </a:xfrm>
      </p:grpSpPr>
      <p:pic>
        <p:nvPicPr>
          <p:cNvPr id="58" name="그림 57">
            <a:extLst>
              <a:ext uri="{FF2B5EF4-FFF2-40B4-BE49-F238E27FC236}">
                <a16:creationId xmlns:a16="http://schemas.microsoft.com/office/drawing/2014/main" id="{DFB71C63-0C9B-F8EC-3BBC-B9A2F8C7B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3291" y="2208496"/>
            <a:ext cx="308269" cy="317517"/>
          </a:xfrm>
          <a:prstGeom prst="rect">
            <a:avLst/>
          </a:prstGeom>
        </p:spPr>
      </p:pic>
      <p:pic>
        <p:nvPicPr>
          <p:cNvPr id="59" name="그림 58">
            <a:extLst>
              <a:ext uri="{FF2B5EF4-FFF2-40B4-BE49-F238E27FC236}">
                <a16:creationId xmlns:a16="http://schemas.microsoft.com/office/drawing/2014/main" id="{D32279C8-EEE8-7508-25FD-D8FC298181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7023" y="2216191"/>
            <a:ext cx="280526" cy="302104"/>
          </a:xfrm>
          <a:prstGeom prst="rect">
            <a:avLst/>
          </a:prstGeom>
        </p:spPr>
      </p:pic>
      <p:grpSp>
        <p:nvGrpSpPr>
          <p:cNvPr id="7" name="그룹 6">
            <a:extLst>
              <a:ext uri="{FF2B5EF4-FFF2-40B4-BE49-F238E27FC236}">
                <a16:creationId xmlns:a16="http://schemas.microsoft.com/office/drawing/2014/main" id="{EFDF42C3-1F7F-027F-BDDE-713C03C67B2A}"/>
              </a:ext>
            </a:extLst>
          </p:cNvPr>
          <p:cNvGrpSpPr/>
          <p:nvPr/>
        </p:nvGrpSpPr>
        <p:grpSpPr>
          <a:xfrm>
            <a:off x="142" y="6398192"/>
            <a:ext cx="12191717" cy="459809"/>
            <a:chOff x="1" y="7996258"/>
            <a:chExt cx="15236824" cy="574655"/>
          </a:xfrm>
        </p:grpSpPr>
        <p:sp>
          <p:nvSpPr>
            <p:cNvPr id="5" name="Rectangle 6">
              <a:extLst>
                <a:ext uri="{FF2B5EF4-FFF2-40B4-BE49-F238E27FC236}">
                  <a16:creationId xmlns:a16="http://schemas.microsoft.com/office/drawing/2014/main" id="{4341DD49-5B4A-C887-3DD4-2E270E83275F}"/>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857965C3-6BF6-A1AE-25F1-92E50ABCDB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DE1507C6-594A-A728-E624-D1596C77D910}"/>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14963EC6-0D08-5367-57B8-9C69E0FCB2F5}"/>
              </a:ext>
            </a:extLst>
          </p:cNvPr>
          <p:cNvSpPr txBox="1"/>
          <p:nvPr/>
        </p:nvSpPr>
        <p:spPr>
          <a:xfrm>
            <a:off x="5660978" y="3018343"/>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71406C04-8848-C0CF-72F4-824AF35BA64E}"/>
              </a:ext>
            </a:extLst>
          </p:cNvPr>
          <p:cNvSpPr/>
          <p:nvPr/>
        </p:nvSpPr>
        <p:spPr>
          <a:xfrm>
            <a:off x="492837" y="538901"/>
            <a:ext cx="519763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III. Control of off-momentum ADTS</a:t>
            </a:r>
            <a:endParaRPr lang="ko-KR" altLang="en-US" sz="2240" b="1" dirty="0">
              <a:solidFill>
                <a:schemeClr val="tx2"/>
              </a:solidFill>
              <a:cs typeface="Verdana" panose="020B0604030504040204" pitchFamily="34" charset="0"/>
            </a:endParaRPr>
          </a:p>
        </p:txBody>
      </p:sp>
      <p:pic>
        <p:nvPicPr>
          <p:cNvPr id="3" name="그림 2">
            <a:extLst>
              <a:ext uri="{FF2B5EF4-FFF2-40B4-BE49-F238E27FC236}">
                <a16:creationId xmlns:a16="http://schemas.microsoft.com/office/drawing/2014/main" id="{DEFD98E1-79A0-314B-6114-C92301862114}"/>
              </a:ext>
            </a:extLst>
          </p:cNvPr>
          <p:cNvPicPr>
            <a:picLocks noChangeAspect="1"/>
          </p:cNvPicPr>
          <p:nvPr/>
        </p:nvPicPr>
        <p:blipFill>
          <a:blip r:embed="rId5"/>
          <a:stretch>
            <a:fillRect/>
          </a:stretch>
        </p:blipFill>
        <p:spPr>
          <a:xfrm>
            <a:off x="342156" y="1531052"/>
            <a:ext cx="4519524" cy="3417779"/>
          </a:xfrm>
          <a:prstGeom prst="rect">
            <a:avLst/>
          </a:prstGeom>
        </p:spPr>
      </p:pic>
      <p:pic>
        <p:nvPicPr>
          <p:cNvPr id="6" name="그림 5">
            <a:extLst>
              <a:ext uri="{FF2B5EF4-FFF2-40B4-BE49-F238E27FC236}">
                <a16:creationId xmlns:a16="http://schemas.microsoft.com/office/drawing/2014/main" id="{561E4FF1-E8CB-9598-67A5-25C80D701E2B}"/>
              </a:ext>
            </a:extLst>
          </p:cNvPr>
          <p:cNvPicPr>
            <a:picLocks noChangeAspect="1"/>
          </p:cNvPicPr>
          <p:nvPr/>
        </p:nvPicPr>
        <p:blipFill>
          <a:blip r:embed="rId6"/>
          <a:stretch>
            <a:fillRect/>
          </a:stretch>
        </p:blipFill>
        <p:spPr>
          <a:xfrm>
            <a:off x="5611905" y="1121871"/>
            <a:ext cx="3020265" cy="2378297"/>
          </a:xfrm>
          <a:prstGeom prst="rect">
            <a:avLst/>
          </a:prstGeom>
        </p:spPr>
      </p:pic>
      <p:pic>
        <p:nvPicPr>
          <p:cNvPr id="9" name="그림 8">
            <a:extLst>
              <a:ext uri="{FF2B5EF4-FFF2-40B4-BE49-F238E27FC236}">
                <a16:creationId xmlns:a16="http://schemas.microsoft.com/office/drawing/2014/main" id="{BC955C71-494E-B26D-A2BA-490CE84BA6BE}"/>
              </a:ext>
            </a:extLst>
          </p:cNvPr>
          <p:cNvPicPr>
            <a:picLocks noChangeAspect="1"/>
          </p:cNvPicPr>
          <p:nvPr/>
        </p:nvPicPr>
        <p:blipFill>
          <a:blip r:embed="rId7"/>
          <a:srcRect t="6603"/>
          <a:stretch/>
        </p:blipFill>
        <p:spPr>
          <a:xfrm>
            <a:off x="8681243" y="1165412"/>
            <a:ext cx="3233772" cy="2334756"/>
          </a:xfrm>
          <a:prstGeom prst="rect">
            <a:avLst/>
          </a:prstGeom>
        </p:spPr>
      </p:pic>
      <p:pic>
        <p:nvPicPr>
          <p:cNvPr id="13" name="그림 12">
            <a:extLst>
              <a:ext uri="{FF2B5EF4-FFF2-40B4-BE49-F238E27FC236}">
                <a16:creationId xmlns:a16="http://schemas.microsoft.com/office/drawing/2014/main" id="{273C0725-5C52-A76C-F483-DCB663FF1EA2}"/>
              </a:ext>
            </a:extLst>
          </p:cNvPr>
          <p:cNvPicPr>
            <a:picLocks noChangeAspect="1"/>
          </p:cNvPicPr>
          <p:nvPr/>
        </p:nvPicPr>
        <p:blipFill>
          <a:blip r:embed="rId8"/>
          <a:stretch>
            <a:fillRect/>
          </a:stretch>
        </p:blipFill>
        <p:spPr>
          <a:xfrm>
            <a:off x="6624918" y="3827166"/>
            <a:ext cx="4395787" cy="2294989"/>
          </a:xfrm>
          <a:prstGeom prst="rect">
            <a:avLst/>
          </a:prstGeom>
        </p:spPr>
      </p:pic>
      <p:cxnSp>
        <p:nvCxnSpPr>
          <p:cNvPr id="17" name="직선 연결선 16">
            <a:extLst>
              <a:ext uri="{FF2B5EF4-FFF2-40B4-BE49-F238E27FC236}">
                <a16:creationId xmlns:a16="http://schemas.microsoft.com/office/drawing/2014/main" id="{0B20993B-B560-4D25-0FD0-1D557782498D}"/>
              </a:ext>
            </a:extLst>
          </p:cNvPr>
          <p:cNvCxnSpPr/>
          <p:nvPr/>
        </p:nvCxnSpPr>
        <p:spPr>
          <a:xfrm>
            <a:off x="5248200" y="1196219"/>
            <a:ext cx="0" cy="4970930"/>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B10ABE3-F565-BA87-C455-F93824658A4F}"/>
              </a:ext>
            </a:extLst>
          </p:cNvPr>
          <p:cNvSpPr txBox="1"/>
          <p:nvPr/>
        </p:nvSpPr>
        <p:spPr>
          <a:xfrm>
            <a:off x="78489" y="6257321"/>
            <a:ext cx="2628533" cy="369332"/>
          </a:xfrm>
          <a:prstGeom prst="rect">
            <a:avLst/>
          </a:prstGeom>
          <a:noFill/>
        </p:spPr>
        <p:txBody>
          <a:bodyPr wrap="square" rtlCol="0">
            <a:spAutoFit/>
          </a:bodyPr>
          <a:lstStyle/>
          <a:p>
            <a:r>
              <a:rPr lang="en-US" altLang="ko-KR" dirty="0"/>
              <a:t>Calculation from NDTs</a:t>
            </a:r>
            <a:endParaRPr lang="ko-KR" altLang="en-US" dirty="0"/>
          </a:p>
        </p:txBody>
      </p:sp>
      <p:sp>
        <p:nvSpPr>
          <p:cNvPr id="21" name="TextBox 20">
            <a:extLst>
              <a:ext uri="{FF2B5EF4-FFF2-40B4-BE49-F238E27FC236}">
                <a16:creationId xmlns:a16="http://schemas.microsoft.com/office/drawing/2014/main" id="{60386DF9-CC51-977C-A137-BFF2A7106E1B}"/>
              </a:ext>
            </a:extLst>
          </p:cNvPr>
          <p:cNvSpPr txBox="1"/>
          <p:nvPr/>
        </p:nvSpPr>
        <p:spPr>
          <a:xfrm>
            <a:off x="5567083" y="6187273"/>
            <a:ext cx="1526616" cy="369332"/>
          </a:xfrm>
          <a:prstGeom prst="rect">
            <a:avLst/>
          </a:prstGeom>
          <a:noFill/>
        </p:spPr>
        <p:txBody>
          <a:bodyPr wrap="square" rtlCol="0">
            <a:spAutoFit/>
          </a:bodyPr>
          <a:lstStyle/>
          <a:p>
            <a:r>
              <a:rPr lang="en-US" altLang="ko-KR" dirty="0"/>
              <a:t>ELEGANT</a:t>
            </a:r>
            <a:endParaRPr lang="ko-KR" altLang="en-US" dirty="0"/>
          </a:p>
        </p:txBody>
      </p:sp>
      <p:sp>
        <p:nvSpPr>
          <p:cNvPr id="18" name="직사각형 17">
            <a:extLst>
              <a:ext uri="{FF2B5EF4-FFF2-40B4-BE49-F238E27FC236}">
                <a16:creationId xmlns:a16="http://schemas.microsoft.com/office/drawing/2014/main" id="{30C44B9C-B15F-497F-AC62-6FA18B9B063F}"/>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20" name="별: 꼭짓점 5개 19">
            <a:extLst>
              <a:ext uri="{FF2B5EF4-FFF2-40B4-BE49-F238E27FC236}">
                <a16:creationId xmlns:a16="http://schemas.microsoft.com/office/drawing/2014/main" id="{DFB62817-B538-4DF3-8712-E7C499401FA0}"/>
              </a:ext>
            </a:extLst>
          </p:cNvPr>
          <p:cNvSpPr/>
          <p:nvPr/>
        </p:nvSpPr>
        <p:spPr>
          <a:xfrm>
            <a:off x="10796954" y="5627974"/>
            <a:ext cx="187569" cy="1817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a:extLst>
              <a:ext uri="{FF2B5EF4-FFF2-40B4-BE49-F238E27FC236}">
                <a16:creationId xmlns:a16="http://schemas.microsoft.com/office/drawing/2014/main" id="{9F1D643E-AE5A-4B92-AAE0-DDCC30F6FEC5}"/>
              </a:ext>
            </a:extLst>
          </p:cNvPr>
          <p:cNvSpPr txBox="1"/>
          <p:nvPr/>
        </p:nvSpPr>
        <p:spPr>
          <a:xfrm>
            <a:off x="10984523" y="5540384"/>
            <a:ext cx="1207477" cy="369332"/>
          </a:xfrm>
          <a:prstGeom prst="rect">
            <a:avLst/>
          </a:prstGeom>
          <a:noFill/>
        </p:spPr>
        <p:txBody>
          <a:bodyPr wrap="square" rtlCol="0">
            <a:spAutoFit/>
          </a:bodyPr>
          <a:lstStyle/>
          <a:p>
            <a:r>
              <a:rPr lang="en-US" altLang="ko-KR" dirty="0"/>
              <a:t>: x = 0</a:t>
            </a:r>
            <a:endParaRPr lang="ko-KR" altLang="en-US" dirty="0"/>
          </a:p>
        </p:txBody>
      </p:sp>
      <p:sp>
        <p:nvSpPr>
          <p:cNvPr id="25" name="타원 24">
            <a:extLst>
              <a:ext uri="{FF2B5EF4-FFF2-40B4-BE49-F238E27FC236}">
                <a16:creationId xmlns:a16="http://schemas.microsoft.com/office/drawing/2014/main" id="{9C566442-2597-4B4B-9BB2-2C9FB7D8F7E1}"/>
              </a:ext>
            </a:extLst>
          </p:cNvPr>
          <p:cNvSpPr/>
          <p:nvPr/>
        </p:nvSpPr>
        <p:spPr>
          <a:xfrm>
            <a:off x="10849707" y="6084181"/>
            <a:ext cx="105508" cy="1055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AD8A658-3FD3-498D-AC70-DB001FFD0251}"/>
                  </a:ext>
                </a:extLst>
              </p:cNvPr>
              <p:cNvSpPr txBox="1"/>
              <p:nvPr/>
            </p:nvSpPr>
            <p:spPr>
              <a:xfrm>
                <a:off x="10984523" y="5933163"/>
                <a:ext cx="1207477" cy="369332"/>
              </a:xfrm>
              <a:prstGeom prst="rect">
                <a:avLst/>
              </a:prstGeom>
              <a:noFill/>
            </p:spPr>
            <p:txBody>
              <a:bodyPr wrap="square" rtlCol="0">
                <a:spAutoFit/>
              </a:bodyPr>
              <a:lstStyle/>
              <a:p>
                <a:r>
                  <a:rPr lang="en-US" altLang="ko-KR" dirty="0"/>
                  <a:t>: |x| </a:t>
                </a:r>
                <a14:m>
                  <m:oMath xmlns:m="http://schemas.openxmlformats.org/officeDocument/2006/math">
                    <m:r>
                      <a:rPr lang="en-US" altLang="ko-KR" i="1" smtClean="0">
                        <a:latin typeface="Cambria Math" panose="02040503050406030204" pitchFamily="18" charset="0"/>
                        <a:ea typeface="Cambria Math" panose="02040503050406030204" pitchFamily="18" charset="0"/>
                      </a:rPr>
                      <m:t>≤</m:t>
                    </m:r>
                  </m:oMath>
                </a14:m>
                <a:r>
                  <a:rPr lang="en-US" altLang="ko-KR" dirty="0"/>
                  <a:t> 2</a:t>
                </a:r>
                <a:endParaRPr lang="ko-KR" altLang="en-US" dirty="0"/>
              </a:p>
            </p:txBody>
          </p:sp>
        </mc:Choice>
        <mc:Fallback>
          <p:sp>
            <p:nvSpPr>
              <p:cNvPr id="26" name="TextBox 25">
                <a:extLst>
                  <a:ext uri="{FF2B5EF4-FFF2-40B4-BE49-F238E27FC236}">
                    <a16:creationId xmlns:a16="http://schemas.microsoft.com/office/drawing/2014/main" id="{8AD8A658-3FD3-498D-AC70-DB001FFD0251}"/>
                  </a:ext>
                </a:extLst>
              </p:cNvPr>
              <p:cNvSpPr txBox="1">
                <a:spLocks noRot="1" noChangeAspect="1" noMove="1" noResize="1" noEditPoints="1" noAdjustHandles="1" noChangeArrowheads="1" noChangeShapeType="1" noTextEdit="1"/>
              </p:cNvSpPr>
              <p:nvPr/>
            </p:nvSpPr>
            <p:spPr>
              <a:xfrm>
                <a:off x="10984523" y="5933163"/>
                <a:ext cx="1207477" cy="369332"/>
              </a:xfrm>
              <a:prstGeom prst="rect">
                <a:avLst/>
              </a:prstGeom>
              <a:blipFill>
                <a:blip r:embed="rId9"/>
                <a:stretch>
                  <a:fillRect l="-4545" t="-8197" b="-24590"/>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300965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433D8-7CB6-BEB8-DD4D-CB6F5788F920}"/>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CA5882E2-8DC0-C91D-E30C-EB263A2433D0}"/>
              </a:ext>
            </a:extLst>
          </p:cNvPr>
          <p:cNvGrpSpPr/>
          <p:nvPr/>
        </p:nvGrpSpPr>
        <p:grpSpPr>
          <a:xfrm>
            <a:off x="142" y="6398192"/>
            <a:ext cx="12191717" cy="459809"/>
            <a:chOff x="1" y="7996258"/>
            <a:chExt cx="15236824" cy="574655"/>
          </a:xfrm>
        </p:grpSpPr>
        <p:sp>
          <p:nvSpPr>
            <p:cNvPr id="5" name="Rectangle 6">
              <a:extLst>
                <a:ext uri="{FF2B5EF4-FFF2-40B4-BE49-F238E27FC236}">
                  <a16:creationId xmlns:a16="http://schemas.microsoft.com/office/drawing/2014/main" id="{4E2189EF-658E-9C15-3771-06D95B810E44}"/>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1180F38B-863E-6E8A-28EB-9AA614E58A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F8C10950-4127-C0B8-0B8C-630800CC5335}"/>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DDADEBFC-85AA-AC89-D789-BC28488504C0}"/>
              </a:ext>
            </a:extLst>
          </p:cNvPr>
          <p:cNvSpPr/>
          <p:nvPr/>
        </p:nvSpPr>
        <p:spPr>
          <a:xfrm>
            <a:off x="492837" y="538901"/>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IV. Control of off-momentum RDTS and THEIR FLUCTUATIONS</a:t>
            </a:r>
            <a:endParaRPr lang="ko-KR" altLang="en-US" sz="2240" b="1" dirty="0">
              <a:solidFill>
                <a:schemeClr val="tx2"/>
              </a:solidFill>
              <a:cs typeface="Verdana" panose="020B060403050404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FF53A28-57EE-8727-EDED-9CB0D0BA9AFF}"/>
                  </a:ext>
                </a:extLst>
              </p:cNvPr>
              <p:cNvSpPr txBox="1"/>
              <p:nvPr/>
            </p:nvSpPr>
            <p:spPr>
              <a:xfrm>
                <a:off x="492837" y="1353075"/>
                <a:ext cx="10867358" cy="1477328"/>
              </a:xfrm>
              <a:prstGeom prst="rect">
                <a:avLst/>
              </a:prstGeom>
              <a:noFill/>
            </p:spPr>
            <p:txBody>
              <a:bodyPr wrap="square">
                <a:spAutoFit/>
              </a:bodyPr>
              <a:lstStyle/>
              <a:p>
                <a:pPr marL="285750" indent="-285750" algn="just">
                  <a:buFont typeface="Wingdings" panose="05000000000000000000" pitchFamily="2" charset="2"/>
                  <a:buChar char="Ø"/>
                </a:pPr>
                <a:r>
                  <a:rPr lang="en-US" altLang="ko-KR" dirty="0"/>
                  <a:t>To demonstrate that controlling off-momentum ADTSs are effective for enlarging off-momentum DA</a:t>
                </a:r>
              </a:p>
              <a:p>
                <a:pPr marL="285750" indent="-285750" algn="just">
                  <a:buFont typeface="Wingdings" panose="05000000000000000000" pitchFamily="2" charset="2"/>
                  <a:buChar char="Ø"/>
                </a:pPr>
                <a:endParaRPr lang="en-US" altLang="ko-KR" dirty="0"/>
              </a:p>
              <a:p>
                <a:pPr marL="285750" indent="-285750" algn="just">
                  <a:buFont typeface="Wingdings" panose="05000000000000000000" pitchFamily="2" charset="2"/>
                  <a:buChar char="Ø"/>
                </a:pPr>
                <a:r>
                  <a:rPr lang="en-US" altLang="ko-KR" dirty="0"/>
                  <a:t>However, the shrinkage of horizontal DA around </a:t>
                </a:r>
                <a14:m>
                  <m:oMath xmlns:m="http://schemas.openxmlformats.org/officeDocument/2006/math">
                    <m:r>
                      <a:rPr lang="en-US" altLang="ko-KR" b="0" i="1" smtClean="0">
                        <a:latin typeface="Cambria Math" panose="02040503050406030204" pitchFamily="18" charset="0"/>
                      </a:rPr>
                      <m:t>𝛿</m:t>
                    </m:r>
                    <m:r>
                      <a:rPr lang="en-US" altLang="ko-KR" b="0" i="1" smtClean="0">
                        <a:latin typeface="Cambria Math" panose="02040503050406030204" pitchFamily="18" charset="0"/>
                      </a:rPr>
                      <m:t>=5%</m:t>
                    </m:r>
                  </m:oMath>
                </a14:m>
                <a:r>
                  <a:rPr lang="en-US" altLang="ko-KR" dirty="0"/>
                  <a:t> is not main factor limiting the MA of SOLEIL II, which is more complex to optimize</a:t>
                </a:r>
              </a:p>
            </p:txBody>
          </p:sp>
        </mc:Choice>
        <mc:Fallback xmlns="">
          <p:sp>
            <p:nvSpPr>
              <p:cNvPr id="2" name="TextBox 1">
                <a:extLst>
                  <a:ext uri="{FF2B5EF4-FFF2-40B4-BE49-F238E27FC236}">
                    <a16:creationId xmlns:a16="http://schemas.microsoft.com/office/drawing/2014/main" id="{EFF53A28-57EE-8727-EDED-9CB0D0BA9AFF}"/>
                  </a:ext>
                </a:extLst>
              </p:cNvPr>
              <p:cNvSpPr txBox="1">
                <a:spLocks noRot="1" noChangeAspect="1" noMove="1" noResize="1" noEditPoints="1" noAdjustHandles="1" noChangeArrowheads="1" noChangeShapeType="1" noTextEdit="1"/>
              </p:cNvSpPr>
              <p:nvPr/>
            </p:nvSpPr>
            <p:spPr>
              <a:xfrm>
                <a:off x="492837" y="1353075"/>
                <a:ext cx="10867358" cy="1477328"/>
              </a:xfrm>
              <a:prstGeom prst="rect">
                <a:avLst/>
              </a:prstGeom>
              <a:blipFill>
                <a:blip r:embed="rId3"/>
                <a:stretch>
                  <a:fillRect l="-393" t="-2479" r="-449" b="-5785"/>
                </a:stretch>
              </a:blipFill>
            </p:spPr>
            <p:txBody>
              <a:bodyPr/>
              <a:lstStyle/>
              <a:p>
                <a:r>
                  <a:rPr lang="ko-KR" altLang="en-US">
                    <a:noFill/>
                  </a:rPr>
                  <a:t> </a:t>
                </a:r>
              </a:p>
            </p:txBody>
          </p:sp>
        </mc:Fallback>
      </mc:AlternateContent>
      <p:pic>
        <p:nvPicPr>
          <p:cNvPr id="4" name="그림 3">
            <a:extLst>
              <a:ext uri="{FF2B5EF4-FFF2-40B4-BE49-F238E27FC236}">
                <a16:creationId xmlns:a16="http://schemas.microsoft.com/office/drawing/2014/main" id="{02E04EE8-46D7-E040-2113-80112AA0425E}"/>
              </a:ext>
            </a:extLst>
          </p:cNvPr>
          <p:cNvPicPr>
            <a:picLocks noChangeAspect="1"/>
          </p:cNvPicPr>
          <p:nvPr/>
        </p:nvPicPr>
        <p:blipFill>
          <a:blip r:embed="rId4"/>
          <a:stretch>
            <a:fillRect/>
          </a:stretch>
        </p:blipFill>
        <p:spPr>
          <a:xfrm>
            <a:off x="8588444" y="3223052"/>
            <a:ext cx="2913754" cy="2891512"/>
          </a:xfrm>
          <a:prstGeom prst="rect">
            <a:avLst/>
          </a:prstGeom>
        </p:spPr>
      </p:pic>
      <p:sp>
        <p:nvSpPr>
          <p:cNvPr id="6" name="TextBox 5">
            <a:extLst>
              <a:ext uri="{FF2B5EF4-FFF2-40B4-BE49-F238E27FC236}">
                <a16:creationId xmlns:a16="http://schemas.microsoft.com/office/drawing/2014/main" id="{CCFEAEFE-D924-BA89-3F06-3772BD923CC2}"/>
              </a:ext>
            </a:extLst>
          </p:cNvPr>
          <p:cNvSpPr txBox="1"/>
          <p:nvPr/>
        </p:nvSpPr>
        <p:spPr>
          <a:xfrm>
            <a:off x="501812" y="3116024"/>
            <a:ext cx="7810201" cy="3139321"/>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t>The right figure shows that small one-turn RDTs is a necessary but not sufficient condition for large DA</a:t>
            </a:r>
          </a:p>
          <a:p>
            <a:pPr marL="285750" indent="-285750">
              <a:buFont typeface="Wingdings" panose="05000000000000000000" pitchFamily="2" charset="2"/>
              <a:buChar char="Ø"/>
            </a:pPr>
            <a:endParaRPr lang="en-US" altLang="ko-KR" dirty="0"/>
          </a:p>
          <a:p>
            <a:pPr marL="285750" indent="-285750">
              <a:buFont typeface="Wingdings" panose="05000000000000000000" pitchFamily="2" charset="2"/>
              <a:buChar char="Ø"/>
            </a:pPr>
            <a:r>
              <a:rPr lang="en-US" altLang="ko-KR" dirty="0"/>
              <a:t>But in recent work, it was found that minimizing RDT fluctuations is much more effective than minimizing one-turn RDTs in enlarging the DA.</a:t>
            </a:r>
          </a:p>
          <a:p>
            <a:pPr marL="285750" indent="-285750">
              <a:buFont typeface="Wingdings" panose="05000000000000000000" pitchFamily="2" charset="2"/>
              <a:buChar char="Ø"/>
            </a:pPr>
            <a:endParaRPr lang="en-US" altLang="ko-KR" dirty="0"/>
          </a:p>
          <a:p>
            <a:pPr marL="285750" indent="-285750">
              <a:buFont typeface="Wingdings" panose="05000000000000000000" pitchFamily="2" charset="2"/>
              <a:buChar char="Ø"/>
            </a:pPr>
            <a:r>
              <a:rPr lang="en-US" altLang="ko-KR" dirty="0"/>
              <a:t>The authors extend their work to off-momentum case based on fluctuation minimizing in on-momentum cases.</a:t>
            </a:r>
          </a:p>
          <a:p>
            <a:pPr marL="285750" indent="-285750">
              <a:buFont typeface="Wingdings" panose="05000000000000000000" pitchFamily="2" charset="2"/>
              <a:buChar char="Ø"/>
            </a:pPr>
            <a:endParaRPr lang="en-US" altLang="ko-KR" dirty="0"/>
          </a:p>
          <a:p>
            <a:pPr marL="285750" indent="-285750">
              <a:buFont typeface="Wingdings" panose="05000000000000000000" pitchFamily="2" charset="2"/>
              <a:buChar char="Ø"/>
            </a:pPr>
            <a:r>
              <a:rPr lang="en-US" altLang="ko-KR" dirty="0"/>
              <a:t>In here, they use SSRF storage ring.</a:t>
            </a:r>
            <a:endParaRPr lang="ko-KR" altLang="en-US" dirty="0"/>
          </a:p>
        </p:txBody>
      </p:sp>
      <p:sp>
        <p:nvSpPr>
          <p:cNvPr id="10" name="직사각형 9">
            <a:extLst>
              <a:ext uri="{FF2B5EF4-FFF2-40B4-BE49-F238E27FC236}">
                <a16:creationId xmlns:a16="http://schemas.microsoft.com/office/drawing/2014/main" id="{9F9D2956-F527-4A4D-A377-3C7DEB9EF00F}"/>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626441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20E45-4D03-4F77-4942-64FECF0D7B95}"/>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A7E8BDD8-AFBE-B4EB-B06C-7BC135E0B968}"/>
              </a:ext>
            </a:extLst>
          </p:cNvPr>
          <p:cNvGrpSpPr/>
          <p:nvPr/>
        </p:nvGrpSpPr>
        <p:grpSpPr>
          <a:xfrm>
            <a:off x="142" y="6398192"/>
            <a:ext cx="12191717" cy="459809"/>
            <a:chOff x="1" y="7996258"/>
            <a:chExt cx="15236824" cy="574655"/>
          </a:xfrm>
        </p:grpSpPr>
        <p:sp>
          <p:nvSpPr>
            <p:cNvPr id="5" name="Rectangle 6">
              <a:extLst>
                <a:ext uri="{FF2B5EF4-FFF2-40B4-BE49-F238E27FC236}">
                  <a16:creationId xmlns:a16="http://schemas.microsoft.com/office/drawing/2014/main" id="{F0AC7E83-6473-6D4C-7950-BAFEB94B860D}"/>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05F477B4-F38F-50B7-F420-B619785209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3E87B032-D6E6-CAC0-0122-DC5C11809382}"/>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96DA9B19-DD44-A73F-44E2-BF623D9F43CF}"/>
              </a:ext>
            </a:extLst>
          </p:cNvPr>
          <p:cNvSpPr/>
          <p:nvPr/>
        </p:nvSpPr>
        <p:spPr>
          <a:xfrm>
            <a:off x="492837" y="538901"/>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IV. Control of off-momentum RDTS and THEIR FLUCTUATIONS</a:t>
            </a:r>
            <a:endParaRPr lang="ko-KR" altLang="en-US" sz="2240" b="1" dirty="0">
              <a:solidFill>
                <a:schemeClr val="tx2"/>
              </a:solidFill>
              <a:cs typeface="Verdana" panose="020B0604030504040204" pitchFamily="34" charset="0"/>
            </a:endParaRPr>
          </a:p>
        </p:txBody>
      </p:sp>
      <p:pic>
        <p:nvPicPr>
          <p:cNvPr id="8" name="그림 7">
            <a:extLst>
              <a:ext uri="{FF2B5EF4-FFF2-40B4-BE49-F238E27FC236}">
                <a16:creationId xmlns:a16="http://schemas.microsoft.com/office/drawing/2014/main" id="{2383086D-DD20-7E8F-FCB4-72946AF11AA0}"/>
              </a:ext>
            </a:extLst>
          </p:cNvPr>
          <p:cNvPicPr>
            <a:picLocks noChangeAspect="1"/>
          </p:cNvPicPr>
          <p:nvPr/>
        </p:nvPicPr>
        <p:blipFill>
          <a:blip r:embed="rId3"/>
          <a:stretch>
            <a:fillRect/>
          </a:stretch>
        </p:blipFill>
        <p:spPr>
          <a:xfrm>
            <a:off x="8279190" y="2203540"/>
            <a:ext cx="3070494" cy="266391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AF63974-4F8A-8A75-DE49-FE87D420920A}"/>
                  </a:ext>
                </a:extLst>
              </p:cNvPr>
              <p:cNvSpPr txBox="1"/>
              <p:nvPr/>
            </p:nvSpPr>
            <p:spPr>
              <a:xfrm>
                <a:off x="564776" y="1241612"/>
                <a:ext cx="7212106" cy="4859022"/>
              </a:xfrm>
              <a:prstGeom prst="rect">
                <a:avLst/>
              </a:prstGeom>
              <a:noFill/>
            </p:spPr>
            <p:txBody>
              <a:bodyPr wrap="square" rtlCol="0">
                <a:spAutoFit/>
              </a:bodyPr>
              <a:lstStyle/>
              <a:p>
                <a:pPr marL="285750" indent="-285750">
                  <a:buFont typeface="Wingdings" panose="05000000000000000000" pitchFamily="2" charset="2"/>
                  <a:buChar char="Ø"/>
                </a:pPr>
                <a:r>
                  <a:rPr lang="en-US" altLang="ko-KR" sz="1400" dirty="0"/>
                  <a:t>Mainly due to the change of linear optics with momentum, RDTs also change</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The right figure shows the fluctuations of the RDT </a:t>
                </a:r>
                <a14:m>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𝑓</m:t>
                        </m:r>
                      </m:e>
                      <m:sub>
                        <m:r>
                          <a:rPr lang="en-US" altLang="ko-KR" sz="1400" b="0" i="1" smtClean="0">
                            <a:latin typeface="Cambria Math" panose="02040503050406030204" pitchFamily="18" charset="0"/>
                          </a:rPr>
                          <m:t>1002</m:t>
                        </m:r>
                      </m:sub>
                    </m:sSub>
                  </m:oMath>
                </a14:m>
                <a:r>
                  <a:rPr lang="ko-KR" altLang="en-US" sz="1400" dirty="0"/>
                  <a:t> </a:t>
                </a:r>
                <a:r>
                  <a:rPr lang="en-US" altLang="ko-KR" sz="1400" dirty="0"/>
                  <a:t>along a super period of SSRF for three </a:t>
                </a:r>
                <a14:m>
                  <m:oMath xmlns:m="http://schemas.openxmlformats.org/officeDocument/2006/math">
                    <m:r>
                      <a:rPr lang="en-US" altLang="ko-KR" sz="1400" b="0" i="1" smtClean="0">
                        <a:latin typeface="Cambria Math" panose="02040503050406030204" pitchFamily="18" charset="0"/>
                      </a:rPr>
                      <m:t>𝛿</m:t>
                    </m:r>
                  </m:oMath>
                </a14:m>
                <a:r>
                  <a:rPr lang="ko-KR" altLang="en-US" sz="1400" dirty="0"/>
                  <a:t> </a:t>
                </a:r>
                <a:r>
                  <a:rPr lang="en-US" altLang="ko-KR" sz="1400" dirty="0"/>
                  <a:t>values.</a:t>
                </a:r>
              </a:p>
              <a:p>
                <a:pPr marL="742950" lvl="1" indent="-285750">
                  <a:buFont typeface="Wingdings" panose="05000000000000000000" pitchFamily="2" charset="2"/>
                  <a:buChar char="Ø"/>
                </a:pPr>
                <a:endParaRPr lang="en-US" altLang="ko-KR" sz="1400" dirty="0"/>
              </a:p>
              <a:p>
                <a:pPr marL="742950" lvl="1" indent="-285750">
                  <a:buFont typeface="Wingdings" panose="05000000000000000000" pitchFamily="2" charset="2"/>
                  <a:buChar char="§"/>
                </a:pPr>
                <a:r>
                  <a:rPr lang="en-US" altLang="ko-KR" sz="1400" dirty="0"/>
                  <a:t>When </a:t>
                </a:r>
                <a14:m>
                  <m:oMath xmlns:m="http://schemas.openxmlformats.org/officeDocument/2006/math">
                    <m:r>
                      <a:rPr lang="en-US" altLang="ko-KR" sz="1400" b="0" i="1" smtClean="0">
                        <a:latin typeface="Cambria Math" panose="02040503050406030204" pitchFamily="18" charset="0"/>
                      </a:rPr>
                      <m:t>𝛿</m:t>
                    </m:r>
                  </m:oMath>
                </a14:m>
                <a:r>
                  <a:rPr lang="en-US" altLang="ko-KR" sz="1400" dirty="0"/>
                  <a:t>=0, the RDT </a:t>
                </a:r>
                <a14:m>
                  <m:oMath xmlns:m="http://schemas.openxmlformats.org/officeDocument/2006/math">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𝑓</m:t>
                        </m:r>
                      </m:e>
                      <m:sub>
                        <m:r>
                          <a:rPr lang="en-US" altLang="ko-KR" sz="1400" i="1">
                            <a:latin typeface="Cambria Math" panose="02040503050406030204" pitchFamily="18" charset="0"/>
                          </a:rPr>
                          <m:t>1002</m:t>
                        </m:r>
                      </m:sub>
                    </m:sSub>
                  </m:oMath>
                </a14:m>
                <a:r>
                  <a:rPr lang="ko-KR" altLang="en-US" sz="1400" dirty="0"/>
                  <a:t> </a:t>
                </a:r>
                <a:r>
                  <a:rPr lang="en-US" altLang="ko-KR" sz="1400" dirty="0"/>
                  <a:t>is canceled well over a super period. But at </a:t>
                </a:r>
                <a14:m>
                  <m:oMath xmlns:m="http://schemas.openxmlformats.org/officeDocument/2006/math">
                    <m:r>
                      <a:rPr lang="en-US" altLang="ko-KR" sz="1400" i="1">
                        <a:latin typeface="Cambria Math" panose="02040503050406030204" pitchFamily="18" charset="0"/>
                      </a:rPr>
                      <m:t>𝛿</m:t>
                    </m:r>
                    <m:r>
                      <a:rPr lang="en-US" altLang="ko-KR" sz="1400" b="0" i="1" smtClean="0">
                        <a:latin typeface="Cambria Math" panose="02040503050406030204" pitchFamily="18" charset="0"/>
                      </a:rPr>
                      <m:t>=±</m:t>
                    </m:r>
                  </m:oMath>
                </a14:m>
                <a:r>
                  <a:rPr lang="en-US" altLang="ko-KR" sz="1400" dirty="0"/>
                  <a:t>3%, the fluctuations of </a:t>
                </a:r>
                <a14:m>
                  <m:oMath xmlns:m="http://schemas.openxmlformats.org/officeDocument/2006/math">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𝑓</m:t>
                        </m:r>
                      </m:e>
                      <m:sub>
                        <m:r>
                          <a:rPr lang="en-US" altLang="ko-KR" sz="1400" i="1">
                            <a:latin typeface="Cambria Math" panose="02040503050406030204" pitchFamily="18" charset="0"/>
                          </a:rPr>
                          <m:t>1002</m:t>
                        </m:r>
                      </m:sub>
                    </m:sSub>
                  </m:oMath>
                </a14:m>
                <a:r>
                  <a:rPr lang="ko-KR" altLang="en-US" sz="1400" dirty="0"/>
                  <a:t> </a:t>
                </a:r>
                <a:r>
                  <a:rPr lang="en-US" altLang="ko-KR" sz="1400" dirty="0"/>
                  <a:t>become large.</a:t>
                </a:r>
              </a:p>
              <a:p>
                <a:pPr marL="742950" lvl="1" indent="-285750">
                  <a:buFont typeface="Wingdings" panose="05000000000000000000" pitchFamily="2" charset="2"/>
                  <a:buChar char="§"/>
                </a:pPr>
                <a:endParaRPr lang="en-US" altLang="ko-KR" sz="1400" dirty="0"/>
              </a:p>
              <a:p>
                <a:pPr marL="285750" indent="-285750">
                  <a:buFont typeface="Wingdings" panose="05000000000000000000" pitchFamily="2" charset="2"/>
                  <a:buChar char="Ø"/>
                </a:pPr>
                <a:r>
                  <a:rPr lang="en-US" altLang="ko-KR" sz="1400" dirty="0"/>
                  <a:t>The fluctuation of an RDT is calculated as the average value:</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14:m>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𝑠</m:t>
                        </m:r>
                      </m:e>
                      <m:sub>
                        <m:r>
                          <a:rPr lang="en-US" altLang="ko-KR" sz="1400" b="0" i="1" smtClean="0">
                            <a:latin typeface="Cambria Math" panose="02040503050406030204" pitchFamily="18" charset="0"/>
                          </a:rPr>
                          <m:t>𝑖</m:t>
                        </m:r>
                      </m:sub>
                    </m:sSub>
                    <m:r>
                      <a:rPr lang="en-US" altLang="ko-KR" sz="1400" b="0" i="1" smtClean="0">
                        <a:latin typeface="Cambria Math" panose="02040503050406030204" pitchFamily="18" charset="0"/>
                      </a:rPr>
                      <m:t> </m:t>
                    </m:r>
                  </m:oMath>
                </a14:m>
                <a:r>
                  <a:rPr lang="en-US" altLang="ko-KR" sz="1400" dirty="0"/>
                  <a:t>is the location of the </a:t>
                </a:r>
                <a14:m>
                  <m:oMath xmlns:m="http://schemas.openxmlformats.org/officeDocument/2006/math">
                    <m:r>
                      <a:rPr lang="en-US" altLang="ko-KR" sz="1400" b="0" i="1" smtClean="0">
                        <a:latin typeface="Cambria Math" panose="02040503050406030204" pitchFamily="18" charset="0"/>
                      </a:rPr>
                      <m:t>𝑖</m:t>
                    </m:r>
                  </m:oMath>
                </a14:m>
                <a:r>
                  <a:rPr lang="en-US" altLang="ko-KR" sz="1400" dirty="0" err="1"/>
                  <a:t>th</a:t>
                </a:r>
                <a:r>
                  <a:rPr lang="en-US" altLang="ko-KR" sz="1400" dirty="0"/>
                  <a:t> nonlinear magnet, and N is the number of nonlinear magnets</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The fluctuations of the nth order RDTs </a:t>
                </a:r>
                <a14:m>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𝑓</m:t>
                        </m:r>
                      </m:e>
                      <m:sub>
                        <m:r>
                          <a:rPr lang="en-US" altLang="ko-KR" sz="1400" b="0" i="1" smtClean="0">
                            <a:latin typeface="Cambria Math" panose="02040503050406030204" pitchFamily="18" charset="0"/>
                          </a:rPr>
                          <m:t>𝑛</m:t>
                        </m:r>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𝑎𝑣𝑒</m:t>
                        </m:r>
                      </m:sub>
                    </m:sSub>
                    <m:r>
                      <a:rPr lang="en-US" altLang="ko-KR" sz="1400" b="0" i="1" smtClean="0">
                        <a:latin typeface="Cambria Math" panose="02040503050406030204" pitchFamily="18" charset="0"/>
                      </a:rPr>
                      <m:t> </m:t>
                    </m:r>
                  </m:oMath>
                </a14:m>
                <a:r>
                  <a:rPr lang="en-US" altLang="ko-KR" sz="1400" dirty="0"/>
                  <a:t>is calculated as</a:t>
                </a:r>
              </a:p>
              <a:p>
                <a:pPr marL="285750" indent="-285750">
                  <a:buFont typeface="Wingdings" panose="05000000000000000000" pitchFamily="2" charset="2"/>
                  <a:buChar char="Ø"/>
                </a:pPr>
                <a:endParaRPr lang="en-US" altLang="ko-KR" sz="1400" dirty="0"/>
              </a:p>
              <a:p>
                <a:endParaRPr lang="en-US" altLang="ko-KR" sz="1400" dirty="0"/>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err="1"/>
                  <a:t>Similary</a:t>
                </a:r>
                <a:r>
                  <a:rPr lang="en-US" altLang="ko-KR" sz="1400" dirty="0"/>
                  <a:t>, we define the third-order one turn RDTs, </a:t>
                </a:r>
                <a14:m>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h</m:t>
                        </m:r>
                      </m:e>
                      <m:sub>
                        <m:r>
                          <a:rPr lang="en-US" altLang="ko-KR" sz="1400" b="0" i="1" smtClean="0">
                            <a:latin typeface="Cambria Math" panose="02040503050406030204" pitchFamily="18" charset="0"/>
                          </a:rPr>
                          <m:t>3,</m:t>
                        </m:r>
                        <m:r>
                          <a:rPr lang="en-US" altLang="ko-KR" sz="1400" b="0" i="1" smtClean="0">
                            <a:latin typeface="Cambria Math" panose="02040503050406030204" pitchFamily="18" charset="0"/>
                          </a:rPr>
                          <m:t>𝑟𝑖𝑛𝑔</m:t>
                        </m:r>
                      </m:sub>
                    </m:sSub>
                  </m:oMath>
                </a14:m>
                <a:r>
                  <a:rPr lang="en-US" altLang="ko-KR" sz="1400" dirty="0"/>
                  <a:t> as</a:t>
                </a:r>
              </a:p>
              <a:p>
                <a:pPr marL="285750" indent="-285750">
                  <a:buFont typeface="Wingdings" panose="05000000000000000000" pitchFamily="2" charset="2"/>
                  <a:buChar char="Ø"/>
                </a:pPr>
                <a:endParaRPr lang="ko-KR" altLang="en-US" sz="1400" dirty="0"/>
              </a:p>
            </p:txBody>
          </p:sp>
        </mc:Choice>
        <mc:Fallback xmlns="">
          <p:sp>
            <p:nvSpPr>
              <p:cNvPr id="9" name="TextBox 8">
                <a:extLst>
                  <a:ext uri="{FF2B5EF4-FFF2-40B4-BE49-F238E27FC236}">
                    <a16:creationId xmlns:a16="http://schemas.microsoft.com/office/drawing/2014/main" id="{CAF63974-4F8A-8A75-DE49-FE87D420920A}"/>
                  </a:ext>
                </a:extLst>
              </p:cNvPr>
              <p:cNvSpPr txBox="1">
                <a:spLocks noRot="1" noChangeAspect="1" noMove="1" noResize="1" noEditPoints="1" noAdjustHandles="1" noChangeArrowheads="1" noChangeShapeType="1" noTextEdit="1"/>
              </p:cNvSpPr>
              <p:nvPr/>
            </p:nvSpPr>
            <p:spPr>
              <a:xfrm>
                <a:off x="564776" y="1241612"/>
                <a:ext cx="7212106" cy="4859022"/>
              </a:xfrm>
              <a:prstGeom prst="rect">
                <a:avLst/>
              </a:prstGeom>
              <a:blipFill>
                <a:blip r:embed="rId4"/>
                <a:stretch>
                  <a:fillRect l="-169" t="-251"/>
                </a:stretch>
              </a:blipFill>
            </p:spPr>
            <p:txBody>
              <a:bodyPr/>
              <a:lstStyle/>
              <a:p>
                <a:r>
                  <a:rPr lang="ko-KR" altLang="en-US">
                    <a:noFill/>
                  </a:rPr>
                  <a:t> </a:t>
                </a:r>
              </a:p>
            </p:txBody>
          </p:sp>
        </mc:Fallback>
      </mc:AlternateContent>
      <p:pic>
        <p:nvPicPr>
          <p:cNvPr id="11" name="그림 10">
            <a:extLst>
              <a:ext uri="{FF2B5EF4-FFF2-40B4-BE49-F238E27FC236}">
                <a16:creationId xmlns:a16="http://schemas.microsoft.com/office/drawing/2014/main" id="{AC0D3177-B5CE-5D37-4676-E83C32AF8FE0}"/>
              </a:ext>
            </a:extLst>
          </p:cNvPr>
          <p:cNvPicPr>
            <a:picLocks noChangeAspect="1"/>
          </p:cNvPicPr>
          <p:nvPr/>
        </p:nvPicPr>
        <p:blipFill>
          <a:blip r:embed="rId5"/>
          <a:stretch>
            <a:fillRect/>
          </a:stretch>
        </p:blipFill>
        <p:spPr>
          <a:xfrm>
            <a:off x="4489850" y="3256000"/>
            <a:ext cx="2614102" cy="758933"/>
          </a:xfrm>
          <a:prstGeom prst="rect">
            <a:avLst/>
          </a:prstGeom>
        </p:spPr>
      </p:pic>
      <p:pic>
        <p:nvPicPr>
          <p:cNvPr id="13" name="그림 12">
            <a:extLst>
              <a:ext uri="{FF2B5EF4-FFF2-40B4-BE49-F238E27FC236}">
                <a16:creationId xmlns:a16="http://schemas.microsoft.com/office/drawing/2014/main" id="{320452FD-EDB4-4782-E434-5FD9D55DC2FC}"/>
              </a:ext>
            </a:extLst>
          </p:cNvPr>
          <p:cNvPicPr>
            <a:picLocks noChangeAspect="1"/>
          </p:cNvPicPr>
          <p:nvPr/>
        </p:nvPicPr>
        <p:blipFill>
          <a:blip r:embed="rId6"/>
          <a:stretch>
            <a:fillRect/>
          </a:stretch>
        </p:blipFill>
        <p:spPr>
          <a:xfrm>
            <a:off x="4679215" y="4918148"/>
            <a:ext cx="2162968" cy="698240"/>
          </a:xfrm>
          <a:prstGeom prst="rect">
            <a:avLst/>
          </a:prstGeom>
        </p:spPr>
      </p:pic>
      <p:pic>
        <p:nvPicPr>
          <p:cNvPr id="15" name="그림 14">
            <a:extLst>
              <a:ext uri="{FF2B5EF4-FFF2-40B4-BE49-F238E27FC236}">
                <a16:creationId xmlns:a16="http://schemas.microsoft.com/office/drawing/2014/main" id="{8D5B311F-C2F1-9BEE-0A66-DE07B76A9769}"/>
              </a:ext>
            </a:extLst>
          </p:cNvPr>
          <p:cNvPicPr>
            <a:picLocks noChangeAspect="1"/>
          </p:cNvPicPr>
          <p:nvPr/>
        </p:nvPicPr>
        <p:blipFill>
          <a:blip r:embed="rId7"/>
          <a:stretch>
            <a:fillRect/>
          </a:stretch>
        </p:blipFill>
        <p:spPr>
          <a:xfrm>
            <a:off x="4679215" y="5823192"/>
            <a:ext cx="2162968" cy="741737"/>
          </a:xfrm>
          <a:prstGeom prst="rect">
            <a:avLst/>
          </a:prstGeom>
        </p:spPr>
      </p:pic>
      <p:sp>
        <p:nvSpPr>
          <p:cNvPr id="12" name="직사각형 11">
            <a:extLst>
              <a:ext uri="{FF2B5EF4-FFF2-40B4-BE49-F238E27FC236}">
                <a16:creationId xmlns:a16="http://schemas.microsoft.com/office/drawing/2014/main" id="{1D8BF889-A7C0-4843-9C8A-78DA3126B2A7}"/>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132215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6B3A9-256B-F5DA-CCD1-8688F97FB79C}"/>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A66CF603-0F7E-80A9-F263-3F6551EE2238}"/>
              </a:ext>
            </a:extLst>
          </p:cNvPr>
          <p:cNvGrpSpPr/>
          <p:nvPr/>
        </p:nvGrpSpPr>
        <p:grpSpPr>
          <a:xfrm>
            <a:off x="142" y="6398192"/>
            <a:ext cx="12191717" cy="459809"/>
            <a:chOff x="1" y="7996258"/>
            <a:chExt cx="15236824" cy="574655"/>
          </a:xfrm>
        </p:grpSpPr>
        <p:sp>
          <p:nvSpPr>
            <p:cNvPr id="5" name="Rectangle 6">
              <a:extLst>
                <a:ext uri="{FF2B5EF4-FFF2-40B4-BE49-F238E27FC236}">
                  <a16:creationId xmlns:a16="http://schemas.microsoft.com/office/drawing/2014/main" id="{375D7984-FAF7-A54D-01A0-588695A969F4}"/>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381BF0EC-4D4E-FEBB-FD89-9C73010BA8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25C8A9FD-7E30-FCB4-336E-A9D2E9DCC74E}"/>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C3F3A926-84A9-E99E-B523-02C656C0019F}"/>
              </a:ext>
            </a:extLst>
          </p:cNvPr>
          <p:cNvSpPr/>
          <p:nvPr/>
        </p:nvSpPr>
        <p:spPr>
          <a:xfrm>
            <a:off x="492837" y="538901"/>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IV. Control of off-momentum RDTS and THEIR FLUCTUATIONS</a:t>
            </a:r>
            <a:endParaRPr lang="ko-KR" altLang="en-US" sz="2240" b="1" dirty="0">
              <a:solidFill>
                <a:schemeClr val="tx2"/>
              </a:solidFill>
              <a:cs typeface="Verdana" panose="020B0604030504040204" pitchFamily="34" charset="0"/>
            </a:endParaRPr>
          </a:p>
        </p:txBody>
      </p:sp>
      <p:pic>
        <p:nvPicPr>
          <p:cNvPr id="3" name="그림 2">
            <a:extLst>
              <a:ext uri="{FF2B5EF4-FFF2-40B4-BE49-F238E27FC236}">
                <a16:creationId xmlns:a16="http://schemas.microsoft.com/office/drawing/2014/main" id="{10B8546E-C02B-F4B8-624D-37EF9D5E4B8A}"/>
              </a:ext>
            </a:extLst>
          </p:cNvPr>
          <p:cNvPicPr>
            <a:picLocks noChangeAspect="1"/>
          </p:cNvPicPr>
          <p:nvPr/>
        </p:nvPicPr>
        <p:blipFill>
          <a:blip r:embed="rId3"/>
          <a:stretch>
            <a:fillRect/>
          </a:stretch>
        </p:blipFill>
        <p:spPr>
          <a:xfrm>
            <a:off x="267557" y="1326320"/>
            <a:ext cx="6627726" cy="4845369"/>
          </a:xfrm>
          <a:prstGeom prst="rect">
            <a:avLst/>
          </a:prstGeom>
        </p:spPr>
      </p:pic>
      <p:pic>
        <p:nvPicPr>
          <p:cNvPr id="6" name="그림 5">
            <a:extLst>
              <a:ext uri="{FF2B5EF4-FFF2-40B4-BE49-F238E27FC236}">
                <a16:creationId xmlns:a16="http://schemas.microsoft.com/office/drawing/2014/main" id="{DA8B5BF2-1855-7103-098E-576B99A44657}"/>
              </a:ext>
            </a:extLst>
          </p:cNvPr>
          <p:cNvPicPr>
            <a:picLocks noChangeAspect="1"/>
          </p:cNvPicPr>
          <p:nvPr/>
        </p:nvPicPr>
        <p:blipFill>
          <a:blip r:embed="rId4"/>
          <a:stretch>
            <a:fillRect/>
          </a:stretch>
        </p:blipFill>
        <p:spPr>
          <a:xfrm>
            <a:off x="6966680" y="1564341"/>
            <a:ext cx="4957763" cy="4085145"/>
          </a:xfrm>
          <a:prstGeom prst="rect">
            <a:avLst/>
          </a:prstGeom>
        </p:spPr>
      </p:pic>
      <p:sp>
        <p:nvSpPr>
          <p:cNvPr id="10" name="타원 9">
            <a:extLst>
              <a:ext uri="{FF2B5EF4-FFF2-40B4-BE49-F238E27FC236}">
                <a16:creationId xmlns:a16="http://schemas.microsoft.com/office/drawing/2014/main" id="{650C6032-A747-EDE6-26ED-996ED2CE8ABF}"/>
              </a:ext>
            </a:extLst>
          </p:cNvPr>
          <p:cNvSpPr/>
          <p:nvPr/>
        </p:nvSpPr>
        <p:spPr>
          <a:xfrm>
            <a:off x="2595563" y="2994025"/>
            <a:ext cx="360362" cy="11112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8F0CE880-2871-0D4B-C996-9B8173113CA7}"/>
              </a:ext>
            </a:extLst>
          </p:cNvPr>
          <p:cNvSpPr/>
          <p:nvPr/>
        </p:nvSpPr>
        <p:spPr>
          <a:xfrm>
            <a:off x="5395913" y="3049588"/>
            <a:ext cx="360362" cy="11112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B8B329A5-A8E1-0CA9-FA0D-0D9B539C11C4}"/>
              </a:ext>
            </a:extLst>
          </p:cNvPr>
          <p:cNvSpPr/>
          <p:nvPr/>
        </p:nvSpPr>
        <p:spPr>
          <a:xfrm rot="20300483">
            <a:off x="2084388" y="2964786"/>
            <a:ext cx="360362" cy="111126"/>
          </a:xfrm>
          <a:prstGeom prst="ellipse">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090BBB47-1903-97B3-3AC4-D657FED6478F}"/>
              </a:ext>
            </a:extLst>
          </p:cNvPr>
          <p:cNvSpPr/>
          <p:nvPr/>
        </p:nvSpPr>
        <p:spPr>
          <a:xfrm>
            <a:off x="4892525" y="3049588"/>
            <a:ext cx="360362" cy="111126"/>
          </a:xfrm>
          <a:prstGeom prst="ellipse">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a16="http://schemas.microsoft.com/office/drawing/2014/main" id="{804BC21C-1FAD-4086-A098-B0FEC5799625}"/>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886780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6E94A-B92B-2FD9-D8D4-E722049510B0}"/>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F960CBB6-1EF0-223F-FF56-F36318BA2751}"/>
              </a:ext>
            </a:extLst>
          </p:cNvPr>
          <p:cNvGrpSpPr/>
          <p:nvPr/>
        </p:nvGrpSpPr>
        <p:grpSpPr>
          <a:xfrm>
            <a:off x="142" y="6398192"/>
            <a:ext cx="12191717" cy="459809"/>
            <a:chOff x="1" y="7996258"/>
            <a:chExt cx="15236824" cy="574655"/>
          </a:xfrm>
        </p:grpSpPr>
        <p:sp>
          <p:nvSpPr>
            <p:cNvPr id="5" name="Rectangle 6">
              <a:extLst>
                <a:ext uri="{FF2B5EF4-FFF2-40B4-BE49-F238E27FC236}">
                  <a16:creationId xmlns:a16="http://schemas.microsoft.com/office/drawing/2014/main" id="{967E0292-0C4B-2819-84C6-68354526CF0B}"/>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D0AB5A6A-0F31-AE6F-085E-FE5DA558AC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7EA09EE1-FC85-0E15-07B6-8E45B02D4E8D}"/>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C6EEE59C-EE55-7E4D-3384-ACD0EA7DA3B4}"/>
              </a:ext>
            </a:extLst>
          </p:cNvPr>
          <p:cNvSpPr/>
          <p:nvPr/>
        </p:nvSpPr>
        <p:spPr>
          <a:xfrm>
            <a:off x="492837" y="538901"/>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IV. Control of off-momentum RDTS and THEIR FLUCTUATIONS</a:t>
            </a:r>
            <a:endParaRPr lang="ko-KR" altLang="en-US" sz="2240" b="1" dirty="0">
              <a:solidFill>
                <a:schemeClr val="tx2"/>
              </a:solidFill>
              <a:cs typeface="Verdana" panose="020B0604030504040204" pitchFamily="34" charset="0"/>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820E6AF-4472-BCF2-0EEB-1DDBA06540DC}"/>
                  </a:ext>
                </a:extLst>
              </p:cNvPr>
              <p:cNvSpPr txBox="1"/>
              <p:nvPr/>
            </p:nvSpPr>
            <p:spPr>
              <a:xfrm>
                <a:off x="489821" y="1197588"/>
                <a:ext cx="11212357" cy="4616648"/>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ko-KR" sz="1400" dirty="0"/>
                  <a:t>We can see that minimizing one-turn RDTs is a necessary but not sufficient condition for enlarging normalized DA,</a:t>
                </a:r>
                <a:r>
                  <a:rPr lang="ko-KR" altLang="en-US" sz="1400" dirty="0"/>
                  <a:t> </a:t>
                </a:r>
                <a:r>
                  <a:rPr lang="en-US" altLang="ko-KR" sz="1400" dirty="0"/>
                  <a:t>while</a:t>
                </a:r>
                <a:r>
                  <a:rPr lang="ko-KR" altLang="en-US" sz="1400" dirty="0"/>
                  <a:t> </a:t>
                </a:r>
                <a:r>
                  <a:rPr lang="en-US" altLang="ko-KR" sz="1400" dirty="0"/>
                  <a:t>minimizing</a:t>
                </a:r>
                <a:r>
                  <a:rPr lang="ko-KR" altLang="en-US" sz="1400" dirty="0"/>
                  <a:t> </a:t>
                </a:r>
                <a:r>
                  <a:rPr lang="en-US" altLang="ko-KR" sz="1400" dirty="0"/>
                  <a:t>RDT</a:t>
                </a:r>
                <a:r>
                  <a:rPr lang="ko-KR" altLang="en-US" sz="1400" dirty="0"/>
                  <a:t> </a:t>
                </a:r>
                <a:r>
                  <a:rPr lang="en-US" altLang="ko-KR" sz="1400" dirty="0"/>
                  <a:t>fluctuation</a:t>
                </a:r>
                <a:r>
                  <a:rPr lang="ko-KR" altLang="en-US" sz="1400" dirty="0"/>
                  <a:t> </a:t>
                </a:r>
                <a:r>
                  <a:rPr lang="en-US" altLang="ko-KR" sz="1400" dirty="0"/>
                  <a:t>is</a:t>
                </a:r>
                <a:r>
                  <a:rPr lang="ko-KR" altLang="en-US" sz="1400" dirty="0"/>
                  <a:t> </a:t>
                </a:r>
                <a:r>
                  <a:rPr lang="en-US" altLang="ko-KR" sz="1400" dirty="0"/>
                  <a:t>much</a:t>
                </a:r>
                <a:r>
                  <a:rPr lang="ko-KR" altLang="en-US" sz="1400" dirty="0"/>
                  <a:t> </a:t>
                </a:r>
                <a:r>
                  <a:rPr lang="en-US" altLang="ko-KR" sz="1400" dirty="0"/>
                  <a:t>more</a:t>
                </a:r>
                <a:r>
                  <a:rPr lang="ko-KR" altLang="en-US" sz="1400" dirty="0"/>
                  <a:t> </a:t>
                </a:r>
                <a:r>
                  <a:rPr lang="en-US" altLang="ko-KR" sz="1400" dirty="0"/>
                  <a:t>effective.</a:t>
                </a:r>
              </a:p>
              <a:p>
                <a:pPr marL="285750" indent="-285750" algn="just">
                  <a:buFont typeface="Wingdings" panose="05000000000000000000" pitchFamily="2" charset="2"/>
                  <a:buChar char="Ø"/>
                </a:pPr>
                <a:endParaRPr lang="en-US" altLang="ko-KR" sz="1400" dirty="0"/>
              </a:p>
              <a:p>
                <a:pPr marL="285750" indent="-285750" algn="just">
                  <a:buFont typeface="Wingdings" panose="05000000000000000000" pitchFamily="2" charset="2"/>
                  <a:buChar char="Ø"/>
                </a:pPr>
                <a:r>
                  <a:rPr lang="en-US" altLang="ko-KR" sz="1400" dirty="0"/>
                  <a:t>The two lower plots of Fig 7. show the correlation between third-order RDT fluctuations, forth-order RDT fluctuations and ADTSs for </a:t>
                </a:r>
                <a14:m>
                  <m:oMath xmlns:m="http://schemas.openxmlformats.org/officeDocument/2006/math">
                    <m:r>
                      <a:rPr lang="en-US" altLang="ko-KR" sz="1400" b="0" i="1" smtClean="0">
                        <a:latin typeface="Cambria Math" panose="02040503050406030204" pitchFamily="18" charset="0"/>
                      </a:rPr>
                      <m:t>𝛿</m:t>
                    </m:r>
                    <m:r>
                      <a:rPr lang="en-US" altLang="ko-KR" sz="1400" b="0" i="1" smtClean="0">
                        <a:latin typeface="Cambria Math" panose="02040503050406030204" pitchFamily="18" charset="0"/>
                      </a:rPr>
                      <m:t>=3% </m:t>
                    </m:r>
                    <m:r>
                      <a:rPr lang="en-US" altLang="ko-KR" sz="1400" b="0" i="1" smtClean="0">
                        <a:latin typeface="Cambria Math" panose="02040503050406030204" pitchFamily="18" charset="0"/>
                      </a:rPr>
                      <m:t>𝑎𝑛𝑑</m:t>
                    </m:r>
                    <m:r>
                      <a:rPr lang="en-US" altLang="ko-KR" sz="1400" b="0" i="1" smtClean="0">
                        <a:latin typeface="Cambria Math" panose="02040503050406030204" pitchFamily="18" charset="0"/>
                      </a:rPr>
                      <m:t> </m:t>
                    </m:r>
                    <m:r>
                      <a:rPr lang="en-US" altLang="ko-KR" sz="1400" b="0" i="1" smtClean="0">
                        <a:latin typeface="Cambria Math" panose="02040503050406030204" pitchFamily="18" charset="0"/>
                      </a:rPr>
                      <m:t>𝛿</m:t>
                    </m:r>
                    <m:r>
                      <a:rPr lang="en-US" altLang="ko-KR" sz="1400" b="0" i="1" smtClean="0">
                        <a:latin typeface="Cambria Math" panose="02040503050406030204" pitchFamily="18" charset="0"/>
                      </a:rPr>
                      <m:t>=−3%</m:t>
                    </m:r>
                  </m:oMath>
                </a14:m>
                <a:r>
                  <a:rPr lang="en-US" altLang="ko-KR" sz="1400" dirty="0"/>
                  <a:t>. It is seen that minimizing lower order RDT fluctuations helps reduce higher-order RDT fluctuations and ADTS, both of which come from the crossing terms of lower-order RDTS</a:t>
                </a:r>
              </a:p>
              <a:p>
                <a:pPr marL="285750" indent="-285750" algn="just">
                  <a:buFont typeface="Wingdings" panose="05000000000000000000" pitchFamily="2" charset="2"/>
                  <a:buChar char="Ø"/>
                </a:pPr>
                <a:endParaRPr lang="en-US" altLang="ko-KR" sz="1400" dirty="0"/>
              </a:p>
              <a:p>
                <a:pPr marL="285750" indent="-285750" algn="just">
                  <a:buFont typeface="Wingdings" panose="05000000000000000000" pitchFamily="2" charset="2"/>
                  <a:buChar char="Ø"/>
                </a:pPr>
                <a:r>
                  <a:rPr lang="en-US" altLang="ko-KR" sz="1400" dirty="0"/>
                  <a:t>Then, we selected two solution sets and tracked their local dynamic MAs using ELEGANT, which are limited by the transverse nonlinear dynamics.</a:t>
                </a:r>
                <a:r>
                  <a:rPr lang="en-US" altLang="ko-KR" sz="1400" i="0" u="none" strike="noStrike" baseline="0" dirty="0">
                    <a:solidFill>
                      <a:srgbClr val="231F20"/>
                    </a:solidFill>
                  </a:rPr>
                  <a:t> The two solution sets have similar on-momentum DA areas of about 10 cm2. </a:t>
                </a:r>
              </a:p>
              <a:p>
                <a:pPr marL="285750" indent="-285750" algn="just">
                  <a:buFont typeface="Wingdings" panose="05000000000000000000" pitchFamily="2" charset="2"/>
                  <a:buChar char="Ø"/>
                </a:pPr>
                <a:endParaRPr lang="en-US" altLang="ko-KR" sz="1400" i="0" u="none" strike="noStrike" baseline="0" dirty="0">
                  <a:solidFill>
                    <a:srgbClr val="231F20"/>
                  </a:solidFill>
                </a:endParaRPr>
              </a:p>
              <a:p>
                <a:pPr marL="742950" lvl="1" indent="-285750" algn="just">
                  <a:buFont typeface="Wingdings" panose="05000000000000000000" pitchFamily="2" charset="2"/>
                  <a:buChar char="§"/>
                </a:pPr>
                <a:r>
                  <a:rPr lang="en-US" altLang="ko-KR" sz="1400" i="0" u="none" strike="noStrike" baseline="0" dirty="0">
                    <a:solidFill>
                      <a:srgbClr val="231F20"/>
                    </a:solidFill>
                  </a:rPr>
                  <a:t>The first solution set has larger off-momentum DAs with Sn for δ </a:t>
                </a:r>
                <a:r>
                  <a:rPr lang="en-US" altLang="ko-KR" sz="1400" dirty="0">
                    <a:solidFill>
                      <a:srgbClr val="231F20"/>
                    </a:solidFill>
                  </a:rPr>
                  <a:t>= </a:t>
                </a:r>
                <a:r>
                  <a:rPr lang="en-US" altLang="ko-KR" sz="1400" i="0" u="none" strike="noStrike" baseline="0" dirty="0">
                    <a:solidFill>
                      <a:srgbClr val="231F20"/>
                    </a:solidFill>
                  </a:rPr>
                  <a:t>3% greater than 1.4 × 10−4 m and Sn for δ =−3% greater than 1.0 × 10−4 m, </a:t>
                </a:r>
              </a:p>
              <a:p>
                <a:pPr marL="742950" lvl="1" indent="-285750" algn="just">
                  <a:buFont typeface="Wingdings" panose="05000000000000000000" pitchFamily="2" charset="2"/>
                  <a:buChar char="§"/>
                </a:pPr>
                <a:endParaRPr lang="en-US" altLang="ko-KR" sz="1400" i="0" u="none" strike="noStrike" baseline="0" dirty="0">
                  <a:solidFill>
                    <a:srgbClr val="231F20"/>
                  </a:solidFill>
                </a:endParaRPr>
              </a:p>
              <a:p>
                <a:pPr marL="742950" lvl="1" indent="-285750" algn="just">
                  <a:buFont typeface="Wingdings" panose="05000000000000000000" pitchFamily="2" charset="2"/>
                  <a:buChar char="§"/>
                </a:pPr>
                <a:r>
                  <a:rPr lang="en-US" altLang="ko-KR" sz="1400" i="0" u="none" strike="noStrike" baseline="0" dirty="0">
                    <a:solidFill>
                      <a:srgbClr val="231F20"/>
                    </a:solidFill>
                  </a:rPr>
                  <a:t>the second solution set has smaller off-momentum DAs with Sn for δ </a:t>
                </a:r>
                <a:r>
                  <a:rPr lang="en-US" altLang="ko-KR" sz="1400" dirty="0">
                    <a:solidFill>
                      <a:srgbClr val="231F20"/>
                    </a:solidFill>
                  </a:rPr>
                  <a:t>= </a:t>
                </a:r>
                <a:r>
                  <a:rPr lang="en-US" altLang="ko-KR" sz="1400" i="0" u="none" strike="noStrike" baseline="0" dirty="0">
                    <a:solidFill>
                      <a:srgbClr val="231F20"/>
                    </a:solidFill>
                  </a:rPr>
                  <a:t>3% less than 1.2 × 10−4 m and Sn for δ = −3% less than 0.8 × 10−4 m.</a:t>
                </a:r>
              </a:p>
              <a:p>
                <a:pPr marL="742950" lvl="1" indent="-285750" algn="just">
                  <a:buFont typeface="Wingdings" panose="05000000000000000000" pitchFamily="2" charset="2"/>
                  <a:buChar char="§"/>
                </a:pPr>
                <a:endParaRPr lang="en-US" altLang="ko-KR" sz="1400" dirty="0">
                  <a:solidFill>
                    <a:srgbClr val="231F20"/>
                  </a:solidFill>
                </a:endParaRPr>
              </a:p>
              <a:p>
                <a:pPr marL="285750" indent="-285750" algn="just">
                  <a:buFont typeface="Wingdings" panose="05000000000000000000" pitchFamily="2" charset="2"/>
                  <a:buChar char="Ø"/>
                </a:pPr>
                <a:r>
                  <a:rPr lang="en-US" altLang="ko-KR" sz="1400" dirty="0"/>
                  <a:t>From Fig 8, we can see that the overall local MAs of the first solution set are larger than those of the second set. This indicates that for the SSRF lattice, reducing off-momentum RDT fluctuations is effective in enlarging local MA.</a:t>
                </a:r>
              </a:p>
              <a:p>
                <a:pPr marL="285750" indent="-285750" algn="just">
                  <a:buFont typeface="Wingdings" panose="05000000000000000000" pitchFamily="2" charset="2"/>
                  <a:buChar char="Ø"/>
                </a:pPr>
                <a:endParaRPr lang="en-US" altLang="ko-KR" sz="1400" dirty="0"/>
              </a:p>
              <a:p>
                <a:pPr marL="285750" indent="-285750" algn="just">
                  <a:buFont typeface="Wingdings" panose="05000000000000000000" pitchFamily="2" charset="2"/>
                  <a:buChar char="Ø"/>
                </a:pPr>
                <a:r>
                  <a:rPr lang="en-US" altLang="ko-KR" sz="1400" dirty="0"/>
                  <a:t>For the two solution sets of the SSRF lattice, the effect of higher-order dispersion on local MA is small, But for the SOLEIL II lattice, higher-order dispersion needs to be seriously considered.</a:t>
                </a:r>
                <a:endParaRPr lang="ko-KR" altLang="en-US" sz="1400" dirty="0"/>
              </a:p>
            </p:txBody>
          </p:sp>
        </mc:Choice>
        <mc:Fallback>
          <p:sp>
            <p:nvSpPr>
              <p:cNvPr id="2" name="TextBox 1">
                <a:extLst>
                  <a:ext uri="{FF2B5EF4-FFF2-40B4-BE49-F238E27FC236}">
                    <a16:creationId xmlns:a16="http://schemas.microsoft.com/office/drawing/2014/main" id="{C820E6AF-4472-BCF2-0EEB-1DDBA06540DC}"/>
                  </a:ext>
                </a:extLst>
              </p:cNvPr>
              <p:cNvSpPr txBox="1">
                <a:spLocks noRot="1" noChangeAspect="1" noMove="1" noResize="1" noEditPoints="1" noAdjustHandles="1" noChangeArrowheads="1" noChangeShapeType="1" noTextEdit="1"/>
              </p:cNvSpPr>
              <p:nvPr/>
            </p:nvSpPr>
            <p:spPr>
              <a:xfrm>
                <a:off x="489821" y="1197588"/>
                <a:ext cx="11212357" cy="4616648"/>
              </a:xfrm>
              <a:prstGeom prst="rect">
                <a:avLst/>
              </a:prstGeom>
              <a:blipFill>
                <a:blip r:embed="rId3"/>
                <a:stretch>
                  <a:fillRect l="-54" t="-132" r="-109" b="-396"/>
                </a:stretch>
              </a:blipFill>
            </p:spPr>
            <p:txBody>
              <a:bodyPr/>
              <a:lstStyle/>
              <a:p>
                <a:r>
                  <a:rPr lang="ko-KR" altLang="en-US">
                    <a:noFill/>
                  </a:rPr>
                  <a:t> </a:t>
                </a:r>
              </a:p>
            </p:txBody>
          </p:sp>
        </mc:Fallback>
      </mc:AlternateContent>
      <p:sp>
        <p:nvSpPr>
          <p:cNvPr id="8" name="직사각형 7">
            <a:extLst>
              <a:ext uri="{FF2B5EF4-FFF2-40B4-BE49-F238E27FC236}">
                <a16:creationId xmlns:a16="http://schemas.microsoft.com/office/drawing/2014/main" id="{FC2B3B33-AC61-4723-8E9E-C76798FCFFCC}"/>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511179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E5A0D-9125-D27F-C701-3293395ABEDB}"/>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55E6DC83-AFCB-62AE-74AD-55562555D7EA}"/>
              </a:ext>
            </a:extLst>
          </p:cNvPr>
          <p:cNvGrpSpPr/>
          <p:nvPr/>
        </p:nvGrpSpPr>
        <p:grpSpPr>
          <a:xfrm>
            <a:off x="142" y="6398192"/>
            <a:ext cx="12191717" cy="459809"/>
            <a:chOff x="1" y="7996258"/>
            <a:chExt cx="15236824" cy="574655"/>
          </a:xfrm>
        </p:grpSpPr>
        <p:sp>
          <p:nvSpPr>
            <p:cNvPr id="5" name="Rectangle 6">
              <a:extLst>
                <a:ext uri="{FF2B5EF4-FFF2-40B4-BE49-F238E27FC236}">
                  <a16:creationId xmlns:a16="http://schemas.microsoft.com/office/drawing/2014/main" id="{757F87E2-F67B-4441-FBCB-551486D2C02A}"/>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E8098D80-CD6B-DD61-27C5-861205E632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65786189-9B3B-72D8-610E-3CA2B2F1A3A3}"/>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59A0B7A3-CFB6-BAB3-2E63-A1B9D9BD167A}"/>
              </a:ext>
            </a:extLst>
          </p:cNvPr>
          <p:cNvSpPr/>
          <p:nvPr/>
        </p:nvSpPr>
        <p:spPr>
          <a:xfrm>
            <a:off x="492837" y="538901"/>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V. Off-momentum DA analysis for a hybrid MBA lattice</a:t>
            </a:r>
            <a:endParaRPr lang="ko-KR" altLang="en-US" sz="2240" b="1"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65BD62B2-B7BC-2820-C835-366478CAE271}"/>
              </a:ext>
            </a:extLst>
          </p:cNvPr>
          <p:cNvSpPr txBox="1"/>
          <p:nvPr/>
        </p:nvSpPr>
        <p:spPr>
          <a:xfrm>
            <a:off x="501813" y="1308100"/>
            <a:ext cx="11288020" cy="830997"/>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ko-KR" sz="1600" dirty="0"/>
              <a:t>We will further analyze the off-momentum DAs for hybrid MBA lattice. Hybrid MBA lattices are used in some designs of the fourth-generation storage ring light sources. The storage ring of </a:t>
            </a:r>
            <a:r>
              <a:rPr lang="en-US" altLang="ko-KR" sz="1600" dirty="0" err="1"/>
              <a:t>Heifei</a:t>
            </a:r>
            <a:r>
              <a:rPr lang="en-US" altLang="ko-KR" sz="1600" dirty="0"/>
              <a:t> Advanced Light Facility(HALF) uses a modified H-6BA lattice with a long and a short straight section in one cell</a:t>
            </a:r>
            <a:endParaRPr lang="ko-KR" altLang="en-US" sz="1600" dirty="0"/>
          </a:p>
        </p:txBody>
      </p:sp>
      <p:pic>
        <p:nvPicPr>
          <p:cNvPr id="6" name="그림 5">
            <a:extLst>
              <a:ext uri="{FF2B5EF4-FFF2-40B4-BE49-F238E27FC236}">
                <a16:creationId xmlns:a16="http://schemas.microsoft.com/office/drawing/2014/main" id="{19188890-66E8-F7EF-767E-621B53C6D029}"/>
              </a:ext>
            </a:extLst>
          </p:cNvPr>
          <p:cNvPicPr>
            <a:picLocks noChangeAspect="1"/>
          </p:cNvPicPr>
          <p:nvPr/>
        </p:nvPicPr>
        <p:blipFill>
          <a:blip r:embed="rId3"/>
          <a:stretch>
            <a:fillRect/>
          </a:stretch>
        </p:blipFill>
        <p:spPr>
          <a:xfrm>
            <a:off x="492837" y="2608558"/>
            <a:ext cx="4118504" cy="3317217"/>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341CEEE-D91B-678F-F2C8-568998ECF524}"/>
                  </a:ext>
                </a:extLst>
              </p:cNvPr>
              <p:cNvSpPr txBox="1"/>
              <p:nvPr/>
            </p:nvSpPr>
            <p:spPr>
              <a:xfrm>
                <a:off x="5228167" y="2497667"/>
                <a:ext cx="6172200" cy="1815882"/>
              </a:xfrm>
              <a:prstGeom prst="rect">
                <a:avLst/>
              </a:prstGeom>
              <a:noFill/>
            </p:spPr>
            <p:txBody>
              <a:bodyPr wrap="square" rtlCol="0">
                <a:spAutoFit/>
              </a:bodyPr>
              <a:lstStyle/>
              <a:p>
                <a:pPr marL="285750" indent="-285750">
                  <a:buFont typeface="Wingdings" panose="05000000000000000000" pitchFamily="2" charset="2"/>
                  <a:buChar char="Ø"/>
                </a:pPr>
                <a:r>
                  <a:rPr lang="en-US" altLang="ko-KR" sz="1600" dirty="0"/>
                  <a:t>For the hybrid MBA lattice with </a:t>
                </a:r>
                <a14:m>
                  <m:oMath xmlns:m="http://schemas.openxmlformats.org/officeDocument/2006/math">
                    <m:r>
                      <a:rPr lang="en-US" altLang="ko-KR" sz="1600" b="0" i="1" smtClean="0">
                        <a:latin typeface="Cambria Math" panose="02040503050406030204" pitchFamily="18" charset="0"/>
                      </a:rPr>
                      <m:t>−</m:t>
                    </m:r>
                    <m:r>
                      <m:rPr>
                        <m:sty m:val="p"/>
                      </m:rPr>
                      <a:rPr lang="en-US" altLang="ko-KR" sz="1600" i="1" smtClean="0">
                        <a:latin typeface="Cambria Math" panose="02040503050406030204" pitchFamily="18" charset="0"/>
                        <a:ea typeface="Cambria Math" panose="02040503050406030204" pitchFamily="18" charset="0"/>
                      </a:rPr>
                      <m:t>Ι</m:t>
                    </m:r>
                  </m:oMath>
                </a14:m>
                <a:r>
                  <a:rPr lang="ko-KR" altLang="en-US" sz="1600" dirty="0"/>
                  <a:t> </a:t>
                </a:r>
                <a:r>
                  <a:rPr lang="en-US" altLang="ko-KR" sz="1600" dirty="0"/>
                  <a:t>transformation between two dispersion bumps, the nonlinear cancellation is very effective in the on-momentum dynamics. </a:t>
                </a:r>
              </a:p>
              <a:p>
                <a:pPr marL="285750" indent="-285750">
                  <a:buFont typeface="Wingdings" panose="05000000000000000000" pitchFamily="2" charset="2"/>
                  <a:buChar char="Ø"/>
                </a:pPr>
                <a:endParaRPr lang="en-US" altLang="ko-KR" sz="1600" dirty="0"/>
              </a:p>
              <a:p>
                <a:pPr marL="285750" indent="-285750">
                  <a:buFont typeface="Wingdings" panose="05000000000000000000" pitchFamily="2" charset="2"/>
                  <a:buChar char="Ø"/>
                </a:pPr>
                <a:r>
                  <a:rPr lang="en-US" altLang="ko-KR" sz="1600" dirty="0"/>
                  <a:t>However, the cancellation can degrade in the off-momentum dynamics due to significant change of linear optics with momentum.</a:t>
                </a:r>
                <a:endParaRPr lang="ko-KR" altLang="en-US" sz="1600" dirty="0"/>
              </a:p>
            </p:txBody>
          </p:sp>
        </mc:Choice>
        <mc:Fallback>
          <p:sp>
            <p:nvSpPr>
              <p:cNvPr id="8" name="TextBox 7">
                <a:extLst>
                  <a:ext uri="{FF2B5EF4-FFF2-40B4-BE49-F238E27FC236}">
                    <a16:creationId xmlns:a16="http://schemas.microsoft.com/office/drawing/2014/main" id="{2341CEEE-D91B-678F-F2C8-568998ECF524}"/>
                  </a:ext>
                </a:extLst>
              </p:cNvPr>
              <p:cNvSpPr txBox="1">
                <a:spLocks noRot="1" noChangeAspect="1" noMove="1" noResize="1" noEditPoints="1" noAdjustHandles="1" noChangeArrowheads="1" noChangeShapeType="1" noTextEdit="1"/>
              </p:cNvSpPr>
              <p:nvPr/>
            </p:nvSpPr>
            <p:spPr>
              <a:xfrm>
                <a:off x="5228167" y="2497667"/>
                <a:ext cx="6172200" cy="1815882"/>
              </a:xfrm>
              <a:prstGeom prst="rect">
                <a:avLst/>
              </a:prstGeom>
              <a:blipFill>
                <a:blip r:embed="rId4"/>
                <a:stretch>
                  <a:fillRect l="-395" t="-1007" r="-1186" b="-3356"/>
                </a:stretch>
              </a:blipFill>
            </p:spPr>
            <p:txBody>
              <a:bodyPr/>
              <a:lstStyle/>
              <a:p>
                <a:r>
                  <a:rPr lang="ko-KR" altLang="en-US">
                    <a:noFill/>
                  </a:rPr>
                  <a:t> </a:t>
                </a:r>
              </a:p>
            </p:txBody>
          </p:sp>
        </mc:Fallback>
      </mc:AlternateContent>
      <p:pic>
        <p:nvPicPr>
          <p:cNvPr id="10" name="그림 9">
            <a:extLst>
              <a:ext uri="{FF2B5EF4-FFF2-40B4-BE49-F238E27FC236}">
                <a16:creationId xmlns:a16="http://schemas.microsoft.com/office/drawing/2014/main" id="{3E762C43-024E-628B-9D6D-2ABD4D2A6D68}"/>
              </a:ext>
            </a:extLst>
          </p:cNvPr>
          <p:cNvPicPr>
            <a:picLocks noChangeAspect="1"/>
          </p:cNvPicPr>
          <p:nvPr/>
        </p:nvPicPr>
        <p:blipFill>
          <a:blip r:embed="rId5"/>
          <a:stretch>
            <a:fillRect/>
          </a:stretch>
        </p:blipFill>
        <p:spPr>
          <a:xfrm>
            <a:off x="7527005" y="4155582"/>
            <a:ext cx="2971662" cy="2481194"/>
          </a:xfrm>
          <a:prstGeom prst="rect">
            <a:avLst/>
          </a:prstGeom>
        </p:spPr>
      </p:pic>
      <p:sp>
        <p:nvSpPr>
          <p:cNvPr id="11" name="직사각형 10">
            <a:extLst>
              <a:ext uri="{FF2B5EF4-FFF2-40B4-BE49-F238E27FC236}">
                <a16:creationId xmlns:a16="http://schemas.microsoft.com/office/drawing/2014/main" id="{13B7EB26-8998-4B05-9452-F392F71720BF}"/>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1957275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BF9E5-687F-0896-5A7B-10D4F95FF4D7}"/>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D0271059-DB7C-0743-BF15-48677EC9D75E}"/>
              </a:ext>
            </a:extLst>
          </p:cNvPr>
          <p:cNvGrpSpPr/>
          <p:nvPr/>
        </p:nvGrpSpPr>
        <p:grpSpPr>
          <a:xfrm>
            <a:off x="142" y="6398192"/>
            <a:ext cx="12191717" cy="459809"/>
            <a:chOff x="1" y="7996258"/>
            <a:chExt cx="15236824" cy="574655"/>
          </a:xfrm>
        </p:grpSpPr>
        <p:sp>
          <p:nvSpPr>
            <p:cNvPr id="5" name="Rectangle 6">
              <a:extLst>
                <a:ext uri="{FF2B5EF4-FFF2-40B4-BE49-F238E27FC236}">
                  <a16:creationId xmlns:a16="http://schemas.microsoft.com/office/drawing/2014/main" id="{05D332E3-5471-F778-45A3-7303D1D3B414}"/>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8ACA0A90-B307-F9B9-1549-42EC6A502D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125866DF-D14C-319D-44FE-C0C6FD211745}"/>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5C456942-3172-C4FF-C56C-C9CD5768852E}"/>
              </a:ext>
            </a:extLst>
          </p:cNvPr>
          <p:cNvSpPr/>
          <p:nvPr/>
        </p:nvSpPr>
        <p:spPr>
          <a:xfrm>
            <a:off x="492837" y="538901"/>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V. Off-momentum DA analysis for a hybrid MBA lattice</a:t>
            </a:r>
            <a:endParaRPr lang="ko-KR" altLang="en-US" sz="2240" b="1" dirty="0">
              <a:solidFill>
                <a:schemeClr val="tx2"/>
              </a:solidFill>
              <a:cs typeface="Verdana" panose="020B0604030504040204" pitchFamily="34" charset="0"/>
            </a:endParaRPr>
          </a:p>
        </p:txBody>
      </p:sp>
      <p:pic>
        <p:nvPicPr>
          <p:cNvPr id="4" name="그림 3">
            <a:extLst>
              <a:ext uri="{FF2B5EF4-FFF2-40B4-BE49-F238E27FC236}">
                <a16:creationId xmlns:a16="http://schemas.microsoft.com/office/drawing/2014/main" id="{2CD251E0-A3AF-73D5-5A64-D4C844ADE833}"/>
              </a:ext>
            </a:extLst>
          </p:cNvPr>
          <p:cNvPicPr>
            <a:picLocks noChangeAspect="1"/>
          </p:cNvPicPr>
          <p:nvPr/>
        </p:nvPicPr>
        <p:blipFill>
          <a:blip r:embed="rId3"/>
          <a:stretch>
            <a:fillRect/>
          </a:stretch>
        </p:blipFill>
        <p:spPr>
          <a:xfrm>
            <a:off x="5675124" y="1368421"/>
            <a:ext cx="3115998" cy="2105789"/>
          </a:xfrm>
          <a:prstGeom prst="rect">
            <a:avLst/>
          </a:prstGeom>
        </p:spPr>
      </p:pic>
      <p:pic>
        <p:nvPicPr>
          <p:cNvPr id="11" name="그림 10">
            <a:extLst>
              <a:ext uri="{FF2B5EF4-FFF2-40B4-BE49-F238E27FC236}">
                <a16:creationId xmlns:a16="http://schemas.microsoft.com/office/drawing/2014/main" id="{389DCD01-8CAE-DC18-EAB1-C03D70E54934}"/>
              </a:ext>
            </a:extLst>
          </p:cNvPr>
          <p:cNvPicPr>
            <a:picLocks noChangeAspect="1"/>
          </p:cNvPicPr>
          <p:nvPr/>
        </p:nvPicPr>
        <p:blipFill>
          <a:blip r:embed="rId4"/>
          <a:stretch>
            <a:fillRect/>
          </a:stretch>
        </p:blipFill>
        <p:spPr>
          <a:xfrm>
            <a:off x="5576663" y="3876246"/>
            <a:ext cx="3288770" cy="2190819"/>
          </a:xfrm>
          <a:prstGeom prst="rect">
            <a:avLst/>
          </a:prstGeom>
        </p:spPr>
      </p:pic>
      <p:pic>
        <p:nvPicPr>
          <p:cNvPr id="3" name="그림 2">
            <a:extLst>
              <a:ext uri="{FF2B5EF4-FFF2-40B4-BE49-F238E27FC236}">
                <a16:creationId xmlns:a16="http://schemas.microsoft.com/office/drawing/2014/main" id="{5ED5E3A7-F851-E931-EDA7-00EF53685516}"/>
              </a:ext>
            </a:extLst>
          </p:cNvPr>
          <p:cNvPicPr>
            <a:picLocks noChangeAspect="1"/>
          </p:cNvPicPr>
          <p:nvPr/>
        </p:nvPicPr>
        <p:blipFill>
          <a:blip r:embed="rId5"/>
          <a:stretch>
            <a:fillRect/>
          </a:stretch>
        </p:blipFill>
        <p:spPr>
          <a:xfrm>
            <a:off x="9089263" y="1358431"/>
            <a:ext cx="3069244" cy="2043039"/>
          </a:xfrm>
          <a:prstGeom prst="rect">
            <a:avLst/>
          </a:prstGeom>
        </p:spPr>
      </p:pic>
      <p:pic>
        <p:nvPicPr>
          <p:cNvPr id="8" name="그림 7">
            <a:extLst>
              <a:ext uri="{FF2B5EF4-FFF2-40B4-BE49-F238E27FC236}">
                <a16:creationId xmlns:a16="http://schemas.microsoft.com/office/drawing/2014/main" id="{8F838002-B8E7-BA8F-A1B0-F640EE09BC90}"/>
              </a:ext>
            </a:extLst>
          </p:cNvPr>
          <p:cNvPicPr>
            <a:picLocks noChangeAspect="1"/>
          </p:cNvPicPr>
          <p:nvPr/>
        </p:nvPicPr>
        <p:blipFill>
          <a:blip r:embed="rId6"/>
          <a:stretch>
            <a:fillRect/>
          </a:stretch>
        </p:blipFill>
        <p:spPr>
          <a:xfrm>
            <a:off x="8938763" y="3928570"/>
            <a:ext cx="3288770" cy="2185704"/>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B19DC8-2D5C-D58E-2F52-3E4FEE5AD19F}"/>
                  </a:ext>
                </a:extLst>
              </p:cNvPr>
              <p:cNvSpPr txBox="1"/>
              <p:nvPr/>
            </p:nvSpPr>
            <p:spPr>
              <a:xfrm>
                <a:off x="501813" y="1494573"/>
                <a:ext cx="5001520" cy="4236737"/>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ko-KR" sz="1400" dirty="0"/>
                  <a:t>For the HALF lattice, it was found that there can be a hole in the off-momentum DA with </a:t>
                </a:r>
                <a14:m>
                  <m:oMath xmlns:m="http://schemas.openxmlformats.org/officeDocument/2006/math">
                    <m:r>
                      <a:rPr lang="en-US" altLang="ko-KR" sz="1400" b="0" i="1" smtClean="0">
                        <a:latin typeface="Cambria Math" panose="02040503050406030204" pitchFamily="18" charset="0"/>
                      </a:rPr>
                      <m:t>𝛿</m:t>
                    </m:r>
                    <m:r>
                      <a:rPr lang="en-US" altLang="ko-KR" sz="1400" b="0" i="1" smtClean="0">
                        <a:latin typeface="Cambria Math" panose="02040503050406030204" pitchFamily="18" charset="0"/>
                      </a:rPr>
                      <m:t> </m:t>
                    </m:r>
                    <m:r>
                      <a:rPr lang="en-US" altLang="ko-KR" sz="1400" b="0" i="1" smtClean="0">
                        <a:latin typeface="Cambria Math" panose="02040503050406030204" pitchFamily="18" charset="0"/>
                      </a:rPr>
                      <m:t>𝑎𝑟𝑜𝑢𝑛𝑑</m:t>
                    </m:r>
                    <m:r>
                      <a:rPr lang="en-US" altLang="ko-KR" sz="1400" b="0" i="1" smtClean="0">
                        <a:latin typeface="Cambria Math" panose="02040503050406030204" pitchFamily="18" charset="0"/>
                      </a:rPr>
                      <m:t>−2%</m:t>
                    </m:r>
                  </m:oMath>
                </a14:m>
                <a:r>
                  <a:rPr lang="en-US" altLang="ko-KR" sz="1400" dirty="0"/>
                  <a:t>, which may affect the MA if the hole becomes large when errors are included,</a:t>
                </a:r>
              </a:p>
              <a:p>
                <a:pPr marL="285750" indent="-285750" algn="just">
                  <a:buFont typeface="Wingdings" panose="05000000000000000000" pitchFamily="2" charset="2"/>
                  <a:buChar char="Ø"/>
                </a:pPr>
                <a:endParaRPr lang="en-US" altLang="ko-KR" sz="1400" dirty="0"/>
              </a:p>
              <a:p>
                <a:pPr marL="285750" indent="-285750" algn="just">
                  <a:buFont typeface="Wingdings" panose="05000000000000000000" pitchFamily="2" charset="2"/>
                  <a:buChar char="Ø"/>
                </a:pPr>
                <a:r>
                  <a:rPr lang="en-US" altLang="ko-KR" sz="1400" dirty="0"/>
                  <a:t>The right figure shows the off- momentum DAs and frequency maps with </a:t>
                </a:r>
                <a14:m>
                  <m:oMath xmlns:m="http://schemas.openxmlformats.org/officeDocument/2006/math">
                    <m:r>
                      <a:rPr lang="en-US" altLang="ko-KR" sz="1400" b="0" i="1" smtClean="0">
                        <a:latin typeface="Cambria Math" panose="02040503050406030204" pitchFamily="18" charset="0"/>
                      </a:rPr>
                      <m:t>𝛿</m:t>
                    </m:r>
                    <m:r>
                      <a:rPr lang="en-US" altLang="ko-KR" sz="1400" b="0" i="1" smtClean="0">
                        <a:latin typeface="Cambria Math" panose="02040503050406030204" pitchFamily="18" charset="0"/>
                      </a:rPr>
                      <m:t> </m:t>
                    </m:r>
                    <m:r>
                      <a:rPr lang="en-US" altLang="ko-KR" sz="1400" b="0" i="1" smtClean="0">
                        <a:latin typeface="Cambria Math" panose="02040503050406030204" pitchFamily="18" charset="0"/>
                      </a:rPr>
                      <m:t>𝑎𝑟𝑜𝑢𝑛𝑑</m:t>
                    </m:r>
                    <m:r>
                      <a:rPr lang="en-US" altLang="ko-KR" sz="1400" b="0" i="1" smtClean="0">
                        <a:latin typeface="Cambria Math" panose="02040503050406030204" pitchFamily="18" charset="0"/>
                      </a:rPr>
                      <m:t>−2%</m:t>
                    </m:r>
                    <m:r>
                      <a:rPr lang="en-US" altLang="ko-KR" sz="1400" b="0" i="0" smtClean="0">
                        <a:latin typeface="Cambria Math" panose="02040503050406030204" pitchFamily="18" charset="0"/>
                      </a:rPr>
                      <m:t> </m:t>
                    </m:r>
                  </m:oMath>
                </a14:m>
                <a:r>
                  <a:rPr lang="en-US" altLang="ko-KR" sz="1400" dirty="0"/>
                  <a:t>for two nonlinear solutions of HALF. The DA hole of the solution on the left of the figure is larger than of the solution on the right.</a:t>
                </a:r>
              </a:p>
              <a:p>
                <a:pPr marL="285750" indent="-285750" algn="just">
                  <a:buFont typeface="Wingdings" panose="05000000000000000000" pitchFamily="2" charset="2"/>
                  <a:buChar char="Ø"/>
                </a:pPr>
                <a:endParaRPr lang="en-US" altLang="ko-KR" sz="1400" dirty="0"/>
              </a:p>
              <a:p>
                <a:pPr marL="285750" indent="-285750" algn="just">
                  <a:buFont typeface="Wingdings" panose="05000000000000000000" pitchFamily="2" charset="2"/>
                  <a:buChar char="Ø"/>
                </a:pPr>
                <a:r>
                  <a:rPr lang="en-US" altLang="ko-KR" sz="1400" dirty="0"/>
                  <a:t>It can be seen that hole involves multiple resonance lines in the tune space., including the third-order nonstructural resonance </a:t>
                </a:r>
                <a14:m>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𝜈</m:t>
                        </m:r>
                      </m:e>
                      <m:sub>
                        <m:r>
                          <a:rPr lang="en-US" altLang="ko-KR" sz="1400" b="0" i="1" smtClean="0">
                            <a:latin typeface="Cambria Math" panose="02040503050406030204" pitchFamily="18" charset="0"/>
                          </a:rPr>
                          <m:t>𝑥</m:t>
                        </m:r>
                      </m:sub>
                    </m:sSub>
                    <m:r>
                      <a:rPr lang="en-US" altLang="ko-KR" sz="1400" b="0" i="1" smtClean="0">
                        <a:latin typeface="Cambria Math" panose="02040503050406030204" pitchFamily="18" charset="0"/>
                      </a:rPr>
                      <m:t>+2</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𝜈</m:t>
                        </m:r>
                      </m:e>
                      <m:sub>
                        <m:r>
                          <a:rPr lang="en-US" altLang="ko-KR" sz="1400" b="0" i="1" smtClean="0">
                            <a:latin typeface="Cambria Math" panose="02040503050406030204" pitchFamily="18" charset="0"/>
                          </a:rPr>
                          <m:t>𝑦</m:t>
                        </m:r>
                      </m:sub>
                    </m:sSub>
                  </m:oMath>
                </a14:m>
                <a:r>
                  <a:rPr lang="en-US" altLang="ko-KR" sz="1400" dirty="0"/>
                  <a:t> and the fifth-order structural resonance </a:t>
                </a:r>
                <a14:m>
                  <m:oMath xmlns:m="http://schemas.openxmlformats.org/officeDocument/2006/math">
                    <m:r>
                      <a:rPr lang="en-US" altLang="ko-KR" sz="1400" b="0" i="1" smtClean="0">
                        <a:latin typeface="Cambria Math" panose="02040503050406030204" pitchFamily="18" charset="0"/>
                      </a:rPr>
                      <m:t>3</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𝜈</m:t>
                        </m:r>
                      </m:e>
                      <m:sub>
                        <m:r>
                          <a:rPr lang="en-US" altLang="ko-KR" sz="1400" b="0" i="1" smtClean="0">
                            <a:latin typeface="Cambria Math" panose="02040503050406030204" pitchFamily="18" charset="0"/>
                          </a:rPr>
                          <m:t>𝑥</m:t>
                        </m:r>
                      </m:sub>
                    </m:sSub>
                    <m:r>
                      <a:rPr lang="en-US" altLang="ko-KR" sz="1400" b="0" i="1" smtClean="0">
                        <a:latin typeface="Cambria Math" panose="02040503050406030204" pitchFamily="18" charset="0"/>
                      </a:rPr>
                      <m:t>+2</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𝜈</m:t>
                        </m:r>
                      </m:e>
                      <m:sub>
                        <m:r>
                          <a:rPr lang="en-US" altLang="ko-KR" sz="1400" b="0" i="1" smtClean="0">
                            <a:latin typeface="Cambria Math" panose="02040503050406030204" pitchFamily="18" charset="0"/>
                          </a:rPr>
                          <m:t>𝑦</m:t>
                        </m:r>
                      </m:sub>
                    </m:sSub>
                    <m:r>
                      <a:rPr lang="en-US" altLang="ko-KR" sz="1400" b="0" i="1" smtClean="0">
                        <a:latin typeface="Cambria Math" panose="02040503050406030204" pitchFamily="18" charset="0"/>
                      </a:rPr>
                      <m:t>.</m:t>
                    </m:r>
                  </m:oMath>
                </a14:m>
                <a:endParaRPr lang="en-US" altLang="ko-KR" sz="1400" dirty="0"/>
              </a:p>
              <a:p>
                <a:pPr marL="285750" indent="-285750" algn="just">
                  <a:buFont typeface="Wingdings" panose="05000000000000000000" pitchFamily="2" charset="2"/>
                  <a:buChar char="Ø"/>
                </a:pPr>
                <a:endParaRPr lang="en-US" altLang="ko-KR" sz="1400" dirty="0"/>
              </a:p>
              <a:p>
                <a:pPr marL="285750" indent="-285750" algn="just">
                  <a:buFont typeface="Wingdings" panose="05000000000000000000" pitchFamily="2" charset="2"/>
                  <a:buChar char="Ø"/>
                </a:pPr>
                <a:r>
                  <a:rPr lang="en-US" altLang="ko-KR" sz="1400" dirty="0"/>
                  <a:t>We found that the structural resonance </a:t>
                </a:r>
                <a14:m>
                  <m:oMath xmlns:m="http://schemas.openxmlformats.org/officeDocument/2006/math">
                    <m:r>
                      <a:rPr lang="en-US" altLang="ko-KR" sz="1400" b="0" i="1" smtClean="0">
                        <a:latin typeface="Cambria Math" panose="02040503050406030204" pitchFamily="18" charset="0"/>
                      </a:rPr>
                      <m:t>3</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𝜈</m:t>
                        </m:r>
                      </m:e>
                      <m:sub>
                        <m:r>
                          <a:rPr lang="en-US" altLang="ko-KR" sz="1400" b="0" i="1" smtClean="0">
                            <a:latin typeface="Cambria Math" panose="02040503050406030204" pitchFamily="18" charset="0"/>
                          </a:rPr>
                          <m:t>𝑥</m:t>
                        </m:r>
                      </m:sub>
                    </m:sSub>
                    <m:r>
                      <a:rPr lang="en-US" altLang="ko-KR" sz="1400" b="0" i="1" smtClean="0">
                        <a:latin typeface="Cambria Math" panose="02040503050406030204" pitchFamily="18" charset="0"/>
                      </a:rPr>
                      <m:t>+2</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𝜈</m:t>
                        </m:r>
                      </m:e>
                      <m:sub>
                        <m:r>
                          <a:rPr lang="en-US" altLang="ko-KR" sz="1400" b="0" i="1" smtClean="0">
                            <a:latin typeface="Cambria Math" panose="02040503050406030204" pitchFamily="18" charset="0"/>
                          </a:rPr>
                          <m:t>𝑦</m:t>
                        </m:r>
                      </m:sub>
                    </m:sSub>
                  </m:oMath>
                </a14:m>
                <a:r>
                  <a:rPr lang="en-US" altLang="ko-KR" sz="1400" dirty="0"/>
                  <a:t> has a significant effect of the DA hole. To reduce the DA hole, it is necessary to control fifth-order resonance.</a:t>
                </a:r>
              </a:p>
            </p:txBody>
          </p:sp>
        </mc:Choice>
        <mc:Fallback xmlns="">
          <p:sp>
            <p:nvSpPr>
              <p:cNvPr id="17" name="TextBox 16">
                <a:extLst>
                  <a:ext uri="{FF2B5EF4-FFF2-40B4-BE49-F238E27FC236}">
                    <a16:creationId xmlns:a16="http://schemas.microsoft.com/office/drawing/2014/main" id="{4CB19DC8-2D5C-D58E-2F52-3E4FEE5AD19F}"/>
                  </a:ext>
                </a:extLst>
              </p:cNvPr>
              <p:cNvSpPr txBox="1">
                <a:spLocks noRot="1" noChangeAspect="1" noMove="1" noResize="1" noEditPoints="1" noAdjustHandles="1" noChangeArrowheads="1" noChangeShapeType="1" noTextEdit="1"/>
              </p:cNvSpPr>
              <p:nvPr/>
            </p:nvSpPr>
            <p:spPr>
              <a:xfrm>
                <a:off x="501813" y="1494573"/>
                <a:ext cx="5001520" cy="4236737"/>
              </a:xfrm>
              <a:prstGeom prst="rect">
                <a:avLst/>
              </a:prstGeom>
              <a:blipFill>
                <a:blip r:embed="rId7"/>
                <a:stretch>
                  <a:fillRect l="-122" t="-288" r="-974" b="-576"/>
                </a:stretch>
              </a:blipFill>
            </p:spPr>
            <p:txBody>
              <a:bodyPr/>
              <a:lstStyle/>
              <a:p>
                <a:r>
                  <a:rPr lang="ko-KR" altLang="en-US">
                    <a:noFill/>
                  </a:rPr>
                  <a:t> </a:t>
                </a:r>
              </a:p>
            </p:txBody>
          </p:sp>
        </mc:Fallback>
      </mc:AlternateContent>
      <p:sp>
        <p:nvSpPr>
          <p:cNvPr id="12" name="타원 11">
            <a:extLst>
              <a:ext uri="{FF2B5EF4-FFF2-40B4-BE49-F238E27FC236}">
                <a16:creationId xmlns:a16="http://schemas.microsoft.com/office/drawing/2014/main" id="{3684BED0-491E-41C6-9CDC-B11389512253}"/>
              </a:ext>
            </a:extLst>
          </p:cNvPr>
          <p:cNvSpPr/>
          <p:nvPr/>
        </p:nvSpPr>
        <p:spPr>
          <a:xfrm rot="17823724">
            <a:off x="6315213" y="2421905"/>
            <a:ext cx="917406" cy="161367"/>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2A1CA2FD-A011-4CE7-AFF2-7D9DC872229D}"/>
              </a:ext>
            </a:extLst>
          </p:cNvPr>
          <p:cNvSpPr/>
          <p:nvPr/>
        </p:nvSpPr>
        <p:spPr>
          <a:xfrm rot="17823724">
            <a:off x="9931973" y="2387931"/>
            <a:ext cx="403742" cy="11909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a16="http://schemas.microsoft.com/office/drawing/2014/main" id="{50D6118F-AA8A-4C0C-AA64-0574D03C9A25}"/>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3782666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BDD24-1B04-50E4-0C14-D3ACAB62E569}"/>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46C256E5-0721-F7CC-C3E8-81A3AC846132}"/>
              </a:ext>
            </a:extLst>
          </p:cNvPr>
          <p:cNvGrpSpPr/>
          <p:nvPr/>
        </p:nvGrpSpPr>
        <p:grpSpPr>
          <a:xfrm>
            <a:off x="142" y="6398192"/>
            <a:ext cx="12191717" cy="459809"/>
            <a:chOff x="1" y="7996258"/>
            <a:chExt cx="15236824" cy="574655"/>
          </a:xfrm>
        </p:grpSpPr>
        <p:sp>
          <p:nvSpPr>
            <p:cNvPr id="5" name="Rectangle 6">
              <a:extLst>
                <a:ext uri="{FF2B5EF4-FFF2-40B4-BE49-F238E27FC236}">
                  <a16:creationId xmlns:a16="http://schemas.microsoft.com/office/drawing/2014/main" id="{69601E1E-2529-F2D5-625A-40CB214D4489}"/>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1E555382-50D9-1ACF-9BCD-990555D4B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7B6544B4-8A36-067B-9547-34EE06AA1989}"/>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BD239DC1-5FDC-3166-3DCC-48F30F077820}"/>
              </a:ext>
            </a:extLst>
          </p:cNvPr>
          <p:cNvSpPr/>
          <p:nvPr/>
        </p:nvSpPr>
        <p:spPr>
          <a:xfrm>
            <a:off x="492837" y="538901"/>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V. Off-momentum DA analysis for a hybrid MBA lattice</a:t>
            </a:r>
            <a:endParaRPr lang="ko-KR" altLang="en-US" sz="2240" b="1" dirty="0">
              <a:solidFill>
                <a:schemeClr val="tx2"/>
              </a:solidFill>
              <a:cs typeface="Verdana" panose="020B0604030504040204" pitchFamily="34" charset="0"/>
            </a:endParaRPr>
          </a:p>
        </p:txBody>
      </p:sp>
      <p:pic>
        <p:nvPicPr>
          <p:cNvPr id="17" name="그림 16">
            <a:extLst>
              <a:ext uri="{FF2B5EF4-FFF2-40B4-BE49-F238E27FC236}">
                <a16:creationId xmlns:a16="http://schemas.microsoft.com/office/drawing/2014/main" id="{DECE5FEE-36B3-C6F4-0E32-CCB808143C9F}"/>
              </a:ext>
            </a:extLst>
          </p:cNvPr>
          <p:cNvPicPr>
            <a:picLocks noChangeAspect="1"/>
          </p:cNvPicPr>
          <p:nvPr/>
        </p:nvPicPr>
        <p:blipFill>
          <a:blip r:embed="rId3"/>
          <a:stretch>
            <a:fillRect/>
          </a:stretch>
        </p:blipFill>
        <p:spPr>
          <a:xfrm>
            <a:off x="6387462" y="1364098"/>
            <a:ext cx="2961913" cy="2064902"/>
          </a:xfrm>
          <a:prstGeom prst="rect">
            <a:avLst/>
          </a:prstGeom>
        </p:spPr>
      </p:pic>
      <p:pic>
        <p:nvPicPr>
          <p:cNvPr id="18" name="그림 17">
            <a:extLst>
              <a:ext uri="{FF2B5EF4-FFF2-40B4-BE49-F238E27FC236}">
                <a16:creationId xmlns:a16="http://schemas.microsoft.com/office/drawing/2014/main" id="{AF7077A9-3526-7ABF-2E2B-9D92269F3B22}"/>
              </a:ext>
            </a:extLst>
          </p:cNvPr>
          <p:cNvPicPr>
            <a:picLocks noChangeAspect="1"/>
          </p:cNvPicPr>
          <p:nvPr/>
        </p:nvPicPr>
        <p:blipFill>
          <a:blip r:embed="rId4"/>
          <a:stretch>
            <a:fillRect/>
          </a:stretch>
        </p:blipFill>
        <p:spPr>
          <a:xfrm>
            <a:off x="6499861" y="3825331"/>
            <a:ext cx="2934181" cy="2043839"/>
          </a:xfrm>
          <a:prstGeom prst="rect">
            <a:avLst/>
          </a:prstGeom>
        </p:spPr>
      </p:pic>
      <p:pic>
        <p:nvPicPr>
          <p:cNvPr id="19" name="그림 18">
            <a:extLst>
              <a:ext uri="{FF2B5EF4-FFF2-40B4-BE49-F238E27FC236}">
                <a16:creationId xmlns:a16="http://schemas.microsoft.com/office/drawing/2014/main" id="{03E86EF6-3537-2968-F6A4-05DAE3738D5D}"/>
              </a:ext>
            </a:extLst>
          </p:cNvPr>
          <p:cNvPicPr>
            <a:picLocks noChangeAspect="1"/>
          </p:cNvPicPr>
          <p:nvPr/>
        </p:nvPicPr>
        <p:blipFill>
          <a:blip r:embed="rId5"/>
          <a:stretch>
            <a:fillRect/>
          </a:stretch>
        </p:blipFill>
        <p:spPr>
          <a:xfrm>
            <a:off x="9349375" y="1362716"/>
            <a:ext cx="2757958" cy="1969361"/>
          </a:xfrm>
          <a:prstGeom prst="rect">
            <a:avLst/>
          </a:prstGeom>
        </p:spPr>
      </p:pic>
      <p:pic>
        <p:nvPicPr>
          <p:cNvPr id="20" name="그림 19">
            <a:extLst>
              <a:ext uri="{FF2B5EF4-FFF2-40B4-BE49-F238E27FC236}">
                <a16:creationId xmlns:a16="http://schemas.microsoft.com/office/drawing/2014/main" id="{5BC09759-5F68-342E-C787-A7287547982D}"/>
              </a:ext>
            </a:extLst>
          </p:cNvPr>
          <p:cNvPicPr>
            <a:picLocks noChangeAspect="1"/>
          </p:cNvPicPr>
          <p:nvPr/>
        </p:nvPicPr>
        <p:blipFill>
          <a:blip r:embed="rId6"/>
          <a:stretch>
            <a:fillRect/>
          </a:stretch>
        </p:blipFill>
        <p:spPr>
          <a:xfrm>
            <a:off x="9434042" y="3856780"/>
            <a:ext cx="2757958" cy="1926392"/>
          </a:xfrm>
          <a:prstGeom prst="rect">
            <a:avLst/>
          </a:prstGeom>
        </p:spPr>
      </p:pic>
      <p:sp>
        <p:nvSpPr>
          <p:cNvPr id="21" name="TextBox 20">
            <a:extLst>
              <a:ext uri="{FF2B5EF4-FFF2-40B4-BE49-F238E27FC236}">
                <a16:creationId xmlns:a16="http://schemas.microsoft.com/office/drawing/2014/main" id="{F21924EB-D33B-7502-A453-C9E218C47581}"/>
              </a:ext>
            </a:extLst>
          </p:cNvPr>
          <p:cNvSpPr txBox="1"/>
          <p:nvPr/>
        </p:nvSpPr>
        <p:spPr>
          <a:xfrm>
            <a:off x="501812" y="1753360"/>
            <a:ext cx="5657687" cy="3293209"/>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ko-KR" sz="1600" dirty="0"/>
              <a:t>In the HALF lattice, the fifth-order RDTs are contributed by the crossing terms of lower-order RDTs. </a:t>
            </a:r>
          </a:p>
          <a:p>
            <a:pPr marL="285750" indent="-285750" algn="just">
              <a:buFont typeface="Wingdings" panose="05000000000000000000" pitchFamily="2" charset="2"/>
              <a:buChar char="Ø"/>
            </a:pPr>
            <a:endParaRPr lang="en-US" altLang="ko-KR" sz="1600" dirty="0"/>
          </a:p>
          <a:p>
            <a:pPr marL="285750" indent="-285750" algn="just">
              <a:buFont typeface="Wingdings" panose="05000000000000000000" pitchFamily="2" charset="2"/>
              <a:buChar char="Ø"/>
            </a:pPr>
            <a:r>
              <a:rPr lang="en-US" altLang="ko-KR" sz="1600" dirty="0"/>
              <a:t>For the off-momentum case, the third- and fourth-order RDT fluctuations of the two solutions are also shown.</a:t>
            </a:r>
          </a:p>
          <a:p>
            <a:pPr marL="285750" indent="-285750" algn="just">
              <a:buFont typeface="Wingdings" panose="05000000000000000000" pitchFamily="2" charset="2"/>
              <a:buChar char="Ø"/>
            </a:pPr>
            <a:endParaRPr lang="en-US" altLang="ko-KR" sz="1600" dirty="0"/>
          </a:p>
          <a:p>
            <a:pPr marL="285750" indent="-285750" algn="just">
              <a:buFont typeface="Wingdings" panose="05000000000000000000" pitchFamily="2" charset="2"/>
              <a:buChar char="Ø"/>
            </a:pPr>
            <a:r>
              <a:rPr lang="en-US" altLang="ko-KR" sz="1600" dirty="0"/>
              <a:t>We see that the RDT fluctuations of the right solution are smaller than those of the left solution. </a:t>
            </a:r>
          </a:p>
          <a:p>
            <a:pPr marL="285750" indent="-285750" algn="just">
              <a:buFont typeface="Wingdings" panose="05000000000000000000" pitchFamily="2" charset="2"/>
              <a:buChar char="Ø"/>
            </a:pPr>
            <a:endParaRPr lang="en-US" altLang="ko-KR" sz="1600" dirty="0"/>
          </a:p>
          <a:p>
            <a:pPr marL="285750" indent="-285750" algn="just">
              <a:buFont typeface="Wingdings" panose="05000000000000000000" pitchFamily="2" charset="2"/>
              <a:buChar char="Ø"/>
            </a:pPr>
            <a:r>
              <a:rPr lang="en-US" altLang="ko-KR" sz="1600" dirty="0"/>
              <a:t>Therefore, in the off-momentum dynamics reducing lower-order RDT fluctuations also helps control the fifth-order resonance.</a:t>
            </a:r>
          </a:p>
        </p:txBody>
      </p:sp>
      <p:sp>
        <p:nvSpPr>
          <p:cNvPr id="12" name="직사각형 11">
            <a:extLst>
              <a:ext uri="{FF2B5EF4-FFF2-40B4-BE49-F238E27FC236}">
                <a16:creationId xmlns:a16="http://schemas.microsoft.com/office/drawing/2014/main" id="{854BE62F-CAC9-400C-A543-9E9B6631480E}"/>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270875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7" y="538901"/>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Why I choose this paper?</a:t>
            </a:r>
            <a:endParaRPr lang="ko-KR" altLang="en-US" sz="2240" b="1" dirty="0">
              <a:solidFill>
                <a:schemeClr val="tx2"/>
              </a:solidFill>
              <a:cs typeface="Verdana" panose="020B0604030504040204" pitchFamily="34" charset="0"/>
            </a:endParaRPr>
          </a:p>
        </p:txBody>
      </p:sp>
      <p:pic>
        <p:nvPicPr>
          <p:cNvPr id="2" name="그림 1">
            <a:extLst>
              <a:ext uri="{FF2B5EF4-FFF2-40B4-BE49-F238E27FC236}">
                <a16:creationId xmlns:a16="http://schemas.microsoft.com/office/drawing/2014/main" id="{74D88E4F-89DF-4C83-8D08-C12B6D29E06D}"/>
              </a:ext>
            </a:extLst>
          </p:cNvPr>
          <p:cNvPicPr>
            <a:picLocks noChangeAspect="1"/>
          </p:cNvPicPr>
          <p:nvPr/>
        </p:nvPicPr>
        <p:blipFill>
          <a:blip r:embed="rId5"/>
          <a:stretch>
            <a:fillRect/>
          </a:stretch>
        </p:blipFill>
        <p:spPr>
          <a:xfrm>
            <a:off x="492837" y="1277814"/>
            <a:ext cx="6583196" cy="4884007"/>
          </a:xfrm>
          <a:prstGeom prst="rect">
            <a:avLst/>
          </a:prstGeom>
        </p:spPr>
      </p:pic>
      <p:sp>
        <p:nvSpPr>
          <p:cNvPr id="3" name="TextBox 2">
            <a:extLst>
              <a:ext uri="{FF2B5EF4-FFF2-40B4-BE49-F238E27FC236}">
                <a16:creationId xmlns:a16="http://schemas.microsoft.com/office/drawing/2014/main" id="{294F3C9C-0BC6-46E3-9008-96C8684BF400}"/>
              </a:ext>
            </a:extLst>
          </p:cNvPr>
          <p:cNvSpPr txBox="1"/>
          <p:nvPr/>
        </p:nvSpPr>
        <p:spPr>
          <a:xfrm>
            <a:off x="7224543" y="1950102"/>
            <a:ext cx="4553948" cy="3539430"/>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ko-KR" sz="1400" dirty="0"/>
              <a:t>My MOGA simulation works very well for booster lattice optimization.</a:t>
            </a:r>
          </a:p>
          <a:p>
            <a:pPr marL="285750" indent="-285750" algn="just">
              <a:buFont typeface="Wingdings" panose="05000000000000000000" pitchFamily="2" charset="2"/>
              <a:buChar char="Ø"/>
            </a:pPr>
            <a:endParaRPr lang="en-US" altLang="ko-KR" sz="1400" dirty="0"/>
          </a:p>
          <a:p>
            <a:pPr marL="285750" indent="-285750" algn="just">
              <a:buFont typeface="Wingdings" panose="05000000000000000000" pitchFamily="2" charset="2"/>
              <a:buChar char="Ø"/>
            </a:pPr>
            <a:r>
              <a:rPr lang="en-US" altLang="ko-KR" sz="1400" dirty="0"/>
              <a:t>However, it is still not effective for the storage ring case. While the ideal lattice performs well, the error cases are not promising for my MOGA solution.</a:t>
            </a:r>
          </a:p>
          <a:p>
            <a:pPr marL="285750" indent="-285750" algn="just">
              <a:buFont typeface="Wingdings" panose="05000000000000000000" pitchFamily="2" charset="2"/>
              <a:buChar char="Ø"/>
            </a:pPr>
            <a:endParaRPr lang="en-US" altLang="ko-KR" sz="1400" dirty="0"/>
          </a:p>
          <a:p>
            <a:pPr marL="285750" indent="-285750" algn="just">
              <a:buFont typeface="Wingdings" panose="05000000000000000000" pitchFamily="2" charset="2"/>
              <a:buChar char="Ø"/>
            </a:pPr>
            <a:r>
              <a:rPr lang="en-US" altLang="ko-KR" sz="1400" dirty="0"/>
              <a:t>One of my objectives in MOGA is to optimize the lifetime. The calculation of the lifetime takes too long, but the RDTs are much faster to compute compared to the lifetime calculation.</a:t>
            </a:r>
          </a:p>
          <a:p>
            <a:pPr marL="285750" indent="-285750" algn="just">
              <a:buFont typeface="Wingdings" panose="05000000000000000000" pitchFamily="2" charset="2"/>
              <a:buChar char="Ø"/>
            </a:pPr>
            <a:endParaRPr lang="en-US" altLang="ko-KR" sz="1400" dirty="0"/>
          </a:p>
          <a:p>
            <a:pPr marL="285750" indent="-285750" algn="just">
              <a:buFont typeface="Wingdings" panose="05000000000000000000" pitchFamily="2" charset="2"/>
              <a:buChar char="Ø"/>
            </a:pPr>
            <a:r>
              <a:rPr lang="en-US" altLang="ko-KR" sz="1400" dirty="0"/>
              <a:t>In my future work, I would like to try optimizing NDTs to increase the local MA or off-momentum DA, as suggested in this paper.</a:t>
            </a:r>
          </a:p>
        </p:txBody>
      </p:sp>
      <p:sp>
        <p:nvSpPr>
          <p:cNvPr id="4" name="직사각형 3">
            <a:extLst>
              <a:ext uri="{FF2B5EF4-FFF2-40B4-BE49-F238E27FC236}">
                <a16:creationId xmlns:a16="http://schemas.microsoft.com/office/drawing/2014/main" id="{2902CA32-2C2B-442F-B081-AAF3CB731D14}"/>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3934943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57581-573D-AD8A-230B-2468B35A0E66}"/>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54D1643C-4370-CC11-57D2-77FCBBFCD6F6}"/>
              </a:ext>
            </a:extLst>
          </p:cNvPr>
          <p:cNvGrpSpPr/>
          <p:nvPr/>
        </p:nvGrpSpPr>
        <p:grpSpPr>
          <a:xfrm>
            <a:off x="142" y="6398192"/>
            <a:ext cx="12191717" cy="459809"/>
            <a:chOff x="1" y="7996258"/>
            <a:chExt cx="15236824" cy="574655"/>
          </a:xfrm>
        </p:grpSpPr>
        <p:sp>
          <p:nvSpPr>
            <p:cNvPr id="5" name="Rectangle 6">
              <a:extLst>
                <a:ext uri="{FF2B5EF4-FFF2-40B4-BE49-F238E27FC236}">
                  <a16:creationId xmlns:a16="http://schemas.microsoft.com/office/drawing/2014/main" id="{C0046E61-7635-11B9-B4D6-1F826E91425A}"/>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06175052-6729-9D8A-C912-0AACF39617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50E164CC-5C46-CC24-0195-EC4024331ABD}"/>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A70C5044-9E8F-A331-907A-190C5817F7ED}"/>
              </a:ext>
            </a:extLst>
          </p:cNvPr>
          <p:cNvSpPr/>
          <p:nvPr/>
        </p:nvSpPr>
        <p:spPr>
          <a:xfrm>
            <a:off x="492837" y="538901"/>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V. Off-momentum DA analysis for a hybrid MBA lattice</a:t>
            </a:r>
            <a:endParaRPr lang="ko-KR" altLang="en-US" sz="2240" b="1" dirty="0">
              <a:solidFill>
                <a:schemeClr val="tx2"/>
              </a:solidFill>
              <a:cs typeface="Verdana" panose="020B0604030504040204" pitchFamily="34" charset="0"/>
            </a:endParaRPr>
          </a:p>
        </p:txBody>
      </p:sp>
      <p:pic>
        <p:nvPicPr>
          <p:cNvPr id="3" name="그림 2">
            <a:extLst>
              <a:ext uri="{FF2B5EF4-FFF2-40B4-BE49-F238E27FC236}">
                <a16:creationId xmlns:a16="http://schemas.microsoft.com/office/drawing/2014/main" id="{76FCD60A-2108-62C9-51FC-F2405938B022}"/>
              </a:ext>
            </a:extLst>
          </p:cNvPr>
          <p:cNvPicPr>
            <a:picLocks noChangeAspect="1"/>
          </p:cNvPicPr>
          <p:nvPr/>
        </p:nvPicPr>
        <p:blipFill>
          <a:blip r:embed="rId3"/>
          <a:stretch>
            <a:fillRect/>
          </a:stretch>
        </p:blipFill>
        <p:spPr>
          <a:xfrm>
            <a:off x="7606487" y="1121871"/>
            <a:ext cx="3033326" cy="2676952"/>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624F67C-A8FC-2DE7-0DA5-E7B08671D824}"/>
                  </a:ext>
                </a:extLst>
              </p:cNvPr>
              <p:cNvSpPr txBox="1"/>
              <p:nvPr/>
            </p:nvSpPr>
            <p:spPr>
              <a:xfrm>
                <a:off x="420379" y="1842110"/>
                <a:ext cx="6034455" cy="3754874"/>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ko-KR" sz="1400" dirty="0"/>
                  <a:t>In Fig 12, ADTSs RDT fluctuations and </a:t>
                </a:r>
                <a14:m>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𝛽</m:t>
                        </m:r>
                      </m:e>
                      <m:sub>
                        <m:r>
                          <a:rPr lang="en-US" altLang="ko-KR" sz="1400" b="0" i="1" smtClean="0">
                            <a:latin typeface="Cambria Math" panose="02040503050406030204" pitchFamily="18" charset="0"/>
                          </a:rPr>
                          <m:t>𝑥</m:t>
                        </m:r>
                      </m:sub>
                    </m:sSub>
                  </m:oMath>
                </a14:m>
                <a:r>
                  <a:rPr lang="en-US" altLang="ko-KR" sz="1400" dirty="0"/>
                  <a:t> at the center of long straight section are plotted as functions of </a:t>
                </a:r>
                <a14:m>
                  <m:oMath xmlns:m="http://schemas.openxmlformats.org/officeDocument/2006/math">
                    <m:r>
                      <a:rPr lang="en-US" altLang="ko-KR" sz="1400" b="0" i="1" smtClean="0">
                        <a:latin typeface="Cambria Math" panose="02040503050406030204" pitchFamily="18" charset="0"/>
                      </a:rPr>
                      <m:t>𝛿</m:t>
                    </m:r>
                  </m:oMath>
                </a14:m>
                <a:endParaRPr lang="en-US" altLang="ko-KR" sz="1400" dirty="0"/>
              </a:p>
              <a:p>
                <a:pPr marL="285750" indent="-285750" algn="just">
                  <a:buFont typeface="Wingdings" panose="05000000000000000000" pitchFamily="2" charset="2"/>
                  <a:buChar char="Ø"/>
                </a:pPr>
                <a:endParaRPr lang="en-US" altLang="ko-KR" sz="1400" dirty="0"/>
              </a:p>
              <a:p>
                <a:pPr marL="285750" indent="-285750" algn="just">
                  <a:buFont typeface="Wingdings" panose="05000000000000000000" pitchFamily="2" charset="2"/>
                  <a:buChar char="Ø"/>
                </a:pPr>
                <a:r>
                  <a:rPr lang="en-US" altLang="ko-KR" sz="1400" dirty="0"/>
                  <a:t>We see that when </a:t>
                </a:r>
                <a14:m>
                  <m:oMath xmlns:m="http://schemas.openxmlformats.org/officeDocument/2006/math">
                    <m:r>
                      <a:rPr lang="en-US" altLang="ko-KR" sz="1400" b="0" i="1" smtClean="0">
                        <a:latin typeface="Cambria Math" panose="02040503050406030204" pitchFamily="18" charset="0"/>
                      </a:rPr>
                      <m:t>𝛿</m:t>
                    </m:r>
                  </m:oMath>
                </a14:m>
                <a:r>
                  <a:rPr lang="en-US" altLang="ko-KR" sz="1400" dirty="0"/>
                  <a:t>&gt;0 both off-momentum RDT fluctuations and ADTSs increase quickly, which is the reason for the decrease of DA, even though the increasing </a:t>
                </a:r>
                <a14:m>
                  <m:oMath xmlns:m="http://schemas.openxmlformats.org/officeDocument/2006/math">
                    <m:sSub>
                      <m:sSubPr>
                        <m:ctrlPr>
                          <a:rPr lang="en-US" altLang="ko-KR" sz="1400" b="0" i="1" smtClean="0">
                            <a:latin typeface="Cambria Math" panose="02040503050406030204" pitchFamily="18" charset="0"/>
                          </a:rPr>
                        </m:ctrlPr>
                      </m:sSubPr>
                      <m:e>
                        <m:r>
                          <a:rPr lang="en-US" altLang="ko-KR" sz="1400" i="1">
                            <a:latin typeface="Cambria Math" panose="02040503050406030204" pitchFamily="18" charset="0"/>
                          </a:rPr>
                          <m:t>𝛽</m:t>
                        </m:r>
                      </m:e>
                      <m:sub>
                        <m:r>
                          <m:rPr>
                            <m:sty m:val="p"/>
                          </m:rPr>
                          <a:rPr lang="en-US" altLang="ko-KR" sz="1400" b="0" i="0" smtClean="0">
                            <a:latin typeface="Cambria Math" panose="02040503050406030204" pitchFamily="18" charset="0"/>
                          </a:rPr>
                          <m:t>x</m:t>
                        </m:r>
                      </m:sub>
                    </m:sSub>
                  </m:oMath>
                </a14:m>
                <a:r>
                  <a:rPr lang="en-US" altLang="ko-KR" sz="1400" dirty="0"/>
                  <a:t> is beneficial for enlarging DA. </a:t>
                </a:r>
              </a:p>
              <a:p>
                <a:pPr marL="285750" indent="-285750" algn="just">
                  <a:buFont typeface="Wingdings" panose="05000000000000000000" pitchFamily="2" charset="2"/>
                  <a:buChar char="Ø"/>
                </a:pPr>
                <a:endParaRPr lang="en-US" altLang="ko-KR" sz="1400" dirty="0"/>
              </a:p>
              <a:p>
                <a:pPr marL="285750" indent="-285750" algn="just">
                  <a:buFont typeface="Wingdings" panose="05000000000000000000" pitchFamily="2" charset="2"/>
                  <a:buChar char="Ø"/>
                </a:pPr>
                <a:r>
                  <a:rPr lang="en-US" altLang="ko-KR" sz="1400" dirty="0"/>
                  <a:t>When </a:t>
                </a:r>
                <a14:m>
                  <m:oMath xmlns:m="http://schemas.openxmlformats.org/officeDocument/2006/math">
                    <m:r>
                      <a:rPr lang="en-US" altLang="ko-KR" sz="1400" b="0" i="1" smtClean="0">
                        <a:latin typeface="Cambria Math" panose="02040503050406030204" pitchFamily="18" charset="0"/>
                      </a:rPr>
                      <m:t>𝛿</m:t>
                    </m:r>
                    <m:r>
                      <a:rPr lang="en-US" altLang="ko-KR" sz="1400" b="0" i="1" smtClean="0">
                        <a:latin typeface="Cambria Math" panose="02040503050406030204" pitchFamily="18" charset="0"/>
                      </a:rPr>
                      <m:t>&lt;0</m:t>
                    </m:r>
                    <m:r>
                      <a:rPr lang="en-US" altLang="ko-KR" sz="1400" b="0" i="0" smtClean="0">
                        <a:latin typeface="Cambria Math" panose="02040503050406030204" pitchFamily="18" charset="0"/>
                      </a:rPr>
                      <m:t>, </m:t>
                    </m:r>
                  </m:oMath>
                </a14:m>
                <a:r>
                  <a:rPr lang="en-US" altLang="ko-KR" sz="1400" dirty="0"/>
                  <a:t> the increase of RDT fluctuations and ADTSs is small, which is due to that the reduced </a:t>
                </a:r>
                <a14:m>
                  <m:oMath xmlns:m="http://schemas.openxmlformats.org/officeDocument/2006/math">
                    <m:r>
                      <a:rPr lang="en-US" altLang="ko-KR" sz="1400" i="1">
                        <a:latin typeface="Cambria Math" panose="02040503050406030204" pitchFamily="18" charset="0"/>
                      </a:rPr>
                      <m:t>𝛽</m:t>
                    </m:r>
                  </m:oMath>
                </a14:m>
                <a:r>
                  <a:rPr lang="en-US" altLang="ko-KR" sz="1400" dirty="0"/>
                  <a:t> functions at the positions of </a:t>
                </a:r>
                <a:r>
                  <a:rPr lang="en-US" altLang="ko-KR" sz="1400" dirty="0" err="1"/>
                  <a:t>sextupoles</a:t>
                </a:r>
                <a:r>
                  <a:rPr lang="en-US" altLang="ko-KR" sz="1400" dirty="0"/>
                  <a:t>, as shown in Fig 13, help to reduce the RDT fluctuations. However, </a:t>
                </a:r>
                <a14:m>
                  <m:oMath xmlns:m="http://schemas.openxmlformats.org/officeDocument/2006/math">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𝛽</m:t>
                        </m:r>
                      </m:e>
                      <m:sub>
                        <m:r>
                          <m:rPr>
                            <m:sty m:val="p"/>
                          </m:rPr>
                          <a:rPr lang="en-US" altLang="ko-KR" sz="1400">
                            <a:latin typeface="Cambria Math" panose="02040503050406030204" pitchFamily="18" charset="0"/>
                          </a:rPr>
                          <m:t>x</m:t>
                        </m:r>
                      </m:sub>
                    </m:sSub>
                  </m:oMath>
                </a14:m>
                <a:r>
                  <a:rPr lang="en-US" altLang="ko-KR" sz="1400" dirty="0"/>
                  <a:t> decreases significantly.</a:t>
                </a:r>
              </a:p>
              <a:p>
                <a:pPr marL="285750" indent="-285750" algn="just">
                  <a:buFont typeface="Wingdings" panose="05000000000000000000" pitchFamily="2" charset="2"/>
                  <a:buChar char="Ø"/>
                </a:pPr>
                <a:endParaRPr lang="en-US" altLang="ko-KR" sz="1400" dirty="0"/>
              </a:p>
              <a:p>
                <a:pPr marL="285750" indent="-285750" algn="just">
                  <a:buFont typeface="Wingdings" panose="05000000000000000000" pitchFamily="2" charset="2"/>
                  <a:buChar char="Ø"/>
                </a:pPr>
                <a:r>
                  <a:rPr lang="en-US" altLang="ko-KR" sz="1400" dirty="0"/>
                  <a:t>Therefore, to enlarge off-momentum DAs, one needs to reduce RDT fluctuations and ADTSs and also increase </a:t>
                </a:r>
                <a14:m>
                  <m:oMath xmlns:m="http://schemas.openxmlformats.org/officeDocument/2006/math">
                    <m:sSub>
                      <m:sSubPr>
                        <m:ctrlPr>
                          <a:rPr lang="en-US" altLang="ko-KR" sz="1400" i="1" smtClean="0">
                            <a:latin typeface="Cambria Math" panose="02040503050406030204" pitchFamily="18" charset="0"/>
                          </a:rPr>
                        </m:ctrlPr>
                      </m:sSubPr>
                      <m:e>
                        <m:r>
                          <a:rPr lang="en-US" altLang="ko-KR" sz="1400" i="1">
                            <a:latin typeface="Cambria Math" panose="02040503050406030204" pitchFamily="18" charset="0"/>
                          </a:rPr>
                          <m:t>𝛽</m:t>
                        </m:r>
                      </m:e>
                      <m:sub>
                        <m:r>
                          <m:rPr>
                            <m:sty m:val="p"/>
                          </m:rPr>
                          <a:rPr lang="en-US" altLang="ko-KR" sz="1400">
                            <a:latin typeface="Cambria Math" panose="02040503050406030204" pitchFamily="18" charset="0"/>
                          </a:rPr>
                          <m:t>x</m:t>
                        </m:r>
                      </m:sub>
                    </m:sSub>
                    <m:r>
                      <a:rPr lang="en-US" altLang="ko-KR" sz="1400" b="0" i="0" smtClean="0">
                        <a:latin typeface="Cambria Math" panose="02040503050406030204" pitchFamily="18" charset="0"/>
                      </a:rPr>
                      <m:t>. </m:t>
                    </m:r>
                  </m:oMath>
                </a14:m>
                <a:r>
                  <a:rPr lang="en-US" altLang="ko-KR" sz="1400" dirty="0"/>
                  <a:t>Besides, from Fig 12, we can also see that the changing trends of RDT fluctuations and ADTSs are basically the same, demonstrating again that reducing RDT fluctuations helps reduce ADTSs</a:t>
                </a:r>
              </a:p>
            </p:txBody>
          </p:sp>
        </mc:Choice>
        <mc:Fallback xmlns="">
          <p:sp>
            <p:nvSpPr>
              <p:cNvPr id="6" name="TextBox 5">
                <a:extLst>
                  <a:ext uri="{FF2B5EF4-FFF2-40B4-BE49-F238E27FC236}">
                    <a16:creationId xmlns:a16="http://schemas.microsoft.com/office/drawing/2014/main" id="{E624F67C-A8FC-2DE7-0DA5-E7B08671D824}"/>
                  </a:ext>
                </a:extLst>
              </p:cNvPr>
              <p:cNvSpPr txBox="1">
                <a:spLocks noRot="1" noChangeAspect="1" noMove="1" noResize="1" noEditPoints="1" noAdjustHandles="1" noChangeArrowheads="1" noChangeShapeType="1" noTextEdit="1"/>
              </p:cNvSpPr>
              <p:nvPr/>
            </p:nvSpPr>
            <p:spPr>
              <a:xfrm>
                <a:off x="420379" y="1842110"/>
                <a:ext cx="6034455" cy="3754874"/>
              </a:xfrm>
              <a:prstGeom prst="rect">
                <a:avLst/>
              </a:prstGeom>
              <a:blipFill>
                <a:blip r:embed="rId4"/>
                <a:stretch>
                  <a:fillRect l="-202" t="-325" r="-303" b="-812"/>
                </a:stretch>
              </a:blipFill>
            </p:spPr>
            <p:txBody>
              <a:bodyPr/>
              <a:lstStyle/>
              <a:p>
                <a:r>
                  <a:rPr lang="ko-KR" altLang="en-US">
                    <a:noFill/>
                  </a:rPr>
                  <a:t> </a:t>
                </a:r>
              </a:p>
            </p:txBody>
          </p:sp>
        </mc:Fallback>
      </mc:AlternateContent>
      <p:pic>
        <p:nvPicPr>
          <p:cNvPr id="9" name="그림 8">
            <a:extLst>
              <a:ext uri="{FF2B5EF4-FFF2-40B4-BE49-F238E27FC236}">
                <a16:creationId xmlns:a16="http://schemas.microsoft.com/office/drawing/2014/main" id="{7D10CC61-0F23-2DFB-E5B1-A0F110761324}"/>
              </a:ext>
            </a:extLst>
          </p:cNvPr>
          <p:cNvPicPr>
            <a:picLocks noChangeAspect="1"/>
          </p:cNvPicPr>
          <p:nvPr/>
        </p:nvPicPr>
        <p:blipFill>
          <a:blip r:embed="rId5"/>
          <a:stretch>
            <a:fillRect/>
          </a:stretch>
        </p:blipFill>
        <p:spPr>
          <a:xfrm>
            <a:off x="7297453" y="3946418"/>
            <a:ext cx="3428999" cy="2728912"/>
          </a:xfrm>
          <a:prstGeom prst="rect">
            <a:avLst/>
          </a:prstGeom>
        </p:spPr>
      </p:pic>
      <p:sp>
        <p:nvSpPr>
          <p:cNvPr id="10" name="직사각형 9">
            <a:extLst>
              <a:ext uri="{FF2B5EF4-FFF2-40B4-BE49-F238E27FC236}">
                <a16:creationId xmlns:a16="http://schemas.microsoft.com/office/drawing/2014/main" id="{AEB306F1-E3E2-48CD-B282-F66AECA71E05}"/>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4030466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57581-573D-AD8A-230B-2468B35A0E66}"/>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54D1643C-4370-CC11-57D2-77FCBBFCD6F6}"/>
              </a:ext>
            </a:extLst>
          </p:cNvPr>
          <p:cNvGrpSpPr/>
          <p:nvPr/>
        </p:nvGrpSpPr>
        <p:grpSpPr>
          <a:xfrm>
            <a:off x="142" y="6398192"/>
            <a:ext cx="12191717" cy="459809"/>
            <a:chOff x="1" y="7996258"/>
            <a:chExt cx="15236824" cy="574655"/>
          </a:xfrm>
        </p:grpSpPr>
        <p:sp>
          <p:nvSpPr>
            <p:cNvPr id="5" name="Rectangle 6">
              <a:extLst>
                <a:ext uri="{FF2B5EF4-FFF2-40B4-BE49-F238E27FC236}">
                  <a16:creationId xmlns:a16="http://schemas.microsoft.com/office/drawing/2014/main" id="{C0046E61-7635-11B9-B4D6-1F826E91425A}"/>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06175052-6729-9D8A-C912-0AACF39617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50E164CC-5C46-CC24-0195-EC4024331ABD}"/>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A70C5044-9E8F-A331-907A-190C5817F7ED}"/>
              </a:ext>
            </a:extLst>
          </p:cNvPr>
          <p:cNvSpPr/>
          <p:nvPr/>
        </p:nvSpPr>
        <p:spPr>
          <a:xfrm>
            <a:off x="492837" y="538901"/>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VI. Conclusion and Outlook</a:t>
            </a:r>
            <a:endParaRPr lang="ko-KR" altLang="en-US" sz="2240" b="1" dirty="0">
              <a:solidFill>
                <a:schemeClr val="tx2"/>
              </a:solidFill>
              <a:cs typeface="Verdana" panose="020B0604030504040204" pitchFamily="34" charset="0"/>
            </a:endParaRPr>
          </a:p>
        </p:txBody>
      </p:sp>
      <p:sp>
        <p:nvSpPr>
          <p:cNvPr id="6" name="TextBox 5">
            <a:extLst>
              <a:ext uri="{FF2B5EF4-FFF2-40B4-BE49-F238E27FC236}">
                <a16:creationId xmlns:a16="http://schemas.microsoft.com/office/drawing/2014/main" id="{E624F67C-A8FC-2DE7-0DA5-E7B08671D824}"/>
              </a:ext>
            </a:extLst>
          </p:cNvPr>
          <p:cNvSpPr txBox="1"/>
          <p:nvPr/>
        </p:nvSpPr>
        <p:spPr>
          <a:xfrm>
            <a:off x="420379" y="1338018"/>
            <a:ext cx="11455098" cy="2246769"/>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ko-KR" sz="1400" dirty="0"/>
              <a:t>Instead of using chromatic RDTs, we proposed using off-momentum NDTs, including off-momentum RDTs and off momentum ADTs, to analyze off-momentum DAs of a ring. Then the nonlinear analysis based on minimizing RDT fluctuations for enlarging on-momentum DA was extended to the off-momentum case.</a:t>
            </a:r>
          </a:p>
          <a:p>
            <a:pPr marL="285750" indent="-285750" algn="just">
              <a:buFont typeface="Wingdings" panose="05000000000000000000" pitchFamily="2" charset="2"/>
              <a:buChar char="Ø"/>
            </a:pPr>
            <a:endParaRPr lang="en-US" altLang="ko-KR" sz="1400" dirty="0"/>
          </a:p>
          <a:p>
            <a:pPr marL="285750" indent="-285750" algn="just">
              <a:buFont typeface="Wingdings" panose="05000000000000000000" pitchFamily="2" charset="2"/>
              <a:buChar char="Ø"/>
            </a:pPr>
            <a:r>
              <a:rPr lang="en-US" altLang="ko-KR" sz="1400" dirty="0"/>
              <a:t>As in the on-momentum case, reducing off-momentum RDT fluctuations turned out to be very effective in enlarging off-momentum DAs, and reducing lower-order RDT fluctuations is beneficial for controlling higher-order RDTs.</a:t>
            </a:r>
          </a:p>
          <a:p>
            <a:pPr marL="285750" indent="-285750" algn="just">
              <a:buFont typeface="Wingdings" panose="05000000000000000000" pitchFamily="2" charset="2"/>
              <a:buChar char="Ø"/>
            </a:pPr>
            <a:endParaRPr lang="en-US" altLang="ko-KR" sz="1400" dirty="0"/>
          </a:p>
          <a:p>
            <a:pPr marL="285750" indent="-285750" algn="just">
              <a:buFont typeface="Wingdings" panose="05000000000000000000" pitchFamily="2" charset="2"/>
              <a:buChar char="Ø"/>
            </a:pPr>
            <a:r>
              <a:rPr lang="en-US" altLang="ko-KR" sz="1400" dirty="0"/>
              <a:t>For the studied nonlinear solution shown in (Slide12) we found that the local MA in straight section are larger but the local MA in high-dispersion regions are lower than those o the reference nonlinear solution because of the larger higher-order dispersions as shown in Fig 14.</a:t>
            </a:r>
          </a:p>
        </p:txBody>
      </p:sp>
      <p:pic>
        <p:nvPicPr>
          <p:cNvPr id="2" name="그림 1">
            <a:extLst>
              <a:ext uri="{FF2B5EF4-FFF2-40B4-BE49-F238E27FC236}">
                <a16:creationId xmlns:a16="http://schemas.microsoft.com/office/drawing/2014/main" id="{B7ED9256-CC15-4859-B7C4-E1ADABDA6E97}"/>
              </a:ext>
            </a:extLst>
          </p:cNvPr>
          <p:cNvPicPr>
            <a:picLocks noChangeAspect="1"/>
          </p:cNvPicPr>
          <p:nvPr/>
        </p:nvPicPr>
        <p:blipFill>
          <a:blip r:embed="rId3"/>
          <a:stretch>
            <a:fillRect/>
          </a:stretch>
        </p:blipFill>
        <p:spPr>
          <a:xfrm>
            <a:off x="8317678" y="3811795"/>
            <a:ext cx="3676283" cy="2879976"/>
          </a:xfrm>
          <a:prstGeom prst="rect">
            <a:avLst/>
          </a:prstGeom>
        </p:spPr>
      </p:pic>
      <p:sp>
        <p:nvSpPr>
          <p:cNvPr id="4" name="TextBox 3">
            <a:extLst>
              <a:ext uri="{FF2B5EF4-FFF2-40B4-BE49-F238E27FC236}">
                <a16:creationId xmlns:a16="http://schemas.microsoft.com/office/drawing/2014/main" id="{70917ECF-EA6A-44D0-9FB8-B0BCE96657BD}"/>
              </a:ext>
            </a:extLst>
          </p:cNvPr>
          <p:cNvSpPr txBox="1"/>
          <p:nvPr/>
        </p:nvSpPr>
        <p:spPr>
          <a:xfrm>
            <a:off x="420379" y="3743589"/>
            <a:ext cx="7526216" cy="954107"/>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ko-KR" sz="1400" dirty="0"/>
              <a:t>Therefore, enlarging off-momentum DA, it is also necessary to control higher-order dispersion to increase the MA. Actually, the higher-order dispersion had been considered in the nonlinear optimization of the SOLEIL II lattice.</a:t>
            </a:r>
          </a:p>
          <a:p>
            <a:pPr algn="just"/>
            <a:endParaRPr lang="en-US" altLang="ko-KR" sz="1400" dirty="0"/>
          </a:p>
        </p:txBody>
      </p:sp>
      <p:sp>
        <p:nvSpPr>
          <p:cNvPr id="12" name="직사각형 11">
            <a:extLst>
              <a:ext uri="{FF2B5EF4-FFF2-40B4-BE49-F238E27FC236}">
                <a16:creationId xmlns:a16="http://schemas.microsoft.com/office/drawing/2014/main" id="{E667FE41-CB4C-45D1-B63F-6DD19877D7C6}"/>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pic>
        <p:nvPicPr>
          <p:cNvPr id="13" name="그림 12">
            <a:extLst>
              <a:ext uri="{FF2B5EF4-FFF2-40B4-BE49-F238E27FC236}">
                <a16:creationId xmlns:a16="http://schemas.microsoft.com/office/drawing/2014/main" id="{717B12D6-A763-45C9-B9BF-D174E21365AC}"/>
              </a:ext>
            </a:extLst>
          </p:cNvPr>
          <p:cNvPicPr>
            <a:picLocks noChangeAspect="1"/>
          </p:cNvPicPr>
          <p:nvPr/>
        </p:nvPicPr>
        <p:blipFill>
          <a:blip r:embed="rId4"/>
          <a:stretch>
            <a:fillRect/>
          </a:stretch>
        </p:blipFill>
        <p:spPr>
          <a:xfrm>
            <a:off x="5386753" y="4571214"/>
            <a:ext cx="2284466" cy="1798895"/>
          </a:xfrm>
          <a:prstGeom prst="rect">
            <a:avLst/>
          </a:prstGeom>
        </p:spPr>
      </p:pic>
      <p:sp>
        <p:nvSpPr>
          <p:cNvPr id="8" name="TextBox 7">
            <a:extLst>
              <a:ext uri="{FF2B5EF4-FFF2-40B4-BE49-F238E27FC236}">
                <a16:creationId xmlns:a16="http://schemas.microsoft.com/office/drawing/2014/main" id="{6456B5C6-587B-411D-B039-3C147A3738BE}"/>
              </a:ext>
            </a:extLst>
          </p:cNvPr>
          <p:cNvSpPr txBox="1"/>
          <p:nvPr/>
        </p:nvSpPr>
        <p:spPr>
          <a:xfrm>
            <a:off x="5538387" y="6280097"/>
            <a:ext cx="1981199" cy="276999"/>
          </a:xfrm>
          <a:prstGeom prst="rect">
            <a:avLst/>
          </a:prstGeom>
          <a:noFill/>
        </p:spPr>
        <p:txBody>
          <a:bodyPr wrap="square" rtlCol="0">
            <a:spAutoFit/>
          </a:bodyPr>
          <a:lstStyle/>
          <a:p>
            <a:r>
              <a:rPr lang="en-US" altLang="ko-KR" sz="1200" dirty="0"/>
              <a:t>Studied solution (Slide 12)</a:t>
            </a:r>
            <a:endParaRPr lang="ko-KR" altLang="en-US" sz="1200" dirty="0"/>
          </a:p>
        </p:txBody>
      </p:sp>
    </p:spTree>
    <p:extLst>
      <p:ext uri="{BB962C8B-B14F-4D97-AF65-F5344CB8AC3E}">
        <p14:creationId xmlns:p14="http://schemas.microsoft.com/office/powerpoint/2010/main" val="2181542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561" y="2250913"/>
            <a:ext cx="308269" cy="317517"/>
          </a:xfrm>
          <a:prstGeom prst="rect">
            <a:avLst/>
          </a:prstGeom>
        </p:spPr>
      </p:pic>
      <p:pic>
        <p:nvPicPr>
          <p:cNvPr id="59" name="그림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5294" y="2258607"/>
            <a:ext cx="280526" cy="302104"/>
          </a:xfrm>
          <a:prstGeom prst="rect">
            <a:avLst/>
          </a:prstGeom>
        </p:spPr>
      </p:pic>
      <p:grpSp>
        <p:nvGrpSpPr>
          <p:cNvPr id="9" name="그룹 8"/>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grpSp>
        <p:nvGrpSpPr>
          <p:cNvPr id="8" name="그룹 7"/>
          <p:cNvGrpSpPr/>
          <p:nvPr/>
        </p:nvGrpSpPr>
        <p:grpSpPr>
          <a:xfrm>
            <a:off x="384619" y="434675"/>
            <a:ext cx="11322011" cy="1621588"/>
            <a:chOff x="480507" y="543243"/>
            <a:chExt cx="14149893" cy="2026610"/>
          </a:xfrm>
        </p:grpSpPr>
        <p:sp>
          <p:nvSpPr>
            <p:cNvPr id="17" name="직사각형 16"/>
            <p:cNvSpPr/>
            <p:nvPr/>
          </p:nvSpPr>
          <p:spPr>
            <a:xfrm>
              <a:off x="480507" y="543243"/>
              <a:ext cx="14149893" cy="2026610"/>
            </a:xfrm>
            <a:prstGeom prst="rect">
              <a:avLst/>
            </a:prstGeom>
            <a:solidFill>
              <a:schemeClr val="accent1">
                <a:lumMod val="20000"/>
                <a:lumOff val="80000"/>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144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ko-KR" altLang="en-US" sz="1440" dirty="0">
                <a:solidFill>
                  <a:schemeClr val="tx1"/>
                </a:solidFill>
                <a:latin typeface="Verdana" panose="020B0604030504040204" pitchFamily="34" charset="0"/>
                <a:cs typeface="Verdana" panose="020B0604030504040204" pitchFamily="34" charset="0"/>
              </a:endParaRPr>
            </a:p>
          </p:txBody>
        </p:sp>
        <p:sp>
          <p:nvSpPr>
            <p:cNvPr id="18" name="TextBox 17"/>
            <p:cNvSpPr txBox="1"/>
            <p:nvPr/>
          </p:nvSpPr>
          <p:spPr>
            <a:xfrm>
              <a:off x="644895" y="1325714"/>
              <a:ext cx="13869757" cy="792378"/>
            </a:xfrm>
            <a:prstGeom prst="rect">
              <a:avLst/>
            </a:prstGeom>
            <a:noFill/>
          </p:spPr>
          <p:txBody>
            <a:bodyPr wrap="square" rtlCol="0">
              <a:spAutoFit/>
            </a:bodyPr>
            <a:lstStyle/>
            <a:p>
              <a:pPr algn="ctr"/>
              <a:r>
                <a:rPr lang="en-US" altLang="ko-KR" sz="3520" b="1" dirty="0">
                  <a:solidFill>
                    <a:schemeClr val="accent5">
                      <a:lumMod val="50000"/>
                    </a:schemeClr>
                  </a:solidFill>
                  <a:ea typeface="Verdana" panose="020B0604030504040204" pitchFamily="34" charset="0"/>
                  <a:cs typeface="Verdana" panose="020B0604030504040204" pitchFamily="34" charset="0"/>
                </a:rPr>
                <a:t>Thank you!</a:t>
              </a:r>
              <a:endParaRPr lang="ko-KR" altLang="en-US" sz="3520" b="1" dirty="0">
                <a:solidFill>
                  <a:schemeClr val="accent5">
                    <a:lumMod val="50000"/>
                  </a:schemeClr>
                </a:solidFill>
                <a:cs typeface="Verdana" panose="020B0604030504040204" pitchFamily="34" charset="0"/>
              </a:endParaRPr>
            </a:p>
          </p:txBody>
        </p:sp>
      </p:gr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21" name="그림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6949" y="2107523"/>
            <a:ext cx="8466521" cy="4134497"/>
          </a:xfrm>
          <a:prstGeom prst="rect">
            <a:avLst/>
          </a:prstGeom>
        </p:spPr>
      </p:pic>
    </p:spTree>
    <p:extLst>
      <p:ext uri="{BB962C8B-B14F-4D97-AF65-F5344CB8AC3E}">
        <p14:creationId xmlns:p14="http://schemas.microsoft.com/office/powerpoint/2010/main" val="4041912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2C920FF4-3BE4-47F5-8D0E-16A2A70EDAE4}"/>
              </a:ext>
            </a:extLst>
          </p:cNvPr>
          <p:cNvPicPr>
            <a:picLocks noChangeAspect="1"/>
          </p:cNvPicPr>
          <p:nvPr/>
        </p:nvPicPr>
        <p:blipFill>
          <a:blip r:embed="rId2"/>
          <a:stretch>
            <a:fillRect/>
          </a:stretch>
        </p:blipFill>
        <p:spPr>
          <a:xfrm>
            <a:off x="254243" y="1705708"/>
            <a:ext cx="5306638" cy="3554290"/>
          </a:xfrm>
          <a:prstGeom prst="rect">
            <a:avLst/>
          </a:prstGeom>
        </p:spPr>
      </p:pic>
      <p:pic>
        <p:nvPicPr>
          <p:cNvPr id="3" name="그림 2">
            <a:extLst>
              <a:ext uri="{FF2B5EF4-FFF2-40B4-BE49-F238E27FC236}">
                <a16:creationId xmlns:a16="http://schemas.microsoft.com/office/drawing/2014/main" id="{E952F6A1-BE01-4F6C-A1F4-6F0FE1D13719}"/>
              </a:ext>
            </a:extLst>
          </p:cNvPr>
          <p:cNvPicPr>
            <a:picLocks noChangeAspect="1"/>
          </p:cNvPicPr>
          <p:nvPr/>
        </p:nvPicPr>
        <p:blipFill>
          <a:blip r:embed="rId3"/>
          <a:stretch>
            <a:fillRect/>
          </a:stretch>
        </p:blipFill>
        <p:spPr>
          <a:xfrm>
            <a:off x="6250013" y="1588477"/>
            <a:ext cx="5560254" cy="4123958"/>
          </a:xfrm>
          <a:prstGeom prst="rect">
            <a:avLst/>
          </a:prstGeom>
        </p:spPr>
      </p:pic>
      <p:sp>
        <p:nvSpPr>
          <p:cNvPr id="4" name="TextBox 3">
            <a:extLst>
              <a:ext uri="{FF2B5EF4-FFF2-40B4-BE49-F238E27FC236}">
                <a16:creationId xmlns:a16="http://schemas.microsoft.com/office/drawing/2014/main" id="{0BAEF2D7-7A77-4D87-8940-1B36AC85D7FE}"/>
              </a:ext>
            </a:extLst>
          </p:cNvPr>
          <p:cNvSpPr txBox="1"/>
          <p:nvPr/>
        </p:nvSpPr>
        <p:spPr>
          <a:xfrm>
            <a:off x="422030" y="287215"/>
            <a:ext cx="11611707" cy="369332"/>
          </a:xfrm>
          <a:prstGeom prst="rect">
            <a:avLst/>
          </a:prstGeom>
          <a:noFill/>
        </p:spPr>
        <p:txBody>
          <a:bodyPr wrap="square" rtlCol="0">
            <a:spAutoFit/>
          </a:bodyPr>
          <a:lstStyle/>
          <a:p>
            <a:r>
              <a:rPr lang="en-US" altLang="ko-KR" dirty="0"/>
              <a:t>From. The </a:t>
            </a:r>
            <a:r>
              <a:rPr lang="en-US" altLang="ko-KR" dirty="0" err="1"/>
              <a:t>Sextupole</a:t>
            </a:r>
            <a:r>
              <a:rPr lang="en-US" altLang="ko-KR" dirty="0"/>
              <a:t> Scheme for the Swiss Light Source (SLS) An Analytic Approach, Johan Bengtsson (1997) </a:t>
            </a:r>
            <a:endParaRPr lang="ko-KR" altLang="en-US" dirty="0"/>
          </a:p>
        </p:txBody>
      </p:sp>
    </p:spTree>
    <p:extLst>
      <p:ext uri="{BB962C8B-B14F-4D97-AF65-F5344CB8AC3E}">
        <p14:creationId xmlns:p14="http://schemas.microsoft.com/office/powerpoint/2010/main" val="15801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7" y="538901"/>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Composition of the paper</a:t>
            </a:r>
            <a:endParaRPr lang="ko-KR" altLang="en-US" sz="2240" b="1"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294F3C9C-0BC6-46E3-9008-96C8684BF400}"/>
              </a:ext>
            </a:extLst>
          </p:cNvPr>
          <p:cNvSpPr txBox="1"/>
          <p:nvPr/>
        </p:nvSpPr>
        <p:spPr>
          <a:xfrm>
            <a:off x="501813" y="1121871"/>
            <a:ext cx="10185761" cy="5416868"/>
          </a:xfrm>
          <a:prstGeom prst="rect">
            <a:avLst/>
          </a:prstGeom>
          <a:noFill/>
        </p:spPr>
        <p:txBody>
          <a:bodyPr wrap="square" rtlCol="0">
            <a:spAutoFit/>
          </a:bodyPr>
          <a:lstStyle/>
          <a:p>
            <a:pPr marL="342900" indent="-342900">
              <a:buAutoNum type="arabicPeriod"/>
            </a:pPr>
            <a:r>
              <a:rPr lang="en-US" altLang="ko-KR" sz="1600" b="1" dirty="0"/>
              <a:t>Introduction</a:t>
            </a:r>
          </a:p>
          <a:p>
            <a:pPr marL="742950" lvl="1" indent="-285750">
              <a:buFont typeface="Wingdings" panose="05000000000000000000" pitchFamily="2" charset="2"/>
              <a:buChar char="§"/>
            </a:pPr>
            <a:r>
              <a:rPr lang="en-US" altLang="ko-KR" sz="1600" dirty="0"/>
              <a:t>Discusses the significance of optimizing off-momentum nonlinear dynamics to enhance beam lifetime in storage rings.</a:t>
            </a:r>
          </a:p>
          <a:p>
            <a:pPr marL="742950" lvl="1" indent="-285750">
              <a:buFont typeface="Wingdings" panose="05000000000000000000" pitchFamily="2" charset="2"/>
              <a:buChar char="§"/>
            </a:pPr>
            <a:endParaRPr lang="en-US" altLang="ko-KR" sz="1600" b="1" dirty="0"/>
          </a:p>
          <a:p>
            <a:pPr marL="342900" indent="-342900">
              <a:buAutoNum type="arabicPeriod"/>
            </a:pPr>
            <a:r>
              <a:rPr lang="en-US" altLang="ko-KR" sz="1600" b="1" dirty="0"/>
              <a:t>Off-momentum NDTS</a:t>
            </a:r>
          </a:p>
          <a:p>
            <a:pPr marL="742950" lvl="1" indent="-285750">
              <a:buFont typeface="Wingdings" panose="05000000000000000000" pitchFamily="2" charset="2"/>
              <a:buChar char="§"/>
            </a:pPr>
            <a:r>
              <a:rPr lang="en-US" altLang="ko-KR" sz="1600" dirty="0"/>
              <a:t>Introduces the concept of off-momentum NDTs and their role in analyzing off-momentum dynamics.</a:t>
            </a:r>
          </a:p>
          <a:p>
            <a:pPr marL="742950" lvl="1" indent="-285750">
              <a:buFont typeface="Wingdings" panose="05000000000000000000" pitchFamily="2" charset="2"/>
              <a:buChar char="§"/>
            </a:pPr>
            <a:endParaRPr lang="en-US" altLang="ko-KR" sz="1600" dirty="0"/>
          </a:p>
          <a:p>
            <a:pPr marL="342900" indent="-342900">
              <a:buAutoNum type="arabicPeriod"/>
            </a:pPr>
            <a:r>
              <a:rPr lang="en-US" altLang="ko-KR" sz="1600" b="1" dirty="0"/>
              <a:t>Control of off-momentum ADTS</a:t>
            </a:r>
          </a:p>
          <a:p>
            <a:pPr marL="800100" lvl="1" indent="-342900">
              <a:buFont typeface="Wingdings" panose="05000000000000000000" pitchFamily="2" charset="2"/>
              <a:buChar char="§"/>
            </a:pPr>
            <a:r>
              <a:rPr lang="en-US" altLang="ko-KR" sz="1600" dirty="0"/>
              <a:t>Demonstrates methods to reduce off-momentum ADTS and their impact on enlarging dynamic apertures (DAs).</a:t>
            </a:r>
          </a:p>
          <a:p>
            <a:pPr marL="800100" lvl="1" indent="-342900">
              <a:buFont typeface="Wingdings" panose="05000000000000000000" pitchFamily="2" charset="2"/>
              <a:buChar char="§"/>
            </a:pPr>
            <a:endParaRPr lang="en-US" altLang="ko-KR" sz="1600" dirty="0"/>
          </a:p>
          <a:p>
            <a:pPr marL="342900" indent="-342900">
              <a:buAutoNum type="arabicPeriod"/>
            </a:pPr>
            <a:r>
              <a:rPr lang="en-US" altLang="ko-KR" sz="1600" b="1" dirty="0"/>
              <a:t>Control of off-momentum RDTS and Their fluctuations</a:t>
            </a:r>
          </a:p>
          <a:p>
            <a:pPr marL="800100" lvl="1" indent="-342900">
              <a:buFont typeface="Wingdings" panose="05000000000000000000" pitchFamily="2" charset="2"/>
              <a:buChar char="§"/>
            </a:pPr>
            <a:r>
              <a:rPr lang="en-US" altLang="ko-KR" sz="1600" dirty="0"/>
              <a:t>Explores minimizing off-momentum resonance driving term (RDT) fluctuations to enhance DA performance.</a:t>
            </a:r>
          </a:p>
          <a:p>
            <a:pPr marL="800100" lvl="1" indent="-342900">
              <a:buFont typeface="Wingdings" panose="05000000000000000000" pitchFamily="2" charset="2"/>
              <a:buChar char="§"/>
            </a:pPr>
            <a:endParaRPr lang="en-US" altLang="ko-KR" sz="1600" dirty="0"/>
          </a:p>
          <a:p>
            <a:pPr marL="342900" indent="-342900">
              <a:buAutoNum type="arabicPeriod"/>
            </a:pPr>
            <a:r>
              <a:rPr lang="en-US" altLang="ko-KR" sz="1600" b="1" dirty="0"/>
              <a:t>Off-momentum DA analysis for a hybrid MBA lattice</a:t>
            </a:r>
          </a:p>
          <a:p>
            <a:pPr marL="800100" lvl="1" indent="-342900">
              <a:buFont typeface="Wingdings" panose="05000000000000000000" pitchFamily="2" charset="2"/>
              <a:buChar char="§"/>
            </a:pPr>
            <a:r>
              <a:rPr lang="en-US" altLang="ko-KR" sz="1600" dirty="0"/>
              <a:t>Analyzes DA reduction causes and proposes optimization methods for a hybrid multi-bend achromat (MBA) lattice.</a:t>
            </a:r>
          </a:p>
          <a:p>
            <a:pPr marL="800100" lvl="1" indent="-342900">
              <a:buFont typeface="Wingdings" panose="05000000000000000000" pitchFamily="2" charset="2"/>
              <a:buChar char="§"/>
            </a:pPr>
            <a:endParaRPr lang="en-US" altLang="ko-KR" sz="1600" dirty="0"/>
          </a:p>
          <a:p>
            <a:pPr marL="342900" indent="-342900">
              <a:buAutoNum type="arabicPeriod"/>
            </a:pPr>
            <a:r>
              <a:rPr lang="en-US" altLang="ko-KR" sz="1600" b="1" dirty="0"/>
              <a:t>Conclusion</a:t>
            </a:r>
            <a:endParaRPr lang="ko-KR" altLang="en-US" sz="1600" b="1" dirty="0"/>
          </a:p>
        </p:txBody>
      </p:sp>
      <p:sp>
        <p:nvSpPr>
          <p:cNvPr id="12" name="직사각형 11">
            <a:extLst>
              <a:ext uri="{FF2B5EF4-FFF2-40B4-BE49-F238E27FC236}">
                <a16:creationId xmlns:a16="http://schemas.microsoft.com/office/drawing/2014/main" id="{2B07501E-005B-48F4-865A-1FED392A58E7}"/>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255531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7" y="538901"/>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 Introduction</a:t>
            </a:r>
            <a:endParaRPr lang="ko-KR" altLang="en-US" sz="2240" b="1" dirty="0">
              <a:solidFill>
                <a:schemeClr val="tx2"/>
              </a:solidFill>
              <a:cs typeface="Verdana" panose="020B0604030504040204" pitchFamily="34" charset="0"/>
            </a:endParaRPr>
          </a:p>
        </p:txBody>
      </p:sp>
      <p:sp>
        <p:nvSpPr>
          <p:cNvPr id="2" name="TextBox 1">
            <a:extLst>
              <a:ext uri="{FF2B5EF4-FFF2-40B4-BE49-F238E27FC236}">
                <a16:creationId xmlns:a16="http://schemas.microsoft.com/office/drawing/2014/main" id="{7AAB5302-3706-4F8A-BD16-70BA6702675E}"/>
              </a:ext>
            </a:extLst>
          </p:cNvPr>
          <p:cNvSpPr txBox="1"/>
          <p:nvPr/>
        </p:nvSpPr>
        <p:spPr>
          <a:xfrm>
            <a:off x="492837" y="1338456"/>
            <a:ext cx="5513093" cy="1754326"/>
          </a:xfrm>
          <a:prstGeom prst="rect">
            <a:avLst/>
          </a:prstGeom>
          <a:noFill/>
        </p:spPr>
        <p:txBody>
          <a:bodyPr wrap="square" rtlCol="0">
            <a:spAutoFit/>
          </a:bodyPr>
          <a:lstStyle/>
          <a:p>
            <a:pPr marL="285750" indent="-285750">
              <a:buFont typeface="Wingdings" panose="05000000000000000000" pitchFamily="2" charset="2"/>
              <a:buChar char="§"/>
            </a:pPr>
            <a:r>
              <a:rPr lang="en-US" altLang="ko-KR" dirty="0"/>
              <a:t>Particles in a ring can have different momentum deviations causing chromatic effect. </a:t>
            </a:r>
          </a:p>
          <a:p>
            <a:pPr marL="285750" indent="-285750">
              <a:buFont typeface="Wingdings" panose="05000000000000000000" pitchFamily="2" charset="2"/>
              <a:buChar char="§"/>
            </a:pPr>
            <a:endParaRPr lang="en-US" altLang="ko-KR" dirty="0"/>
          </a:p>
          <a:p>
            <a:pPr marL="285750" indent="-285750">
              <a:buFont typeface="Wingdings" panose="05000000000000000000" pitchFamily="2" charset="2"/>
              <a:buChar char="§"/>
            </a:pPr>
            <a:r>
              <a:rPr lang="en-US" altLang="ko-KR" dirty="0"/>
              <a:t>The resulting limitation on momentum deviation defines the momentum aperture(MA), which determines the beam lifetime.</a:t>
            </a:r>
            <a:endParaRPr lang="ko-KR" altLang="en-US" dirty="0"/>
          </a:p>
        </p:txBody>
      </p:sp>
      <p:sp>
        <p:nvSpPr>
          <p:cNvPr id="15" name="TextBox 14">
            <a:extLst>
              <a:ext uri="{FF2B5EF4-FFF2-40B4-BE49-F238E27FC236}">
                <a16:creationId xmlns:a16="http://schemas.microsoft.com/office/drawing/2014/main" id="{F080B010-98CE-4051-9077-FB12DB7F5CDD}"/>
              </a:ext>
            </a:extLst>
          </p:cNvPr>
          <p:cNvSpPr txBox="1"/>
          <p:nvPr/>
        </p:nvSpPr>
        <p:spPr>
          <a:xfrm>
            <a:off x="612155" y="4242394"/>
            <a:ext cx="5513093" cy="1477328"/>
          </a:xfrm>
          <a:prstGeom prst="rect">
            <a:avLst/>
          </a:prstGeom>
          <a:noFill/>
        </p:spPr>
        <p:txBody>
          <a:bodyPr wrap="square" rtlCol="0">
            <a:spAutoFit/>
          </a:bodyPr>
          <a:lstStyle/>
          <a:p>
            <a:pPr marL="285750" indent="-285750">
              <a:buFont typeface="Wingdings" panose="05000000000000000000" pitchFamily="2" charset="2"/>
              <a:buChar char="§"/>
            </a:pPr>
            <a:r>
              <a:rPr lang="en-US" altLang="ko-KR" dirty="0"/>
              <a:t>In low-emittance rings, the major limitation to MA is the transverse nonlinear dynamics.</a:t>
            </a:r>
          </a:p>
          <a:p>
            <a:pPr marL="285750" indent="-285750">
              <a:buFont typeface="Wingdings" panose="05000000000000000000" pitchFamily="2" charset="2"/>
              <a:buChar char="§"/>
            </a:pPr>
            <a:endParaRPr lang="en-US" altLang="ko-KR" dirty="0"/>
          </a:p>
          <a:p>
            <a:pPr marL="285750" indent="-285750">
              <a:buFont typeface="Wingdings" panose="05000000000000000000" pitchFamily="2" charset="2"/>
              <a:buChar char="§"/>
            </a:pPr>
            <a:r>
              <a:rPr lang="en-US" altLang="ko-KR" dirty="0"/>
              <a:t>Therefore, it is essential to enlarge dynamic apertures(DA) of off-momentum particles.</a:t>
            </a:r>
            <a:endParaRPr lang="ko-KR" altLang="en-US" dirty="0"/>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15BB67E1-56A5-45FD-AF10-0B6BF68F962F}"/>
                  </a:ext>
                </a:extLst>
              </p:cNvPr>
              <p:cNvSpPr txBox="1"/>
              <p:nvPr/>
            </p:nvSpPr>
            <p:spPr>
              <a:xfrm>
                <a:off x="6393968" y="1194096"/>
                <a:ext cx="5513093" cy="3970318"/>
              </a:xfrm>
              <a:prstGeom prst="rect">
                <a:avLst/>
              </a:prstGeom>
              <a:noFill/>
            </p:spPr>
            <p:txBody>
              <a:bodyPr wrap="square" rtlCol="0">
                <a:spAutoFit/>
              </a:bodyPr>
              <a:lstStyle/>
              <a:p>
                <a:pPr marL="285750" indent="-285750">
                  <a:buFont typeface="Wingdings" panose="05000000000000000000" pitchFamily="2" charset="2"/>
                  <a:buChar char="§"/>
                </a:pPr>
                <a:r>
                  <a:rPr lang="en-US" altLang="ko-KR" dirty="0"/>
                  <a:t>The nonlinear part of the Hamiltonian in the 5D phase space (x,x’,</a:t>
                </a:r>
                <a:r>
                  <a:rPr lang="en-US" altLang="ko-KR" dirty="0" err="1"/>
                  <a:t>y,y</a:t>
                </a:r>
                <a:r>
                  <a:rPr lang="en-US" altLang="ko-KR" dirty="0"/>
                  <a:t>’,</a:t>
                </a:r>
                <a14:m>
                  <m:oMath xmlns:m="http://schemas.openxmlformats.org/officeDocument/2006/math">
                    <m:r>
                      <a:rPr lang="en-US" altLang="ko-KR" b="0" i="1" smtClean="0">
                        <a:latin typeface="Cambria Math" panose="02040503050406030204" pitchFamily="18" charset="0"/>
                      </a:rPr>
                      <m:t>𝛿</m:t>
                    </m:r>
                  </m:oMath>
                </a14:m>
                <a:r>
                  <a:rPr lang="en-US" altLang="ko-KR" dirty="0"/>
                  <a:t>) can be expanded into a series of nonlinear driving terms(NDTs)</a:t>
                </a:r>
              </a:p>
              <a:p>
                <a:pPr marL="285750" indent="-285750">
                  <a:buFont typeface="Wingdings" panose="05000000000000000000" pitchFamily="2" charset="2"/>
                  <a:buChar char="§"/>
                </a:pPr>
                <a:endParaRPr lang="en-US" altLang="ko-KR" dirty="0"/>
              </a:p>
              <a:p>
                <a:pPr marL="285750" indent="-285750">
                  <a:buFont typeface="Wingdings" panose="05000000000000000000" pitchFamily="2" charset="2"/>
                  <a:buChar char="§"/>
                </a:pPr>
                <a:r>
                  <a:rPr lang="en-US" altLang="ko-KR" dirty="0"/>
                  <a:t>Out of them, the geometric terms, including resonance driving terms(RDTs) and amplitude-dependent tune shifts(ADTSs) affect on-momentum nonlinear dynamics.</a:t>
                </a:r>
              </a:p>
              <a:p>
                <a:pPr marL="285750" indent="-285750">
                  <a:buFont typeface="Wingdings" panose="05000000000000000000" pitchFamily="2" charset="2"/>
                  <a:buChar char="§"/>
                </a:pPr>
                <a:endParaRPr lang="en-US" altLang="ko-KR" dirty="0"/>
              </a:p>
              <a:p>
                <a:pPr marL="285750" indent="-285750">
                  <a:buFont typeface="Wingdings" panose="05000000000000000000" pitchFamily="2" charset="2"/>
                  <a:buChar char="§"/>
                </a:pPr>
                <a:r>
                  <a:rPr lang="en-US" altLang="ko-KR" dirty="0"/>
                  <a:t>The chromatic terms affect off-momentum nonlinear dynamics</a:t>
                </a:r>
              </a:p>
              <a:p>
                <a:pPr marL="285750" indent="-285750">
                  <a:buFont typeface="Wingdings" panose="05000000000000000000" pitchFamily="2" charset="2"/>
                  <a:buChar char="§"/>
                </a:pPr>
                <a:endParaRPr lang="en-US" altLang="ko-KR" dirty="0"/>
              </a:p>
              <a:p>
                <a:pPr marL="285750" indent="-285750">
                  <a:buFont typeface="Wingdings" panose="05000000000000000000" pitchFamily="2" charset="2"/>
                  <a:buChar char="§"/>
                </a:pPr>
                <a:endParaRPr lang="en-US" altLang="ko-KR" dirty="0"/>
              </a:p>
              <a:p>
                <a:pPr marL="285750" indent="-285750">
                  <a:buFont typeface="Wingdings" panose="05000000000000000000" pitchFamily="2" charset="2"/>
                  <a:buChar char="§"/>
                </a:pPr>
                <a:endParaRPr lang="en-US" altLang="ko-KR" dirty="0"/>
              </a:p>
            </p:txBody>
          </p:sp>
        </mc:Choice>
        <mc:Fallback>
          <p:sp>
            <p:nvSpPr>
              <p:cNvPr id="16" name="TextBox 15">
                <a:extLst>
                  <a:ext uri="{FF2B5EF4-FFF2-40B4-BE49-F238E27FC236}">
                    <a16:creationId xmlns:a16="http://schemas.microsoft.com/office/drawing/2014/main" id="{15BB67E1-56A5-45FD-AF10-0B6BF68F962F}"/>
                  </a:ext>
                </a:extLst>
              </p:cNvPr>
              <p:cNvSpPr txBox="1">
                <a:spLocks noRot="1" noChangeAspect="1" noMove="1" noResize="1" noEditPoints="1" noAdjustHandles="1" noChangeArrowheads="1" noChangeShapeType="1" noTextEdit="1"/>
              </p:cNvSpPr>
              <p:nvPr/>
            </p:nvSpPr>
            <p:spPr>
              <a:xfrm>
                <a:off x="6393968" y="1194096"/>
                <a:ext cx="5513093" cy="3970318"/>
              </a:xfrm>
              <a:prstGeom prst="rect">
                <a:avLst/>
              </a:prstGeom>
              <a:blipFill>
                <a:blip r:embed="rId5"/>
                <a:stretch>
                  <a:fillRect l="-774" t="-922" r="-165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41D1696-F222-406E-AE03-9D8FABDA799D}"/>
                  </a:ext>
                </a:extLst>
              </p:cNvPr>
              <p:cNvSpPr txBox="1"/>
              <p:nvPr/>
            </p:nvSpPr>
            <p:spPr>
              <a:xfrm>
                <a:off x="2377253" y="3326353"/>
                <a:ext cx="17442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𝜏</m:t>
                          </m:r>
                        </m:e>
                        <m:sub>
                          <m:r>
                            <a:rPr lang="en-US" altLang="ko-KR" b="0" i="1" smtClean="0">
                              <a:latin typeface="Cambria Math" panose="02040503050406030204" pitchFamily="18" charset="0"/>
                            </a:rPr>
                            <m:t>𝑡𝑜𝑢𝑠𝑐h𝑒𝑘</m:t>
                          </m:r>
                        </m:sub>
                      </m:sSub>
                      <m:r>
                        <a:rPr lang="en-US" altLang="ko-KR" b="0" i="1" smtClean="0">
                          <a:latin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𝑀</m:t>
                      </m:r>
                      <m:sSup>
                        <m:sSupPr>
                          <m:ctrlPr>
                            <a:rPr lang="en-US" altLang="ko-KR" b="0" i="1" smtClean="0">
                              <a:latin typeface="Cambria Math" panose="02040503050406030204" pitchFamily="18" charset="0"/>
                              <a:ea typeface="Cambria Math" panose="02040503050406030204" pitchFamily="18" charset="0"/>
                            </a:rPr>
                          </m:ctrlPr>
                        </m:sSupPr>
                        <m:e>
                          <m:r>
                            <a:rPr lang="en-US" altLang="ko-KR" b="0" i="1" smtClean="0">
                              <a:latin typeface="Cambria Math" panose="02040503050406030204" pitchFamily="18" charset="0"/>
                              <a:ea typeface="Cambria Math" panose="02040503050406030204" pitchFamily="18" charset="0"/>
                            </a:rPr>
                            <m:t>𝐴</m:t>
                          </m:r>
                        </m:e>
                        <m:sup>
                          <m:r>
                            <a:rPr lang="en-US" altLang="ko-KR" b="0" i="1" smtClean="0">
                              <a:latin typeface="Cambria Math" panose="02040503050406030204" pitchFamily="18" charset="0"/>
                              <a:ea typeface="Cambria Math" panose="02040503050406030204" pitchFamily="18" charset="0"/>
                            </a:rPr>
                            <m:t>3</m:t>
                          </m:r>
                        </m:sup>
                      </m:sSup>
                    </m:oMath>
                  </m:oMathPara>
                </a14:m>
                <a:endParaRPr lang="ko-KR" altLang="en-US" dirty="0"/>
              </a:p>
            </p:txBody>
          </p:sp>
        </mc:Choice>
        <mc:Fallback xmlns="">
          <p:sp>
            <p:nvSpPr>
              <p:cNvPr id="8" name="TextBox 7">
                <a:extLst>
                  <a:ext uri="{FF2B5EF4-FFF2-40B4-BE49-F238E27FC236}">
                    <a16:creationId xmlns:a16="http://schemas.microsoft.com/office/drawing/2014/main" id="{F41D1696-F222-406E-AE03-9D8FABDA799D}"/>
                  </a:ext>
                </a:extLst>
              </p:cNvPr>
              <p:cNvSpPr txBox="1">
                <a:spLocks noRot="1" noChangeAspect="1" noMove="1" noResize="1" noEditPoints="1" noAdjustHandles="1" noChangeArrowheads="1" noChangeShapeType="1" noTextEdit="1"/>
              </p:cNvSpPr>
              <p:nvPr/>
            </p:nvSpPr>
            <p:spPr>
              <a:xfrm>
                <a:off x="2377253" y="3326353"/>
                <a:ext cx="1744259" cy="276999"/>
              </a:xfrm>
              <a:prstGeom prst="rect">
                <a:avLst/>
              </a:prstGeom>
              <a:blipFill>
                <a:blip r:embed="rId6"/>
                <a:stretch>
                  <a:fillRect l="-699" b="-22222"/>
                </a:stretch>
              </a:blipFill>
            </p:spPr>
            <p:txBody>
              <a:bodyPr/>
              <a:lstStyle/>
              <a:p>
                <a:r>
                  <a:rPr lang="ko-KR" altLang="en-US">
                    <a:noFill/>
                  </a:rPr>
                  <a:t> </a:t>
                </a:r>
              </a:p>
            </p:txBody>
          </p:sp>
        </mc:Fallback>
      </mc:AlternateContent>
      <p:sp>
        <p:nvSpPr>
          <p:cNvPr id="14" name="직사각형 13">
            <a:extLst>
              <a:ext uri="{FF2B5EF4-FFF2-40B4-BE49-F238E27FC236}">
                <a16:creationId xmlns:a16="http://schemas.microsoft.com/office/drawing/2014/main" id="{BA1364B0-BCD2-4740-BA52-E80BB32A15B5}"/>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2485020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7" y="538901"/>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 Introduction</a:t>
            </a:r>
            <a:endParaRPr lang="ko-KR" altLang="en-US" sz="2240" b="1" dirty="0">
              <a:solidFill>
                <a:schemeClr val="tx2"/>
              </a:solidFill>
              <a:cs typeface="Verdana" panose="020B0604030504040204" pitchFamily="34" charset="0"/>
            </a:endParaRPr>
          </a:p>
        </p:txBody>
      </p:sp>
      <p:pic>
        <p:nvPicPr>
          <p:cNvPr id="6" name="그림 5">
            <a:extLst>
              <a:ext uri="{FF2B5EF4-FFF2-40B4-BE49-F238E27FC236}">
                <a16:creationId xmlns:a16="http://schemas.microsoft.com/office/drawing/2014/main" id="{3B353700-4964-4687-9091-513E01613D63}"/>
              </a:ext>
            </a:extLst>
          </p:cNvPr>
          <p:cNvPicPr>
            <a:picLocks noChangeAspect="1"/>
          </p:cNvPicPr>
          <p:nvPr/>
        </p:nvPicPr>
        <p:blipFill>
          <a:blip r:embed="rId5"/>
          <a:stretch>
            <a:fillRect/>
          </a:stretch>
        </p:blipFill>
        <p:spPr>
          <a:xfrm>
            <a:off x="2157412" y="1143615"/>
            <a:ext cx="7877175" cy="2466975"/>
          </a:xfrm>
          <a:prstGeom prst="rect">
            <a:avLst/>
          </a:prstGeom>
        </p:spPr>
      </p:pic>
      <p:sp>
        <p:nvSpPr>
          <p:cNvPr id="8" name="TextBox 7">
            <a:extLst>
              <a:ext uri="{FF2B5EF4-FFF2-40B4-BE49-F238E27FC236}">
                <a16:creationId xmlns:a16="http://schemas.microsoft.com/office/drawing/2014/main" id="{74499657-FF98-4BB8-B3FF-FB57EC818EED}"/>
              </a:ext>
            </a:extLst>
          </p:cNvPr>
          <p:cNvSpPr txBox="1"/>
          <p:nvPr/>
        </p:nvSpPr>
        <p:spPr>
          <a:xfrm>
            <a:off x="501813" y="3926048"/>
            <a:ext cx="10571655" cy="1477328"/>
          </a:xfrm>
          <a:prstGeom prst="rect">
            <a:avLst/>
          </a:prstGeom>
          <a:noFill/>
        </p:spPr>
        <p:txBody>
          <a:bodyPr wrap="square" rtlCol="0">
            <a:spAutoFit/>
          </a:bodyPr>
          <a:lstStyle/>
          <a:p>
            <a:pPr marL="285750" indent="-285750" algn="just">
              <a:buFont typeface="Wingdings" panose="05000000000000000000" pitchFamily="2" charset="2"/>
              <a:buChar char="§"/>
            </a:pPr>
            <a:r>
              <a:rPr lang="en-US" altLang="ko-KR" dirty="0"/>
              <a:t>The authors previously demonstrated that minimizing the </a:t>
            </a:r>
            <a:r>
              <a:rPr lang="en-US" altLang="ko-KR" b="1" dirty="0"/>
              <a:t>fluctuations of RDTs</a:t>
            </a:r>
            <a:r>
              <a:rPr lang="en-US" altLang="ko-KR" dirty="0"/>
              <a:t> along the longitudinal position (calculated as the element-by-element average of RDTs) is more effective for enlarging </a:t>
            </a:r>
            <a:r>
              <a:rPr lang="en-US" altLang="ko-KR" b="1" dirty="0"/>
              <a:t>on-momentum dynamic apertures (DAs)</a:t>
            </a:r>
            <a:r>
              <a:rPr lang="en-US" altLang="ko-KR" dirty="0"/>
              <a:t> than minimizing one-turn RDTs. Building on this finding, they propose to extend this approach to analyze and optimize </a:t>
            </a:r>
            <a:r>
              <a:rPr lang="en-US" altLang="ko-KR" b="1" dirty="0"/>
              <a:t>off-momentum dynamics</a:t>
            </a:r>
            <a:r>
              <a:rPr lang="en-US" altLang="ko-KR" dirty="0"/>
              <a:t>.</a:t>
            </a:r>
            <a:endParaRPr lang="ko-KR" altLang="en-US" dirty="0"/>
          </a:p>
        </p:txBody>
      </p:sp>
      <p:sp>
        <p:nvSpPr>
          <p:cNvPr id="12" name="직사각형 11">
            <a:extLst>
              <a:ext uri="{FF2B5EF4-FFF2-40B4-BE49-F238E27FC236}">
                <a16:creationId xmlns:a16="http://schemas.microsoft.com/office/drawing/2014/main" id="{19AE17F4-187C-4C14-ABB5-29C1218703E3}"/>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1211966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7" y="538901"/>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 Introduction</a:t>
            </a:r>
            <a:endParaRPr lang="ko-KR" altLang="en-US" sz="2240" b="1" dirty="0">
              <a:solidFill>
                <a:schemeClr val="tx2"/>
              </a:solidFill>
              <a:cs typeface="Verdana" panose="020B0604030504040204" pitchFamily="34" charset="0"/>
            </a:endParaRPr>
          </a:p>
        </p:txBody>
      </p:sp>
      <p:pic>
        <p:nvPicPr>
          <p:cNvPr id="12" name="그림 11">
            <a:extLst>
              <a:ext uri="{FF2B5EF4-FFF2-40B4-BE49-F238E27FC236}">
                <a16:creationId xmlns:a16="http://schemas.microsoft.com/office/drawing/2014/main" id="{BCFD292B-128C-41DA-9697-8EDEEF7863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6" y="1036260"/>
            <a:ext cx="3469385" cy="2490592"/>
          </a:xfrm>
          <a:prstGeom prst="rect">
            <a:avLst/>
          </a:prstGeom>
        </p:spPr>
      </p:pic>
      <p:pic>
        <p:nvPicPr>
          <p:cNvPr id="13" name="그림 12">
            <a:extLst>
              <a:ext uri="{FF2B5EF4-FFF2-40B4-BE49-F238E27FC236}">
                <a16:creationId xmlns:a16="http://schemas.microsoft.com/office/drawing/2014/main" id="{60F135B9-D1D6-495B-BB05-AD1B8E4D78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656" y="3763147"/>
            <a:ext cx="3606947" cy="2589345"/>
          </a:xfrm>
          <a:prstGeom prst="rect">
            <a:avLst/>
          </a:prstGeom>
        </p:spPr>
      </p:pic>
      <p:sp>
        <p:nvSpPr>
          <p:cNvPr id="14" name="TextBox 13">
            <a:extLst>
              <a:ext uri="{FF2B5EF4-FFF2-40B4-BE49-F238E27FC236}">
                <a16:creationId xmlns:a16="http://schemas.microsoft.com/office/drawing/2014/main" id="{130BC935-A991-4B5F-B9B5-27BB7AB7EAB2}"/>
              </a:ext>
            </a:extLst>
          </p:cNvPr>
          <p:cNvSpPr txBox="1"/>
          <p:nvPr/>
        </p:nvSpPr>
        <p:spPr>
          <a:xfrm>
            <a:off x="-338262" y="3435244"/>
            <a:ext cx="5747220" cy="430887"/>
          </a:xfrm>
          <a:prstGeom prst="rect">
            <a:avLst/>
          </a:prstGeom>
          <a:noFill/>
        </p:spPr>
        <p:txBody>
          <a:bodyPr wrap="square" rtlCol="0">
            <a:spAutoFit/>
          </a:bodyPr>
          <a:lstStyle/>
          <a:p>
            <a:pPr algn="ctr"/>
            <a:r>
              <a:rPr lang="en-US" altLang="ko-KR" sz="1050" dirty="0">
                <a:latin typeface="Times New Roman" panose="02020603050405020304" pitchFamily="18" charset="0"/>
                <a:cs typeface="Times New Roman" panose="02020603050405020304" pitchFamily="18" charset="0"/>
              </a:rPr>
              <a:t>W function plot when the ring is consisted with </a:t>
            </a:r>
          </a:p>
          <a:p>
            <a:pPr algn="ctr"/>
            <a:r>
              <a:rPr lang="en-US" altLang="ko-KR" sz="1050" dirty="0">
                <a:latin typeface="Times New Roman" panose="02020603050405020304" pitchFamily="18" charset="0"/>
                <a:cs typeface="Times New Roman" panose="02020603050405020304" pitchFamily="18" charset="0"/>
              </a:rPr>
              <a:t>28 unit cells</a:t>
            </a:r>
            <a:endParaRPr lang="ko-KR" altLang="en-US" sz="105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C17B296-5F89-4018-B678-4DF3CCFA7BD7}"/>
              </a:ext>
            </a:extLst>
          </p:cNvPr>
          <p:cNvSpPr txBox="1"/>
          <p:nvPr/>
        </p:nvSpPr>
        <p:spPr>
          <a:xfrm>
            <a:off x="-37978" y="6265115"/>
            <a:ext cx="5146651" cy="430887"/>
          </a:xfrm>
          <a:prstGeom prst="rect">
            <a:avLst/>
          </a:prstGeom>
          <a:noFill/>
        </p:spPr>
        <p:txBody>
          <a:bodyPr wrap="square" rtlCol="0">
            <a:spAutoFit/>
          </a:bodyPr>
          <a:lstStyle/>
          <a:p>
            <a:pPr algn="ctr"/>
            <a:r>
              <a:rPr lang="en-US" altLang="ko-KR" sz="1100" dirty="0">
                <a:latin typeface="Times New Roman" panose="02020603050405020304" pitchFamily="18" charset="0"/>
                <a:cs typeface="Times New Roman" panose="02020603050405020304" pitchFamily="18" charset="0"/>
              </a:rPr>
              <a:t>W function plot when the ring is consisted with </a:t>
            </a:r>
          </a:p>
          <a:p>
            <a:pPr algn="ctr"/>
            <a:r>
              <a:rPr lang="en-US" altLang="ko-KR" sz="1100" dirty="0">
                <a:latin typeface="Times New Roman" panose="02020603050405020304" pitchFamily="18" charset="0"/>
                <a:cs typeface="Times New Roman" panose="02020603050405020304" pitchFamily="18" charset="0"/>
              </a:rPr>
              <a:t>26 unit cells + 2 straight section</a:t>
            </a:r>
            <a:endParaRPr lang="ko-KR" altLang="en-US" sz="11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9" name="표 18">
                <a:extLst>
                  <a:ext uri="{FF2B5EF4-FFF2-40B4-BE49-F238E27FC236}">
                    <a16:creationId xmlns:a16="http://schemas.microsoft.com/office/drawing/2014/main" id="{C90261BD-EA7B-4B94-988F-071ADB7A787A}"/>
                  </a:ext>
                </a:extLst>
              </p:cNvPr>
              <p:cNvGraphicFramePr>
                <a:graphicFrameLocks noGrp="1"/>
              </p:cNvGraphicFramePr>
              <p:nvPr>
                <p:extLst>
                  <p:ext uri="{D42A27DB-BD31-4B8C-83A1-F6EECF244321}">
                    <p14:modId xmlns:p14="http://schemas.microsoft.com/office/powerpoint/2010/main" val="273729925"/>
                  </p:ext>
                </p:extLst>
              </p:nvPr>
            </p:nvGraphicFramePr>
            <p:xfrm>
              <a:off x="5108673" y="1280175"/>
              <a:ext cx="4511721" cy="1152135"/>
            </p:xfrm>
            <a:graphic>
              <a:graphicData uri="http://schemas.openxmlformats.org/drawingml/2006/table">
                <a:tbl>
                  <a:tblPr firstRow="1" bandRow="1">
                    <a:tableStyleId>{5C22544A-7EE6-4342-B048-85BDC9FD1C3A}</a:tableStyleId>
                  </a:tblPr>
                  <a:tblGrid>
                    <a:gridCol w="1503907">
                      <a:extLst>
                        <a:ext uri="{9D8B030D-6E8A-4147-A177-3AD203B41FA5}">
                          <a16:colId xmlns:a16="http://schemas.microsoft.com/office/drawing/2014/main" val="1468214249"/>
                        </a:ext>
                      </a:extLst>
                    </a:gridCol>
                    <a:gridCol w="1503907">
                      <a:extLst>
                        <a:ext uri="{9D8B030D-6E8A-4147-A177-3AD203B41FA5}">
                          <a16:colId xmlns:a16="http://schemas.microsoft.com/office/drawing/2014/main" val="3887620744"/>
                        </a:ext>
                      </a:extLst>
                    </a:gridCol>
                    <a:gridCol w="1503907">
                      <a:extLst>
                        <a:ext uri="{9D8B030D-6E8A-4147-A177-3AD203B41FA5}">
                          <a16:colId xmlns:a16="http://schemas.microsoft.com/office/drawing/2014/main" val="1249972458"/>
                        </a:ext>
                      </a:extLst>
                    </a:gridCol>
                  </a:tblGrid>
                  <a:tr h="538243">
                    <a:tc>
                      <a:txBody>
                        <a:bodyPr/>
                        <a:lstStyle/>
                        <a:p>
                          <a:pPr algn="ctr" latinLnBrk="1"/>
                          <a:r>
                            <a:rPr lang="en-US" altLang="ko-KR" sz="1050" dirty="0">
                              <a:solidFill>
                                <a:schemeClr val="tx1"/>
                              </a:solidFill>
                            </a:rPr>
                            <a:t>Nat. Chromaticity</a:t>
                          </a:r>
                          <a:endParaRPr lang="ko-KR"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100" b="0" i="1" smtClean="0">
                                        <a:solidFill>
                                          <a:schemeClr val="tx1"/>
                                        </a:solidFill>
                                        <a:latin typeface="Cambria Math" panose="02040503050406030204" pitchFamily="18" charset="0"/>
                                      </a:rPr>
                                    </m:ctrlPr>
                                  </m:sSubPr>
                                  <m:e>
                                    <m:r>
                                      <a:rPr lang="en-US" altLang="ko-KR" sz="1100" b="0" i="1" smtClean="0">
                                        <a:solidFill>
                                          <a:schemeClr val="tx1"/>
                                        </a:solidFill>
                                        <a:latin typeface="Cambria Math" panose="02040503050406030204" pitchFamily="18" charset="0"/>
                                      </a:rPr>
                                      <m:t>𝜉</m:t>
                                    </m:r>
                                  </m:e>
                                  <m:sub>
                                    <m:r>
                                      <a:rPr lang="en-US" altLang="ko-KR" sz="1100" b="0" i="1" smtClean="0">
                                        <a:solidFill>
                                          <a:schemeClr val="tx1"/>
                                        </a:solidFill>
                                        <a:latin typeface="Cambria Math" panose="02040503050406030204" pitchFamily="18" charset="0"/>
                                      </a:rPr>
                                      <m:t>𝑥</m:t>
                                    </m:r>
                                    <m:r>
                                      <a:rPr lang="en-US" altLang="ko-KR" sz="1100" b="0" i="1" smtClean="0">
                                        <a:solidFill>
                                          <a:schemeClr val="tx1"/>
                                        </a:solidFill>
                                        <a:latin typeface="Cambria Math" panose="02040503050406030204" pitchFamily="18" charset="0"/>
                                      </a:rPr>
                                      <m:t>0</m:t>
                                    </m:r>
                                  </m:sub>
                                </m:sSub>
                              </m:oMath>
                            </m:oMathPara>
                          </a14:m>
                          <a:endParaRPr lang="ko-KR"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100" b="0" i="1" smtClean="0">
                                        <a:solidFill>
                                          <a:schemeClr val="tx1"/>
                                        </a:solidFill>
                                        <a:latin typeface="Cambria Math" panose="02040503050406030204" pitchFamily="18" charset="0"/>
                                      </a:rPr>
                                    </m:ctrlPr>
                                  </m:sSubPr>
                                  <m:e>
                                    <m:r>
                                      <a:rPr lang="en-US" altLang="ko-KR" sz="1100" b="0" i="1" smtClean="0">
                                        <a:solidFill>
                                          <a:schemeClr val="tx1"/>
                                        </a:solidFill>
                                        <a:latin typeface="Cambria Math" panose="02040503050406030204" pitchFamily="18" charset="0"/>
                                      </a:rPr>
                                      <m:t>   </m:t>
                                    </m:r>
                                    <m:r>
                                      <a:rPr lang="en-US" altLang="ko-KR" sz="1100" b="0" i="1" smtClean="0">
                                        <a:solidFill>
                                          <a:schemeClr val="tx1"/>
                                        </a:solidFill>
                                        <a:latin typeface="Cambria Math" panose="02040503050406030204" pitchFamily="18" charset="0"/>
                                      </a:rPr>
                                      <m:t>𝜉</m:t>
                                    </m:r>
                                  </m:e>
                                  <m:sub>
                                    <m:r>
                                      <a:rPr lang="en-US" altLang="ko-KR" sz="1100" b="0" i="1" smtClean="0">
                                        <a:solidFill>
                                          <a:schemeClr val="tx1"/>
                                        </a:solidFill>
                                        <a:latin typeface="Cambria Math" panose="02040503050406030204" pitchFamily="18" charset="0"/>
                                      </a:rPr>
                                      <m:t>𝑦</m:t>
                                    </m:r>
                                    <m:r>
                                      <a:rPr lang="en-US" altLang="ko-KR" sz="1100" b="0" i="1" smtClean="0">
                                        <a:solidFill>
                                          <a:schemeClr val="tx1"/>
                                        </a:solidFill>
                                        <a:latin typeface="Cambria Math" panose="02040503050406030204" pitchFamily="18" charset="0"/>
                                      </a:rPr>
                                      <m:t>0</m:t>
                                    </m:r>
                                  </m:sub>
                                </m:sSub>
                              </m:oMath>
                            </m:oMathPara>
                          </a14:m>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9517360"/>
                      </a:ext>
                    </a:extLst>
                  </a:tr>
                  <a:tr h="306946">
                    <a:tc>
                      <a:txBody>
                        <a:bodyPr/>
                        <a:lstStyle/>
                        <a:p>
                          <a:pPr algn="ctr" latinLnBrk="1"/>
                          <a:r>
                            <a:rPr lang="en-US" altLang="ko-KR" sz="900" dirty="0"/>
                            <a:t>Unit cells</a:t>
                          </a:r>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14:m>
                            <m:oMathPara xmlns:m="http://schemas.openxmlformats.org/officeDocument/2006/math">
                              <m:oMathParaPr>
                                <m:jc m:val="centerGroup"/>
                              </m:oMathParaPr>
                              <m:oMath xmlns:m="http://schemas.openxmlformats.org/officeDocument/2006/math">
                                <m:r>
                                  <a:rPr lang="en-US" altLang="ko-KR" sz="900" b="0" i="1" smtClean="0">
                                    <a:latin typeface="Cambria Math" panose="02040503050406030204" pitchFamily="18" charset="0"/>
                                  </a:rPr>
                                  <m:t>−3.9789 </m:t>
                                </m:r>
                              </m:oMath>
                            </m:oMathPara>
                          </a14:m>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ko-KR" sz="900" b="0" i="1" smtClean="0">
                                    <a:latin typeface="Cambria Math" panose="02040503050406030204" pitchFamily="18" charset="0"/>
                                  </a:rPr>
                                  <m:t>−3.0683 </m:t>
                                </m:r>
                              </m:oMath>
                            </m:oMathPara>
                          </a14:m>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078095"/>
                      </a:ext>
                    </a:extLst>
                  </a:tr>
                  <a:tr h="306946">
                    <a:tc>
                      <a:txBody>
                        <a:bodyPr/>
                        <a:lstStyle/>
                        <a:p>
                          <a:pPr algn="ctr" latinLnBrk="1"/>
                          <a:r>
                            <a:rPr lang="en-US" altLang="ko-KR" sz="900" dirty="0"/>
                            <a:t>Straight section</a:t>
                          </a:r>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14:m>
                            <m:oMathPara xmlns:m="http://schemas.openxmlformats.org/officeDocument/2006/math">
                              <m:oMathParaPr>
                                <m:jc m:val="centerGroup"/>
                              </m:oMathParaPr>
                              <m:oMath xmlns:m="http://schemas.openxmlformats.org/officeDocument/2006/math">
                                <m:r>
                                  <a:rPr lang="en-US" altLang="ko-KR" sz="900" b="0" i="1" smtClean="0">
                                    <a:latin typeface="Cambria Math" panose="02040503050406030204" pitchFamily="18" charset="0"/>
                                  </a:rPr>
                                  <m:t>−4.1137 </m:t>
                                </m:r>
                              </m:oMath>
                            </m:oMathPara>
                          </a14:m>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14:m>
                            <m:oMathPara xmlns:m="http://schemas.openxmlformats.org/officeDocument/2006/math">
                              <m:oMathParaPr>
                                <m:jc m:val="centerGroup"/>
                              </m:oMathParaPr>
                              <m:oMath xmlns:m="http://schemas.openxmlformats.org/officeDocument/2006/math">
                                <m:r>
                                  <a:rPr lang="en-US" altLang="ko-KR" sz="900" b="0" i="1" smtClean="0">
                                    <a:latin typeface="Cambria Math" panose="02040503050406030204" pitchFamily="18" charset="0"/>
                                  </a:rPr>
                                  <m:t>−2.9467 </m:t>
                                </m:r>
                              </m:oMath>
                            </m:oMathPara>
                          </a14:m>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43712"/>
                      </a:ext>
                    </a:extLst>
                  </a:tr>
                </a:tbl>
              </a:graphicData>
            </a:graphic>
          </p:graphicFrame>
        </mc:Choice>
        <mc:Fallback xmlns="">
          <p:graphicFrame>
            <p:nvGraphicFramePr>
              <p:cNvPr id="19" name="표 18">
                <a:extLst>
                  <a:ext uri="{FF2B5EF4-FFF2-40B4-BE49-F238E27FC236}">
                    <a16:creationId xmlns:a16="http://schemas.microsoft.com/office/drawing/2014/main" id="{C90261BD-EA7B-4B94-988F-071ADB7A787A}"/>
                  </a:ext>
                </a:extLst>
              </p:cNvPr>
              <p:cNvGraphicFramePr>
                <a:graphicFrameLocks noGrp="1"/>
              </p:cNvGraphicFramePr>
              <p:nvPr>
                <p:extLst>
                  <p:ext uri="{D42A27DB-BD31-4B8C-83A1-F6EECF244321}">
                    <p14:modId xmlns:p14="http://schemas.microsoft.com/office/powerpoint/2010/main" val="273729925"/>
                  </p:ext>
                </p:extLst>
              </p:nvPr>
            </p:nvGraphicFramePr>
            <p:xfrm>
              <a:off x="5108673" y="1280175"/>
              <a:ext cx="4511721" cy="1152135"/>
            </p:xfrm>
            <a:graphic>
              <a:graphicData uri="http://schemas.openxmlformats.org/drawingml/2006/table">
                <a:tbl>
                  <a:tblPr firstRow="1" bandRow="1">
                    <a:tableStyleId>{5C22544A-7EE6-4342-B048-85BDC9FD1C3A}</a:tableStyleId>
                  </a:tblPr>
                  <a:tblGrid>
                    <a:gridCol w="1503907">
                      <a:extLst>
                        <a:ext uri="{9D8B030D-6E8A-4147-A177-3AD203B41FA5}">
                          <a16:colId xmlns:a16="http://schemas.microsoft.com/office/drawing/2014/main" val="1468214249"/>
                        </a:ext>
                      </a:extLst>
                    </a:gridCol>
                    <a:gridCol w="1503907">
                      <a:extLst>
                        <a:ext uri="{9D8B030D-6E8A-4147-A177-3AD203B41FA5}">
                          <a16:colId xmlns:a16="http://schemas.microsoft.com/office/drawing/2014/main" val="3887620744"/>
                        </a:ext>
                      </a:extLst>
                    </a:gridCol>
                    <a:gridCol w="1503907">
                      <a:extLst>
                        <a:ext uri="{9D8B030D-6E8A-4147-A177-3AD203B41FA5}">
                          <a16:colId xmlns:a16="http://schemas.microsoft.com/office/drawing/2014/main" val="1249972458"/>
                        </a:ext>
                      </a:extLst>
                    </a:gridCol>
                  </a:tblGrid>
                  <a:tr h="538243">
                    <a:tc>
                      <a:txBody>
                        <a:bodyPr/>
                        <a:lstStyle/>
                        <a:p>
                          <a:pPr algn="ctr" latinLnBrk="1"/>
                          <a:r>
                            <a:rPr lang="en-US" altLang="ko-KR" sz="1050" dirty="0">
                              <a:solidFill>
                                <a:schemeClr val="tx1"/>
                              </a:solidFill>
                            </a:rPr>
                            <a:t>Nat. Chromaticity</a:t>
                          </a:r>
                          <a:endParaRPr lang="ko-KR"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810" t="-2247" r="-100810" b="-115730"/>
                          </a:stretch>
                        </a:blip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0810" t="-2247" r="-810" b="-115730"/>
                          </a:stretch>
                        </a:blipFill>
                      </a:tcPr>
                    </a:tc>
                    <a:extLst>
                      <a:ext uri="{0D108BD9-81ED-4DB2-BD59-A6C34878D82A}">
                        <a16:rowId xmlns:a16="http://schemas.microsoft.com/office/drawing/2014/main" val="1739517360"/>
                      </a:ext>
                    </a:extLst>
                  </a:tr>
                  <a:tr h="306946">
                    <a:tc>
                      <a:txBody>
                        <a:bodyPr/>
                        <a:lstStyle/>
                        <a:p>
                          <a:pPr algn="ctr" latinLnBrk="1"/>
                          <a:r>
                            <a:rPr lang="en-US" altLang="ko-KR" sz="900" dirty="0"/>
                            <a:t>Unit cells</a:t>
                          </a:r>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810" t="-182000" r="-100810" b="-106000"/>
                          </a:stretch>
                        </a:blip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0810" t="-182000" r="-810" b="-106000"/>
                          </a:stretch>
                        </a:blipFill>
                      </a:tcPr>
                    </a:tc>
                    <a:extLst>
                      <a:ext uri="{0D108BD9-81ED-4DB2-BD59-A6C34878D82A}">
                        <a16:rowId xmlns:a16="http://schemas.microsoft.com/office/drawing/2014/main" val="1159078095"/>
                      </a:ext>
                    </a:extLst>
                  </a:tr>
                  <a:tr h="306946">
                    <a:tc>
                      <a:txBody>
                        <a:bodyPr/>
                        <a:lstStyle/>
                        <a:p>
                          <a:pPr algn="ctr" latinLnBrk="1"/>
                          <a:r>
                            <a:rPr lang="en-US" altLang="ko-KR" sz="900" dirty="0"/>
                            <a:t>Straight section</a:t>
                          </a:r>
                          <a:endParaRPr lang="ko-KR"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810" t="-276471" r="-100810" b="-3922"/>
                          </a:stretch>
                        </a:blip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0810" t="-276471" r="-810" b="-3922"/>
                          </a:stretch>
                        </a:blipFill>
                      </a:tcPr>
                    </a:tc>
                    <a:extLst>
                      <a:ext uri="{0D108BD9-81ED-4DB2-BD59-A6C34878D82A}">
                        <a16:rowId xmlns:a16="http://schemas.microsoft.com/office/drawing/2014/main" val="171843712"/>
                      </a:ext>
                    </a:extLst>
                  </a:tr>
                </a:tbl>
              </a:graphicData>
            </a:graphic>
          </p:graphicFrame>
        </mc:Fallback>
      </mc:AlternateContent>
      <p:sp>
        <p:nvSpPr>
          <p:cNvPr id="2" name="TextBox 1">
            <a:extLst>
              <a:ext uri="{FF2B5EF4-FFF2-40B4-BE49-F238E27FC236}">
                <a16:creationId xmlns:a16="http://schemas.microsoft.com/office/drawing/2014/main" id="{6AB38206-6284-4AB2-B2DA-959415F54AA3}"/>
              </a:ext>
            </a:extLst>
          </p:cNvPr>
          <p:cNvSpPr txBox="1"/>
          <p:nvPr/>
        </p:nvSpPr>
        <p:spPr>
          <a:xfrm>
            <a:off x="4825693" y="2713357"/>
            <a:ext cx="7011171" cy="3416320"/>
          </a:xfrm>
          <a:prstGeom prst="rect">
            <a:avLst/>
          </a:prstGeom>
          <a:noFill/>
        </p:spPr>
        <p:txBody>
          <a:bodyPr wrap="square" rtlCol="0">
            <a:spAutoFit/>
          </a:bodyPr>
          <a:lstStyle/>
          <a:p>
            <a:pPr marL="285750" indent="-285750">
              <a:buFont typeface="Wingdings" panose="05000000000000000000" pitchFamily="2" charset="2"/>
              <a:buChar char="§"/>
            </a:pPr>
            <a:r>
              <a:rPr lang="en-US" altLang="ko-KR" dirty="0"/>
              <a:t>The introduction of a high-beta injection cell. Restoring the periodicity of chromatic terms along the ring can effectively improve off-momentum dynamics performance.</a:t>
            </a:r>
          </a:p>
          <a:p>
            <a:pPr marL="285750" indent="-285750">
              <a:buFont typeface="Wingdings" panose="05000000000000000000" pitchFamily="2" charset="2"/>
              <a:buChar char="§"/>
            </a:pPr>
            <a:endParaRPr lang="en-US" altLang="ko-KR" dirty="0"/>
          </a:p>
          <a:p>
            <a:pPr marL="285750" indent="-285750">
              <a:buFont typeface="Wingdings" panose="05000000000000000000" pitchFamily="2" charset="2"/>
              <a:buChar char="§"/>
            </a:pPr>
            <a:r>
              <a:rPr lang="en-US" altLang="ko-KR" dirty="0"/>
              <a:t>The authors tried to optimize the fluctuation of chromatic term along the ring to find nonlinear lattice solution with larger off-momentum DA but found it to be ineffective</a:t>
            </a:r>
            <a:endParaRPr lang="ko-KR" altLang="en-US" dirty="0"/>
          </a:p>
          <a:p>
            <a:pPr marL="285750" indent="-285750">
              <a:buFont typeface="Wingdings" panose="05000000000000000000" pitchFamily="2" charset="2"/>
              <a:buChar char="§"/>
            </a:pPr>
            <a:endParaRPr lang="en-US" altLang="ko-KR" dirty="0"/>
          </a:p>
          <a:p>
            <a:pPr marL="285750" indent="-285750">
              <a:buFont typeface="Wingdings" panose="05000000000000000000" pitchFamily="2" charset="2"/>
              <a:buChar char="§"/>
            </a:pPr>
            <a:r>
              <a:rPr lang="en-US" altLang="ko-KR" dirty="0"/>
              <a:t>So, the instead of focusing on deviation from on-momentum dynamics, such as chromatic beta-beating, the author propose using off-momentum NDTs to analyze 4D off-momentum dynamics(include off-momentum RDTs/ADTSs)</a:t>
            </a:r>
            <a:endParaRPr lang="ko-KR" altLang="en-US" dirty="0"/>
          </a:p>
        </p:txBody>
      </p:sp>
      <p:sp>
        <p:nvSpPr>
          <p:cNvPr id="16" name="직사각형 15">
            <a:extLst>
              <a:ext uri="{FF2B5EF4-FFF2-40B4-BE49-F238E27FC236}">
                <a16:creationId xmlns:a16="http://schemas.microsoft.com/office/drawing/2014/main" id="{93A8F4FC-3E9B-4FFB-8959-F9EE61772A2B}"/>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59535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7" y="538901"/>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II. Off-momentum NDTS</a:t>
            </a:r>
            <a:endParaRPr lang="ko-KR" altLang="en-US" sz="2240" b="1" dirty="0">
              <a:solidFill>
                <a:schemeClr val="tx2"/>
              </a:solidFill>
              <a:cs typeface="Verdana" panose="020B0604030504040204" pitchFamily="34" charset="0"/>
            </a:endParaRPr>
          </a:p>
        </p:txBody>
      </p:sp>
      <p:pic>
        <p:nvPicPr>
          <p:cNvPr id="12" name="그림 11">
            <a:extLst>
              <a:ext uri="{FF2B5EF4-FFF2-40B4-BE49-F238E27FC236}">
                <a16:creationId xmlns:a16="http://schemas.microsoft.com/office/drawing/2014/main" id="{BEC52438-0098-4B6E-9B30-B99669DF3712}"/>
              </a:ext>
            </a:extLst>
          </p:cNvPr>
          <p:cNvPicPr>
            <a:picLocks noChangeAspect="1"/>
          </p:cNvPicPr>
          <p:nvPr/>
        </p:nvPicPr>
        <p:blipFill>
          <a:blip r:embed="rId5"/>
          <a:stretch>
            <a:fillRect/>
          </a:stretch>
        </p:blipFill>
        <p:spPr>
          <a:xfrm>
            <a:off x="7703966" y="1064978"/>
            <a:ext cx="3926203" cy="4671752"/>
          </a:xfrm>
          <a:prstGeom prst="rect">
            <a:avLst/>
          </a:prstGeom>
        </p:spPr>
      </p:pic>
      <p:pic>
        <p:nvPicPr>
          <p:cNvPr id="6" name="그림 5">
            <a:extLst>
              <a:ext uri="{FF2B5EF4-FFF2-40B4-BE49-F238E27FC236}">
                <a16:creationId xmlns:a16="http://schemas.microsoft.com/office/drawing/2014/main" id="{32F47C00-3099-426C-B762-1BE02058AE2E}"/>
              </a:ext>
            </a:extLst>
          </p:cNvPr>
          <p:cNvPicPr>
            <a:picLocks noChangeAspect="1"/>
          </p:cNvPicPr>
          <p:nvPr/>
        </p:nvPicPr>
        <p:blipFill>
          <a:blip r:embed="rId6"/>
          <a:stretch>
            <a:fillRect/>
          </a:stretch>
        </p:blipFill>
        <p:spPr>
          <a:xfrm>
            <a:off x="492837" y="1121871"/>
            <a:ext cx="6410325" cy="1828800"/>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32AEB12-F302-4984-AC8D-3D13D9393C9C}"/>
                  </a:ext>
                </a:extLst>
              </p:cNvPr>
              <p:cNvSpPr txBox="1"/>
              <p:nvPr/>
            </p:nvSpPr>
            <p:spPr>
              <a:xfrm>
                <a:off x="377504" y="3115035"/>
                <a:ext cx="6932180" cy="3697231"/>
              </a:xfrm>
              <a:prstGeom prst="rect">
                <a:avLst/>
              </a:prstGeom>
              <a:noFill/>
            </p:spPr>
            <p:txBody>
              <a:bodyPr wrap="square" lIns="0" tIns="0" rIns="0" bIns="0" rtlCol="0">
                <a:spAutoFit/>
              </a:bodyPr>
              <a:lstStyle/>
              <a:p>
                <a:pPr marL="285750" indent="-285750" algn="just">
                  <a:buFont typeface="Wingdings" panose="05000000000000000000" pitchFamily="2" charset="2"/>
                  <a:buChar char="§"/>
                </a:pPr>
                <a14:m>
                  <m:oMath xmlns:m="http://schemas.openxmlformats.org/officeDocument/2006/math">
                    <m:sSubSup>
                      <m:sSubSupPr>
                        <m:ctrlPr>
                          <a:rPr lang="en-US" altLang="ko-KR" b="0" i="1" smtClean="0">
                            <a:latin typeface="Cambria Math" panose="02040503050406030204" pitchFamily="18" charset="0"/>
                          </a:rPr>
                        </m:ctrlPr>
                      </m:sSubSup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𝑥</m:t>
                        </m:r>
                      </m:sub>
                      <m:sup>
                        <m:r>
                          <a:rPr lang="en-US" altLang="ko-KR" b="0" i="1" smtClean="0">
                            <a:latin typeface="Cambria Math" panose="02040503050406030204" pitchFamily="18" charset="0"/>
                          </a:rPr>
                          <m:t>±</m:t>
                        </m:r>
                      </m:sup>
                    </m:sSubSup>
                    <m:r>
                      <a:rPr lang="en-US" altLang="ko-KR" i="1">
                        <a:latin typeface="Cambria Math" panose="02040503050406030204" pitchFamily="18" charset="0"/>
                        <a:ea typeface="Cambria Math" panose="02040503050406030204" pitchFamily="18" charset="0"/>
                      </a:rPr>
                      <m:t>≡</m:t>
                    </m:r>
                    <m:rad>
                      <m:radPr>
                        <m:degHide m:val="on"/>
                        <m:ctrlPr>
                          <a:rPr lang="en-US" altLang="ko-KR" b="0" i="1" smtClean="0">
                            <a:latin typeface="Cambria Math" panose="02040503050406030204" pitchFamily="18" charset="0"/>
                            <a:ea typeface="Cambria Math" panose="02040503050406030204" pitchFamily="18" charset="0"/>
                          </a:rPr>
                        </m:ctrlPr>
                      </m:radPr>
                      <m:deg/>
                      <m:e>
                        <m:r>
                          <a:rPr lang="en-US" altLang="ko-KR" b="0" i="1" smtClean="0">
                            <a:latin typeface="Cambria Math" panose="02040503050406030204" pitchFamily="18" charset="0"/>
                            <a:ea typeface="Cambria Math" panose="02040503050406030204" pitchFamily="18" charset="0"/>
                          </a:rPr>
                          <m:t>2</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𝐽</m:t>
                            </m:r>
                          </m:e>
                          <m:sub>
                            <m:r>
                              <a:rPr lang="en-US" altLang="ko-KR" b="0" i="1" smtClean="0">
                                <a:latin typeface="Cambria Math" panose="02040503050406030204" pitchFamily="18" charset="0"/>
                                <a:ea typeface="Cambria Math" panose="02040503050406030204" pitchFamily="18" charset="0"/>
                              </a:rPr>
                              <m:t>𝑥</m:t>
                            </m:r>
                          </m:sub>
                        </m:sSub>
                      </m:e>
                    </m:rad>
                    <m:sSubSup>
                      <m:sSubSupPr>
                        <m:ctrlPr>
                          <a:rPr lang="en-US" altLang="ko-KR" b="0" i="1" smtClean="0">
                            <a:latin typeface="Cambria Math" panose="02040503050406030204" pitchFamily="18" charset="0"/>
                            <a:ea typeface="Cambria Math" panose="02040503050406030204" pitchFamily="18" charset="0"/>
                          </a:rPr>
                        </m:ctrlPr>
                      </m:sSubSupPr>
                      <m:e>
                        <m:r>
                          <a:rPr lang="en-US" altLang="ko-KR" b="0" i="1" smtClean="0">
                            <a:latin typeface="Cambria Math" panose="02040503050406030204" pitchFamily="18" charset="0"/>
                            <a:ea typeface="Cambria Math" panose="02040503050406030204" pitchFamily="18" charset="0"/>
                          </a:rPr>
                          <m:t>𝑒</m:t>
                        </m:r>
                      </m:e>
                      <m:sub>
                        <m:r>
                          <a:rPr lang="en-US" altLang="ko-KR" b="0" i="1" smtClean="0">
                            <a:latin typeface="Cambria Math" panose="02040503050406030204" pitchFamily="18" charset="0"/>
                            <a:ea typeface="Cambria Math" panose="02040503050406030204" pitchFamily="18" charset="0"/>
                          </a:rPr>
                          <m:t> </m:t>
                        </m:r>
                      </m:sub>
                      <m:sup>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𝑖</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𝜙</m:t>
                            </m:r>
                          </m:e>
                          <m:sub>
                            <m:r>
                              <a:rPr lang="en-US" altLang="ko-KR" b="0" i="1" smtClean="0">
                                <a:latin typeface="Cambria Math" panose="02040503050406030204" pitchFamily="18" charset="0"/>
                                <a:ea typeface="Cambria Math" panose="02040503050406030204" pitchFamily="18" charset="0"/>
                              </a:rPr>
                              <m:t>𝑥</m:t>
                            </m:r>
                          </m:sub>
                        </m:sSub>
                      </m:sup>
                    </m:sSubSup>
                    <m:r>
                      <a:rPr lang="en-US" altLang="ko-KR" b="0" i="1" smtClean="0">
                        <a:latin typeface="Cambria Math" panose="02040503050406030204" pitchFamily="18" charset="0"/>
                        <a:ea typeface="Cambria Math" panose="02040503050406030204" pitchFamily="18" charset="0"/>
                      </a:rPr>
                      <m:t> ,</m:t>
                    </m:r>
                    <m:sSubSup>
                      <m:sSubSupPr>
                        <m:ctrlPr>
                          <a:rPr lang="en-US" altLang="ko-KR" i="1">
                            <a:latin typeface="Cambria Math" panose="02040503050406030204" pitchFamily="18" charset="0"/>
                          </a:rPr>
                        </m:ctrlPr>
                      </m:sSubSupPr>
                      <m:e>
                        <m:r>
                          <a:rPr lang="en-US" altLang="ko-KR" i="1">
                            <a:latin typeface="Cambria Math" panose="02040503050406030204" pitchFamily="18" charset="0"/>
                          </a:rPr>
                          <m:t>h</m:t>
                        </m:r>
                      </m:e>
                      <m:sub>
                        <m:r>
                          <a:rPr lang="en-US" altLang="ko-KR" b="0" i="1" smtClean="0">
                            <a:latin typeface="Cambria Math" panose="02040503050406030204" pitchFamily="18" charset="0"/>
                          </a:rPr>
                          <m:t>𝑦</m:t>
                        </m:r>
                      </m:sub>
                      <m:sup>
                        <m:r>
                          <a:rPr lang="en-US" altLang="ko-KR" b="0" i="1" smtClean="0">
                            <a:latin typeface="Cambria Math" panose="02040503050406030204" pitchFamily="18" charset="0"/>
                          </a:rPr>
                          <m:t>±</m:t>
                        </m:r>
                      </m:sup>
                    </m:sSubSup>
                    <m:r>
                      <a:rPr lang="en-US" altLang="ko-KR" i="1">
                        <a:latin typeface="Cambria Math" panose="02040503050406030204" pitchFamily="18" charset="0"/>
                        <a:ea typeface="Cambria Math" panose="02040503050406030204" pitchFamily="18" charset="0"/>
                      </a:rPr>
                      <m:t>≡</m:t>
                    </m:r>
                    <m:rad>
                      <m:radPr>
                        <m:degHide m:val="on"/>
                        <m:ctrlPr>
                          <a:rPr lang="en-US" altLang="ko-KR" i="1">
                            <a:latin typeface="Cambria Math" panose="02040503050406030204" pitchFamily="18" charset="0"/>
                            <a:ea typeface="Cambria Math" panose="02040503050406030204" pitchFamily="18" charset="0"/>
                          </a:rPr>
                        </m:ctrlPr>
                      </m:radPr>
                      <m:deg/>
                      <m:e>
                        <m:r>
                          <a:rPr lang="en-US" altLang="ko-KR" i="1">
                            <a:latin typeface="Cambria Math" panose="02040503050406030204" pitchFamily="18" charset="0"/>
                            <a:ea typeface="Cambria Math" panose="02040503050406030204" pitchFamily="18" charset="0"/>
                          </a:rPr>
                          <m:t>2</m:t>
                        </m:r>
                        <m:sSub>
                          <m:sSubPr>
                            <m:ctrlPr>
                              <a:rPr lang="en-US" altLang="ko-KR" i="1">
                                <a:latin typeface="Cambria Math" panose="02040503050406030204" pitchFamily="18" charset="0"/>
                                <a:ea typeface="Cambria Math" panose="02040503050406030204" pitchFamily="18" charset="0"/>
                              </a:rPr>
                            </m:ctrlPr>
                          </m:sSubPr>
                          <m:e>
                            <m:r>
                              <a:rPr lang="en-US" altLang="ko-KR" i="1">
                                <a:latin typeface="Cambria Math" panose="02040503050406030204" pitchFamily="18" charset="0"/>
                                <a:ea typeface="Cambria Math" panose="02040503050406030204" pitchFamily="18" charset="0"/>
                              </a:rPr>
                              <m:t>𝐽</m:t>
                            </m:r>
                          </m:e>
                          <m:sub>
                            <m:r>
                              <a:rPr lang="en-US" altLang="ko-KR" b="0" i="1" smtClean="0">
                                <a:latin typeface="Cambria Math" panose="02040503050406030204" pitchFamily="18" charset="0"/>
                                <a:ea typeface="Cambria Math" panose="02040503050406030204" pitchFamily="18" charset="0"/>
                              </a:rPr>
                              <m:t>𝑦</m:t>
                            </m:r>
                          </m:sub>
                        </m:sSub>
                      </m:e>
                    </m:rad>
                    <m:sSubSup>
                      <m:sSubSupPr>
                        <m:ctrlPr>
                          <a:rPr lang="en-US" altLang="ko-KR" i="1">
                            <a:latin typeface="Cambria Math" panose="02040503050406030204" pitchFamily="18" charset="0"/>
                            <a:ea typeface="Cambria Math" panose="02040503050406030204" pitchFamily="18" charset="0"/>
                          </a:rPr>
                        </m:ctrlPr>
                      </m:sSubSupPr>
                      <m:e>
                        <m:r>
                          <a:rPr lang="en-US" altLang="ko-KR" i="1">
                            <a:latin typeface="Cambria Math" panose="02040503050406030204" pitchFamily="18" charset="0"/>
                            <a:ea typeface="Cambria Math" panose="02040503050406030204" pitchFamily="18" charset="0"/>
                          </a:rPr>
                          <m:t>𝑒</m:t>
                        </m:r>
                      </m:e>
                      <m:sub>
                        <m:r>
                          <a:rPr lang="en-US" altLang="ko-KR" i="1">
                            <a:latin typeface="Cambria Math" panose="02040503050406030204" pitchFamily="18" charset="0"/>
                            <a:ea typeface="Cambria Math" panose="02040503050406030204" pitchFamily="18" charset="0"/>
                          </a:rPr>
                          <m:t> </m:t>
                        </m:r>
                      </m:sub>
                      <m:sup>
                        <m:r>
                          <a:rPr lang="en-US" altLang="ko-KR" i="1">
                            <a:latin typeface="Cambria Math" panose="02040503050406030204" pitchFamily="18" charset="0"/>
                            <a:ea typeface="Cambria Math" panose="02040503050406030204" pitchFamily="18" charset="0"/>
                          </a:rPr>
                          <m:t>±</m:t>
                        </m:r>
                        <m:r>
                          <a:rPr lang="en-US" altLang="ko-KR" i="1">
                            <a:latin typeface="Cambria Math" panose="02040503050406030204" pitchFamily="18" charset="0"/>
                            <a:ea typeface="Cambria Math" panose="02040503050406030204" pitchFamily="18" charset="0"/>
                          </a:rPr>
                          <m:t>𝑖</m:t>
                        </m:r>
                        <m:sSub>
                          <m:sSubPr>
                            <m:ctrlPr>
                              <a:rPr lang="en-US" altLang="ko-KR" i="1">
                                <a:latin typeface="Cambria Math" panose="02040503050406030204" pitchFamily="18" charset="0"/>
                                <a:ea typeface="Cambria Math" panose="02040503050406030204" pitchFamily="18" charset="0"/>
                              </a:rPr>
                            </m:ctrlPr>
                          </m:sSubPr>
                          <m:e>
                            <m:r>
                              <a:rPr lang="en-US" altLang="ko-KR" i="1">
                                <a:latin typeface="Cambria Math" panose="02040503050406030204" pitchFamily="18" charset="0"/>
                                <a:ea typeface="Cambria Math" panose="02040503050406030204" pitchFamily="18" charset="0"/>
                              </a:rPr>
                              <m:t>𝜙</m:t>
                            </m:r>
                          </m:e>
                          <m:sub>
                            <m:r>
                              <a:rPr lang="en-US" altLang="ko-KR" b="0" i="1" smtClean="0">
                                <a:latin typeface="Cambria Math" panose="02040503050406030204" pitchFamily="18" charset="0"/>
                                <a:ea typeface="Cambria Math" panose="02040503050406030204" pitchFamily="18" charset="0"/>
                              </a:rPr>
                              <m:t>𝑦</m:t>
                            </m:r>
                          </m:sub>
                        </m:sSub>
                      </m:sup>
                    </m:sSubSup>
                  </m:oMath>
                </a14:m>
                <a:r>
                  <a:rPr lang="ko-KR" altLang="en-US" dirty="0"/>
                  <a:t> </a:t>
                </a:r>
                <a:r>
                  <a:rPr lang="en-US" altLang="ko-KR" dirty="0"/>
                  <a:t>with </a:t>
                </a:r>
                <a14:m>
                  <m:oMath xmlns:m="http://schemas.openxmlformats.org/officeDocument/2006/math">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𝐽</m:t>
                        </m:r>
                        <m:r>
                          <a:rPr lang="en-US" altLang="ko-KR" b="0" i="1" smtClean="0">
                            <a:latin typeface="Cambria Math" panose="02040503050406030204" pitchFamily="18" charset="0"/>
                          </a:rPr>
                          <m:t>,</m:t>
                        </m:r>
                        <m:r>
                          <a:rPr lang="en-US" altLang="ko-KR" b="0" i="1" smtClean="0">
                            <a:latin typeface="Cambria Math" panose="02040503050406030204" pitchFamily="18" charset="0"/>
                          </a:rPr>
                          <m:t>𝜙</m:t>
                        </m:r>
                      </m:e>
                    </m:d>
                  </m:oMath>
                </a14:m>
                <a:r>
                  <a:rPr lang="en-US" altLang="ko-KR" dirty="0"/>
                  <a:t> being the action-angle variables, </a:t>
                </a:r>
                <a14:m>
                  <m:oMath xmlns:m="http://schemas.openxmlformats.org/officeDocument/2006/math">
                    <m:r>
                      <a:rPr lang="en-US" altLang="ko-KR" b="0" i="1" smtClean="0">
                        <a:latin typeface="Cambria Math" panose="02040503050406030204" pitchFamily="18" charset="0"/>
                      </a:rPr>
                      <m:t>𝛿</m:t>
                    </m:r>
                  </m:oMath>
                </a14:m>
                <a:r>
                  <a:rPr lang="en-US" altLang="ko-KR" dirty="0"/>
                  <a:t> is the relative momentum deviation </a:t>
                </a:r>
              </a:p>
              <a:p>
                <a:pPr marL="285750" indent="-285750" algn="just">
                  <a:buFont typeface="Wingdings" panose="05000000000000000000" pitchFamily="2" charset="2"/>
                  <a:buChar char="§"/>
                </a:pPr>
                <a:endParaRPr lang="en-US" altLang="ko-KR" dirty="0"/>
              </a:p>
              <a:p>
                <a:pPr marL="285750" indent="-285750" algn="just">
                  <a:buFont typeface="Wingdings" panose="05000000000000000000" pitchFamily="2" charset="2"/>
                  <a:buChar char="§"/>
                </a:pP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𝑗𝑘𝑙𝑚𝑝</m:t>
                        </m:r>
                      </m:sub>
                    </m:sSub>
                    <m:r>
                      <a:rPr lang="en-US" altLang="ko-KR" b="0" i="1" smtClean="0">
                        <a:latin typeface="Cambria Math" panose="02040503050406030204" pitchFamily="18" charset="0"/>
                      </a:rPr>
                      <m:t> </m:t>
                    </m:r>
                  </m:oMath>
                </a14:m>
                <a:r>
                  <a:rPr lang="en-US" altLang="ko-KR" dirty="0"/>
                  <a:t>with p </a:t>
                </a:r>
                <a14:m>
                  <m:oMath xmlns:m="http://schemas.openxmlformats.org/officeDocument/2006/math">
                    <m:r>
                      <a:rPr lang="en-US" altLang="ko-KR"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0</m:t>
                    </m:r>
                  </m:oMath>
                </a14:m>
                <a:r>
                  <a:rPr lang="ko-KR" altLang="en-US" dirty="0"/>
                  <a:t> </a:t>
                </a:r>
                <a:r>
                  <a:rPr lang="en-US" altLang="ko-KR" dirty="0"/>
                  <a:t>are chromatic terms driving chromatic effect and the ones with p=0 are geometric terms.</a:t>
                </a:r>
              </a:p>
              <a:p>
                <a:pPr marL="285750" indent="-285750" algn="just">
                  <a:buFont typeface="Wingdings" panose="05000000000000000000" pitchFamily="2" charset="2"/>
                  <a:buChar char="§"/>
                </a:pPr>
                <a:endParaRPr lang="en-US" altLang="ko-KR" dirty="0"/>
              </a:p>
              <a:p>
                <a:pPr marL="285750" indent="-285750" algn="just">
                  <a:buFont typeface="Wingdings" panose="05000000000000000000" pitchFamily="2" charset="2"/>
                  <a:buChar char="§"/>
                </a:pPr>
                <a:r>
                  <a:rPr lang="en-US" altLang="ko-KR" dirty="0"/>
                  <a:t>To calculate off-momentum NDTs, the nonlinear part of Hamiltonian needs to be normalized with off-momentum linear optics. Compared to the on-momentum case, there are two differences in the normalization.</a:t>
                </a:r>
              </a:p>
              <a:p>
                <a:pPr marL="285750" indent="-285750" algn="just">
                  <a:buFont typeface="Wingdings" panose="05000000000000000000" pitchFamily="2" charset="2"/>
                  <a:buChar char="§"/>
                </a:pPr>
                <a:endParaRPr lang="en-US" altLang="ko-KR" dirty="0"/>
              </a:p>
              <a:p>
                <a:pPr marL="285750" indent="-285750" algn="just">
                  <a:buFont typeface="Wingdings" panose="05000000000000000000" pitchFamily="2" charset="2"/>
                  <a:buChar char="§"/>
                </a:pPr>
                <a:endParaRPr lang="en-US" altLang="ko-KR" dirty="0"/>
              </a:p>
              <a:p>
                <a:pPr marL="285750" indent="-285750" algn="just">
                  <a:buFont typeface="Wingdings" panose="05000000000000000000" pitchFamily="2" charset="2"/>
                  <a:buChar char="§"/>
                </a:pPr>
                <a:endParaRPr lang="ko-KR" altLang="en-US" dirty="0"/>
              </a:p>
            </p:txBody>
          </p:sp>
        </mc:Choice>
        <mc:Fallback>
          <p:sp>
            <p:nvSpPr>
              <p:cNvPr id="8" name="TextBox 7">
                <a:extLst>
                  <a:ext uri="{FF2B5EF4-FFF2-40B4-BE49-F238E27FC236}">
                    <a16:creationId xmlns:a16="http://schemas.microsoft.com/office/drawing/2014/main" id="{032AEB12-F302-4984-AC8D-3D13D9393C9C}"/>
                  </a:ext>
                </a:extLst>
              </p:cNvPr>
              <p:cNvSpPr txBox="1">
                <a:spLocks noRot="1" noChangeAspect="1" noMove="1" noResize="1" noEditPoints="1" noAdjustHandles="1" noChangeArrowheads="1" noChangeShapeType="1" noTextEdit="1"/>
              </p:cNvSpPr>
              <p:nvPr/>
            </p:nvSpPr>
            <p:spPr>
              <a:xfrm>
                <a:off x="377504" y="3115035"/>
                <a:ext cx="6932180" cy="3697231"/>
              </a:xfrm>
              <a:prstGeom prst="rect">
                <a:avLst/>
              </a:prstGeom>
              <a:blipFill>
                <a:blip r:embed="rId7"/>
                <a:stretch>
                  <a:fillRect l="-1935" t="-1320" r="-2023"/>
                </a:stretch>
              </a:blipFill>
            </p:spPr>
            <p:txBody>
              <a:bodyPr/>
              <a:lstStyle/>
              <a:p>
                <a:r>
                  <a:rPr lang="ko-KR" altLang="en-US">
                    <a:noFill/>
                  </a:rPr>
                  <a:t> </a:t>
                </a:r>
              </a:p>
            </p:txBody>
          </p:sp>
        </mc:Fallback>
      </mc:AlternateContent>
      <p:sp>
        <p:nvSpPr>
          <p:cNvPr id="13" name="직사각형 12">
            <a:extLst>
              <a:ext uri="{FF2B5EF4-FFF2-40B4-BE49-F238E27FC236}">
                <a16:creationId xmlns:a16="http://schemas.microsoft.com/office/drawing/2014/main" id="{31CD5FA5-5F7C-4269-96C1-1D4F6C9D6BEC}"/>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220203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5B08E-F61C-932A-805B-6F86204B4251}"/>
            </a:ext>
          </a:extLst>
        </p:cNvPr>
        <p:cNvGrpSpPr/>
        <p:nvPr/>
      </p:nvGrpSpPr>
      <p:grpSpPr>
        <a:xfrm>
          <a:off x="0" y="0"/>
          <a:ext cx="0" cy="0"/>
          <a:chOff x="0" y="0"/>
          <a:chExt cx="0" cy="0"/>
        </a:xfrm>
      </p:grpSpPr>
      <p:pic>
        <p:nvPicPr>
          <p:cNvPr id="58" name="그림 57">
            <a:extLst>
              <a:ext uri="{FF2B5EF4-FFF2-40B4-BE49-F238E27FC236}">
                <a16:creationId xmlns:a16="http://schemas.microsoft.com/office/drawing/2014/main" id="{D7C83BFA-F41C-0E47-9C4A-06DA9F458D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a:extLst>
              <a:ext uri="{FF2B5EF4-FFF2-40B4-BE49-F238E27FC236}">
                <a16:creationId xmlns:a16="http://schemas.microsoft.com/office/drawing/2014/main" id="{5B4126F9-5150-2F10-2D45-A2B101CD9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a:extLst>
              <a:ext uri="{FF2B5EF4-FFF2-40B4-BE49-F238E27FC236}">
                <a16:creationId xmlns:a16="http://schemas.microsoft.com/office/drawing/2014/main" id="{D9EB1F04-3829-3667-808E-294B9F6A663A}"/>
              </a:ext>
            </a:extLst>
          </p:cNvPr>
          <p:cNvGrpSpPr/>
          <p:nvPr/>
        </p:nvGrpSpPr>
        <p:grpSpPr>
          <a:xfrm>
            <a:off x="142" y="6398192"/>
            <a:ext cx="12191717" cy="459809"/>
            <a:chOff x="1" y="7996258"/>
            <a:chExt cx="15236824" cy="574655"/>
          </a:xfrm>
        </p:grpSpPr>
        <p:sp>
          <p:nvSpPr>
            <p:cNvPr id="5" name="Rectangle 6">
              <a:extLst>
                <a:ext uri="{FF2B5EF4-FFF2-40B4-BE49-F238E27FC236}">
                  <a16:creationId xmlns:a16="http://schemas.microsoft.com/office/drawing/2014/main" id="{5D8314B2-BD8C-EE7F-DFA5-A214AB864FA5}"/>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90DE6D9D-1C57-47BE-40F2-AE4F2A7BA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45457B95-9D9A-F5E4-F73B-27B03506331D}"/>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BB27600B-5293-F4B9-7978-EC1EBAF16CD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634A08B7-6B61-AD87-2572-79DABED9F230}"/>
              </a:ext>
            </a:extLst>
          </p:cNvPr>
          <p:cNvSpPr/>
          <p:nvPr/>
        </p:nvSpPr>
        <p:spPr>
          <a:xfrm>
            <a:off x="492837" y="538901"/>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II. Off-momentum NDTS</a:t>
            </a:r>
            <a:endParaRPr lang="ko-KR" altLang="en-US" sz="2240" b="1" dirty="0">
              <a:solidFill>
                <a:schemeClr val="tx2"/>
              </a:solidFill>
              <a:cs typeface="Verdana" panose="020B060403050404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BA03285-867C-9B99-81BD-3FF848EBC80A}"/>
                  </a:ext>
                </a:extLst>
              </p:cNvPr>
              <p:cNvSpPr txBox="1"/>
              <p:nvPr/>
            </p:nvSpPr>
            <p:spPr>
              <a:xfrm>
                <a:off x="492837" y="1353075"/>
                <a:ext cx="10867358" cy="4385239"/>
              </a:xfrm>
              <a:prstGeom prst="rect">
                <a:avLst/>
              </a:prstGeom>
              <a:noFill/>
            </p:spPr>
            <p:txBody>
              <a:bodyPr wrap="square">
                <a:spAutoFit/>
              </a:bodyPr>
              <a:lstStyle/>
              <a:p>
                <a:pPr marL="285750" indent="-285750" algn="just">
                  <a:buFont typeface="Wingdings" panose="05000000000000000000" pitchFamily="2" charset="2"/>
                  <a:buChar char="Ø"/>
                </a:pPr>
                <a:r>
                  <a:rPr lang="en-US" altLang="ko-KR" dirty="0"/>
                  <a:t>To calculate off-momentum NDTs, the nonlinear part of Hamiltonian needs to be normalized with off-momentum linear optics. Compared to the on-momentum case, there are two differences in the normalization.</a:t>
                </a:r>
              </a:p>
              <a:p>
                <a:pPr marL="285750" indent="-285750" algn="just">
                  <a:buFont typeface="Wingdings" panose="05000000000000000000" pitchFamily="2" charset="2"/>
                  <a:buChar char="Ø"/>
                </a:pPr>
                <a:endParaRPr lang="en-US" altLang="ko-KR" dirty="0"/>
              </a:p>
              <a:p>
                <a:pPr marL="742950" lvl="1" indent="-285750" algn="just">
                  <a:buFont typeface="Wingdings" panose="05000000000000000000" pitchFamily="2" charset="2"/>
                  <a:buChar char="§"/>
                </a:pPr>
                <a:r>
                  <a:rPr lang="en-US" altLang="ko-KR" dirty="0"/>
                  <a:t>the scaled magnet strengths should be changed to </a:t>
                </a:r>
                <a14:m>
                  <m:oMath xmlns:m="http://schemas.openxmlformats.org/officeDocument/2006/math">
                    <m:f>
                      <m:fPr>
                        <m:ctrlPr>
                          <a:rPr lang="en-US" altLang="ko-KR" b="0" i="1" smtClean="0">
                            <a:latin typeface="Cambria Math" panose="02040503050406030204" pitchFamily="18" charset="0"/>
                          </a:rPr>
                        </m:ctrlPr>
                      </m:fPr>
                      <m:num>
                        <m:r>
                          <a:rPr lang="en-US" altLang="ko-KR" b="0" i="1" smtClean="0">
                            <a:latin typeface="Cambria Math" panose="02040503050406030204" pitchFamily="18" charset="0"/>
                          </a:rPr>
                          <m:t>1</m:t>
                        </m:r>
                      </m:num>
                      <m:den>
                        <m:r>
                          <a:rPr lang="en-US" altLang="ko-KR" b="0" i="1" smtClean="0">
                            <a:latin typeface="Cambria Math" panose="02040503050406030204" pitchFamily="18" charset="0"/>
                          </a:rPr>
                          <m:t>1+</m:t>
                        </m:r>
                        <m:r>
                          <a:rPr lang="en-US" altLang="ko-KR" b="0" i="1" smtClean="0">
                            <a:latin typeface="Cambria Math" panose="02040503050406030204" pitchFamily="18" charset="0"/>
                          </a:rPr>
                          <m:t>𝛿</m:t>
                        </m:r>
                      </m:den>
                    </m:f>
                  </m:oMath>
                </a14:m>
                <a:r>
                  <a:rPr lang="en-US" altLang="ko-KR" dirty="0"/>
                  <a:t> of their original values.</a:t>
                </a:r>
              </a:p>
              <a:p>
                <a:pPr marL="742950" lvl="1" indent="-285750" algn="just">
                  <a:buFont typeface="Wingdings" panose="05000000000000000000" pitchFamily="2" charset="2"/>
                  <a:buChar char="§"/>
                </a:pPr>
                <a:endParaRPr lang="en-US" altLang="ko-KR" dirty="0"/>
              </a:p>
              <a:p>
                <a:pPr marL="742950" lvl="1" indent="-285750" algn="just">
                  <a:buFont typeface="Wingdings" panose="05000000000000000000" pitchFamily="2" charset="2"/>
                  <a:buChar char="§"/>
                </a:pPr>
                <a:r>
                  <a:rPr lang="en-US" altLang="ko-KR" dirty="0"/>
                  <a:t>The off-momentum closed orbit is different from the ideal orbit. For particles on the off-momentum closed orbit, generally, they do not pass through the centers of multipole magnets, as if there are magnet misalignments.</a:t>
                </a:r>
              </a:p>
              <a:p>
                <a:pPr marL="742950" lvl="1" indent="-285750" algn="just">
                  <a:buFont typeface="Wingdings" panose="05000000000000000000" pitchFamily="2" charset="2"/>
                  <a:buChar char="§"/>
                </a:pPr>
                <a:endParaRPr lang="en-US" altLang="ko-KR" dirty="0"/>
              </a:p>
              <a:p>
                <a:pPr marL="742950" lvl="1" indent="-285750" algn="just">
                  <a:buFont typeface="Wingdings" panose="05000000000000000000" pitchFamily="2" charset="2"/>
                  <a:buChar char="§"/>
                </a:pPr>
                <a:r>
                  <a:rPr lang="en-US" altLang="ko-KR" dirty="0"/>
                  <a:t>The closed-orbit offset lead to introduce extra nonlinear kicks generated by feed-down effects on nth-order multipoles (n&gt;=4)</a:t>
                </a:r>
              </a:p>
              <a:p>
                <a:pPr marL="742950" lvl="1" indent="-285750" algn="just">
                  <a:buFont typeface="Wingdings" panose="05000000000000000000" pitchFamily="2" charset="2"/>
                  <a:buChar char="§"/>
                </a:pPr>
                <a:endParaRPr lang="en-US" altLang="ko-KR" dirty="0"/>
              </a:p>
              <a:p>
                <a:pPr marL="742950" lvl="1" indent="-285750" algn="just">
                  <a:buFont typeface="Wingdings" panose="05000000000000000000" pitchFamily="2" charset="2"/>
                  <a:buChar char="§"/>
                </a:pPr>
                <a:r>
                  <a:rPr lang="en-US" altLang="ko-KR" dirty="0"/>
                  <a:t>Off-momentum NDTs, only the terms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𝑗𝑘𝑙𝑚𝑝</m:t>
                        </m:r>
                      </m:sub>
                    </m:sSub>
                  </m:oMath>
                </a14:m>
                <a:r>
                  <a:rPr lang="en-US" altLang="ko-KR" dirty="0"/>
                  <a:t> with p=0 are considered. and the nonlinear invariant, an alternative definition of RDTs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𝑓</m:t>
                        </m:r>
                      </m:e>
                      <m:sub>
                        <m:r>
                          <a:rPr lang="en-US" altLang="ko-KR" b="0" i="1" smtClean="0">
                            <a:latin typeface="Cambria Math" panose="02040503050406030204" pitchFamily="18" charset="0"/>
                          </a:rPr>
                          <m:t>𝑗𝑘𝑙𝑚</m:t>
                        </m:r>
                      </m:sub>
                    </m:sSub>
                    <m:r>
                      <a:rPr lang="en-US" altLang="ko-KR" b="0" i="1" smtClean="0">
                        <a:latin typeface="Cambria Math" panose="02040503050406030204" pitchFamily="18" charset="0"/>
                      </a:rPr>
                      <m:t> </m:t>
                    </m:r>
                  </m:oMath>
                </a14:m>
                <a:r>
                  <a:rPr lang="en-US" altLang="ko-KR" dirty="0"/>
                  <a:t>can be obtained.</a:t>
                </a:r>
              </a:p>
            </p:txBody>
          </p:sp>
        </mc:Choice>
        <mc:Fallback xmlns="">
          <p:sp>
            <p:nvSpPr>
              <p:cNvPr id="3" name="TextBox 2">
                <a:extLst>
                  <a:ext uri="{FF2B5EF4-FFF2-40B4-BE49-F238E27FC236}">
                    <a16:creationId xmlns:a16="http://schemas.microsoft.com/office/drawing/2014/main" id="{DBA03285-867C-9B99-81BD-3FF848EBC80A}"/>
                  </a:ext>
                </a:extLst>
              </p:cNvPr>
              <p:cNvSpPr txBox="1">
                <a:spLocks noRot="1" noChangeAspect="1" noMove="1" noResize="1" noEditPoints="1" noAdjustHandles="1" noChangeArrowheads="1" noChangeShapeType="1" noTextEdit="1"/>
              </p:cNvSpPr>
              <p:nvPr/>
            </p:nvSpPr>
            <p:spPr>
              <a:xfrm>
                <a:off x="492837" y="1353075"/>
                <a:ext cx="10867358" cy="4385239"/>
              </a:xfrm>
              <a:prstGeom prst="rect">
                <a:avLst/>
              </a:prstGeom>
              <a:blipFill>
                <a:blip r:embed="rId5"/>
                <a:stretch>
                  <a:fillRect l="-393" t="-834" r="-897" b="-1113"/>
                </a:stretch>
              </a:blipFill>
            </p:spPr>
            <p:txBody>
              <a:bodyPr/>
              <a:lstStyle/>
              <a:p>
                <a:r>
                  <a:rPr lang="ko-KR" altLang="en-US">
                    <a:noFill/>
                  </a:rPr>
                  <a:t> </a:t>
                </a:r>
              </a:p>
            </p:txBody>
          </p:sp>
        </mc:Fallback>
      </mc:AlternateContent>
      <p:sp>
        <p:nvSpPr>
          <p:cNvPr id="12" name="직사각형 11">
            <a:extLst>
              <a:ext uri="{FF2B5EF4-FFF2-40B4-BE49-F238E27FC236}">
                <a16:creationId xmlns:a16="http://schemas.microsoft.com/office/drawing/2014/main" id="{8EA344A4-C8CA-4550-A2A9-EDB781EFF49C}"/>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168989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7" y="538901"/>
            <a:ext cx="519763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III. Control of off-momentum ADTS</a:t>
            </a:r>
            <a:endParaRPr lang="ko-KR" altLang="en-US" sz="2240" b="1" dirty="0">
              <a:solidFill>
                <a:schemeClr val="tx2"/>
              </a:solidFill>
              <a:cs typeface="Verdana" panose="020B0604030504040204" pitchFamily="34" charset="0"/>
            </a:endParaRPr>
          </a:p>
        </p:txBody>
      </p:sp>
      <p:pic>
        <p:nvPicPr>
          <p:cNvPr id="3" name="그림 2">
            <a:extLst>
              <a:ext uri="{FF2B5EF4-FFF2-40B4-BE49-F238E27FC236}">
                <a16:creationId xmlns:a16="http://schemas.microsoft.com/office/drawing/2014/main" id="{6767EF85-0E8A-EC8D-27DD-B01398B779C1}"/>
              </a:ext>
            </a:extLst>
          </p:cNvPr>
          <p:cNvPicPr>
            <a:picLocks noChangeAspect="1"/>
          </p:cNvPicPr>
          <p:nvPr/>
        </p:nvPicPr>
        <p:blipFill>
          <a:blip r:embed="rId5"/>
          <a:stretch>
            <a:fillRect/>
          </a:stretch>
        </p:blipFill>
        <p:spPr>
          <a:xfrm>
            <a:off x="501813" y="1482423"/>
            <a:ext cx="5658767" cy="4383817"/>
          </a:xfrm>
          <a:prstGeom prst="rect">
            <a:avLst/>
          </a:prstGeom>
        </p:spPr>
      </p:pic>
      <p:sp>
        <p:nvSpPr>
          <p:cNvPr id="4" name="TextBox 3">
            <a:extLst>
              <a:ext uri="{FF2B5EF4-FFF2-40B4-BE49-F238E27FC236}">
                <a16:creationId xmlns:a16="http://schemas.microsoft.com/office/drawing/2014/main" id="{793C019C-D60E-34F0-0597-8E34B14123FC}"/>
              </a:ext>
            </a:extLst>
          </p:cNvPr>
          <p:cNvSpPr txBox="1"/>
          <p:nvPr/>
        </p:nvSpPr>
        <p:spPr>
          <a:xfrm>
            <a:off x="6487568" y="2689889"/>
            <a:ext cx="5208705" cy="1477328"/>
          </a:xfrm>
          <a:prstGeom prst="rect">
            <a:avLst/>
          </a:prstGeom>
          <a:noFill/>
        </p:spPr>
        <p:txBody>
          <a:bodyPr wrap="square" rtlCol="0">
            <a:spAutoFit/>
          </a:bodyPr>
          <a:lstStyle/>
          <a:p>
            <a:pPr marL="285750" indent="-285750" algn="just">
              <a:buFont typeface="Wingdings" panose="05000000000000000000" pitchFamily="2" charset="2"/>
              <a:buChar char="§"/>
            </a:pPr>
            <a:r>
              <a:rPr lang="en-US" altLang="ko-KR" dirty="0"/>
              <a:t>The authors use the SOLEIL II storage ring lattice. Its lattice is composed of 20 alternating 7BA and 4BA cells, which achieve an ultralow emittance of 84pm at the beam energy of 2.75 GeV.</a:t>
            </a:r>
            <a:endParaRPr lang="ko-KR" altLang="en-US" dirty="0"/>
          </a:p>
        </p:txBody>
      </p:sp>
      <p:sp>
        <p:nvSpPr>
          <p:cNvPr id="12" name="직사각형 11">
            <a:extLst>
              <a:ext uri="{FF2B5EF4-FFF2-40B4-BE49-F238E27FC236}">
                <a16:creationId xmlns:a16="http://schemas.microsoft.com/office/drawing/2014/main" id="{4128BAD9-5ABE-4C85-A6E7-802636D9800C}"/>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1000351380"/>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문서" ma:contentTypeID="0x010100E4B6264B002D2E499BAA0B7A566E5441" ma:contentTypeVersion="6" ma:contentTypeDescription="새 문서를 만듭니다." ma:contentTypeScope="" ma:versionID="b6a953ae76a70ef36d601ce6a8db18d5">
  <xsd:schema xmlns:xsd="http://www.w3.org/2001/XMLSchema" xmlns:xs="http://www.w3.org/2001/XMLSchema" xmlns:p="http://schemas.microsoft.com/office/2006/metadata/properties" xmlns:ns2="f3465f98-8fc3-4484-8e2e-f9d1ba967557" xmlns:ns3="52a84894-51f1-4e66-854a-95d50292e3be" targetNamespace="http://schemas.microsoft.com/office/2006/metadata/properties" ma:root="true" ma:fieldsID="aa13e2f36be158edce78acfdd6da5862" ns2:_="" ns3:_="">
    <xsd:import namespace="f3465f98-8fc3-4484-8e2e-f9d1ba967557"/>
    <xsd:import namespace="52a84894-51f1-4e66-854a-95d50292e3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465f98-8fc3-4484-8e2e-f9d1ba967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a84894-51f1-4e66-854a-95d50292e3be" elementFormDefault="qualified">
    <xsd:import namespace="http://schemas.microsoft.com/office/2006/documentManagement/types"/>
    <xsd:import namespace="http://schemas.microsoft.com/office/infopath/2007/PartnerControls"/>
    <xsd:element name="SharedWithUsers" ma:index="12"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세부 정보 공유"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707F93-31BD-4209-AEE8-270380E23A13}">
  <ds:schemaRefs>
    <ds:schemaRef ds:uri="http://schemas.microsoft.com/sharepoint/v3/contenttype/forms"/>
  </ds:schemaRefs>
</ds:datastoreItem>
</file>

<file path=customXml/itemProps2.xml><?xml version="1.0" encoding="utf-8"?>
<ds:datastoreItem xmlns:ds="http://schemas.openxmlformats.org/officeDocument/2006/customXml" ds:itemID="{AEDB42CE-226B-4F60-B07E-1BBEB0737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465f98-8fc3-4484-8e2e-f9d1ba967557"/>
    <ds:schemaRef ds:uri="52a84894-51f1-4e66-854a-95d50292e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26DDFD-3A26-41DA-A706-C0B59A0A18D8}">
  <ds:schemaRefs>
    <ds:schemaRef ds:uri="http://schemas.microsoft.com/office/2006/metadata/properties"/>
    <ds:schemaRef ds:uri="http://www.w3.org/XML/1998/namespace"/>
    <ds:schemaRef ds:uri="http://schemas.microsoft.com/office/2006/documentManagement/types"/>
    <ds:schemaRef ds:uri="http://purl.org/dc/terms/"/>
    <ds:schemaRef ds:uri="f3465f98-8fc3-4484-8e2e-f9d1ba967557"/>
    <ds:schemaRef ds:uri="http://schemas.openxmlformats.org/package/2006/metadata/core-properties"/>
    <ds:schemaRef ds:uri="http://purl.org/dc/elements/1.1/"/>
    <ds:schemaRef ds:uri="http://schemas.microsoft.com/office/infopath/2007/PartnerControls"/>
    <ds:schemaRef ds:uri="52a84894-51f1-4e66-854a-95d50292e3b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381984</TotalTime>
  <Words>2324</Words>
  <Application>Microsoft Office PowerPoint</Application>
  <PresentationFormat>와이드스크린</PresentationFormat>
  <Paragraphs>213</Paragraphs>
  <Slides>23</Slides>
  <Notes>2</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23</vt:i4>
      </vt:variant>
    </vt:vector>
  </HeadingPairs>
  <TitlesOfParts>
    <vt:vector size="32" baseType="lpstr">
      <vt:lpstr>굴림</vt:lpstr>
      <vt:lpstr>맑은 고딕</vt:lpstr>
      <vt:lpstr>Arial</vt:lpstr>
      <vt:lpstr>Cambria Math</vt:lpstr>
      <vt:lpstr>Ebrima</vt:lpstr>
      <vt:lpstr>Times New Roman</vt:lpstr>
      <vt:lpstr>Verdana</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Emittance Check in Injector</dc:title>
  <dc:creator>jang</dc:creator>
  <cp:lastModifiedBy>김준하 Junha Kim</cp:lastModifiedBy>
  <cp:revision>3617</cp:revision>
  <cp:lastPrinted>2023-11-06T01:30:40Z</cp:lastPrinted>
  <dcterms:created xsi:type="dcterms:W3CDTF">2017-06-27T07:35:53Z</dcterms:created>
  <dcterms:modified xsi:type="dcterms:W3CDTF">2024-11-29T07:04:12Z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0x010100E4B6264B002D2E499BAA0B7A566E5441</vt:lpwstr>
  </property>
</Properties>
</file>