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916" r:id="rId2"/>
    <p:sldId id="258" r:id="rId3"/>
    <p:sldId id="256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211F-4AC9-4BF7-8038-D50850AC8253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7DFB7-187A-425B-A175-79F400A17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47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76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424DED-8DC2-4485-A372-72B90C530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5531D8-3E0E-4F7F-AC95-407D9323B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78F4B4-42D9-484E-8E79-2196901F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D9E2DD-B973-4C61-A2B1-E402CB17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D97635-3777-4134-A57A-65B27B0B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32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903AB-AEDA-4B15-9745-F07D0B3D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66AFC82-CDED-4B03-AE1B-D00B7AD5A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E8F451-4881-45D8-8363-4169E48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85C0B-69F4-47C4-B6D8-3D1C39C9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C755A1-E080-4F87-981F-00E26A7E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00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A77CE1E-04A0-4150-9E66-3B2378D28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4A3B90-DA3E-4D47-A3AB-AD8B6E2FB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2BB925-5F9B-40FD-941B-10F42B47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D0E463-72DF-446C-9B15-8A8084AD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2DB8D7-056A-460D-A968-FFB8AD7D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48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BDE58-5CB8-4CDE-B2D3-51643F4E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F72F04-0D17-4870-862F-A1C4283A5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F0AC41-E8AB-4BB3-B7D0-89D8E5BC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DE13D7-2759-4C48-9AC9-7E815A1D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97BB72-8701-433C-A730-D36692B0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80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54C20C-7D84-4D9B-B18C-5AB0A97A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D59940-7F88-408F-85AA-E80DB4965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1DABAB-7296-4E7E-9565-F31F2842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1FFCC9-58D1-47E4-9520-BF378B4F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369F21-A85E-4C94-A0AC-E37F6ED6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9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D998AF-1BAE-4F09-AA36-783AB6FF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921569-92C1-409B-9EB4-339DBC16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3F9C94-3919-41C3-8C4B-B9BE861E3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6EB07E-03B1-444A-A8DB-5F47A6CE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D1D98F-39C8-422E-A5BD-E04F1783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6363A9-E16C-4ED8-92AB-3A548359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4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05E6DE-4960-4EFA-B28F-2C2AE20A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4FC9F5-7E21-47B7-88D3-B291305E3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94DEB3-8789-4E53-903B-7BCA419A8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8B30F4A-2430-4ABB-839E-E2165E457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6AACE9-838B-4B30-B0B4-0A72BB1A9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E89777E-600A-4BF0-84AA-1E4E5FA3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221B438-CC8B-4EED-AE44-2B82A0D0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7FD8078-6F08-4C3D-9480-F98EC18B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5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73B15C-5D91-4CD4-A5DB-BD2D6F01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C93369-E95D-4959-8BAB-833F3740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D5B6F0-4D9C-4657-994B-8C3875F6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8F437D-0AEF-405C-89D2-1BA4EEDD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2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0780084-D53E-463C-BE05-0B731D1C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41FEAAC-739D-4BC3-A206-AD6EF58C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9290D9-C8C9-44C9-B1A7-0CAC9F07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5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0AC151-2A60-4589-A02E-F0DC358A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6FE410-108D-4912-A3D9-58C5B6620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A6B10C-2B77-4BC3-9F08-53360737F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C4A085-6412-47BD-913D-8EF17A5F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D137B8-5D5B-49A3-8201-C5CDCE48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32C532-D817-4509-93BA-0FA910BA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96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A45EF-C8B1-46C9-8A59-E17B9CAA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4AC3754-E677-4439-A7E6-0B5C3475C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C35455-FD91-42E3-88ED-E27A0B196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B665FF-E674-40C3-89E4-1E67B31F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419A65-2BE7-44AE-988A-3089D965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A941F3-255A-47D5-BEB9-E8607D59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10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C3A5A71-FEA9-4834-AD97-FB057016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5C87F2-2898-4F64-B7BE-18240866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FC9FE1-B554-4A86-A91B-160C88CC0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385B-BCB2-479D-8B2B-EBA0FD66F76E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D66931-AD9F-4605-9463-E77ADF952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3A98EB-7BDF-4E22-A72C-93473E47E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9C35-99DC-40F6-89FD-0E0F7D8F7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03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" y="6691771"/>
            <a:ext cx="12191717" cy="166230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250913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4" y="2258607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8223644" y="1"/>
            <a:ext cx="3968215" cy="6691770"/>
            <a:chOff x="10277475" y="1"/>
            <a:chExt cx="4959350" cy="8363163"/>
          </a:xfrm>
        </p:grpSpPr>
        <p:grpSp>
          <p:nvGrpSpPr>
            <p:cNvPr id="6" name="그룹 5"/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54" name="Rectangle 35"/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sz="1440"/>
              </a:p>
            </p:txBody>
          </p:sp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359486"/>
                <a:ext cx="4464698" cy="3188567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231423" y="1509506"/>
            <a:ext cx="11148548" cy="1482623"/>
            <a:chOff x="620330" y="1459873"/>
            <a:chExt cx="10668118" cy="1421271"/>
          </a:xfrm>
        </p:grpSpPr>
        <p:sp>
          <p:nvSpPr>
            <p:cNvPr id="62" name="TextBox 61"/>
            <p:cNvSpPr txBox="1"/>
            <p:nvPr/>
          </p:nvSpPr>
          <p:spPr>
            <a:xfrm>
              <a:off x="620330" y="1459873"/>
              <a:ext cx="10668117" cy="44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002060"/>
                  </a:solidFill>
                  <a:cs typeface="Verdana" panose="020B0604030504040204" pitchFamily="34" charset="0"/>
                </a:rPr>
                <a:t>FODO Booster Ring Analysis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0330" y="2556600"/>
              <a:ext cx="10668118" cy="32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Verdana" panose="020B0604030504040204" pitchFamily="34" charset="0"/>
                </a:rPr>
                <a:t>Junha Kim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01813" y="0"/>
            <a:ext cx="6265891" cy="417681"/>
            <a:chOff x="626973" y="0"/>
            <a:chExt cx="7830913" cy="522005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6473" y="37347"/>
              <a:ext cx="6751413" cy="48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1423" y="5845662"/>
            <a:ext cx="404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2"/>
                </a:solidFill>
              </a:rPr>
              <a:t>Nov 8th, 2024</a:t>
            </a:r>
            <a:endParaRPr lang="ko-KR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6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9CDE7D6-CBBB-4FD4-AFBA-3903632E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4" y="1105885"/>
            <a:ext cx="2162199" cy="3462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035D8F-F262-4049-BFE8-69AA6EEA7D35}"/>
                  </a:ext>
                </a:extLst>
              </p:cNvPr>
              <p:cNvSpPr txBox="1"/>
              <p:nvPr/>
            </p:nvSpPr>
            <p:spPr>
              <a:xfrm>
                <a:off x="5406241" y="322705"/>
                <a:ext cx="5929059" cy="2917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𝑄𝐹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𝐷𝑅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𝑄𝐷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𝐷𝑅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𝑄𝐹</m:t>
                      </m:r>
                    </m:oMath>
                  </m:oMathPara>
                </a14:m>
                <a:endParaRPr lang="en-US" altLang="ko-KR" sz="1200" b="0" dirty="0"/>
              </a:p>
              <a:p>
                <a:endParaRPr lang="en-US" altLang="ko-KR" sz="1200" dirty="0"/>
              </a:p>
              <a:p>
                <a:endParaRPr lang="en-US" altLang="ko-K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200" dirty="0"/>
              </a:p>
              <a:p>
                <a:endParaRPr lang="en-US" altLang="ko-KR" sz="1200" dirty="0"/>
              </a:p>
              <a:p>
                <a:endParaRPr lang="en-US" altLang="ko-K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2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2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−(1+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035D8F-F262-4049-BFE8-69AA6EEA7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41" y="322705"/>
                <a:ext cx="5929059" cy="2917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47EFFE-69FF-4F26-8965-E712C1E93E94}"/>
                  </a:ext>
                </a:extLst>
              </p:cNvPr>
              <p:cNvSpPr txBox="1"/>
              <p:nvPr/>
            </p:nvSpPr>
            <p:spPr>
              <a:xfrm>
                <a:off x="5203027" y="3665010"/>
                <a:ext cx="63354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/>
                  <a:t>Assumptions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47EFFE-69FF-4F26-8965-E712C1E9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27" y="3665010"/>
                <a:ext cx="6335485" cy="307777"/>
              </a:xfrm>
              <a:prstGeom prst="rect">
                <a:avLst/>
              </a:prstGeom>
              <a:blipFill>
                <a:blip r:embed="rId4"/>
                <a:stretch>
                  <a:fillRect l="-289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ADD51DD-058B-4C2A-9B79-4F48E63CD737}"/>
                  </a:ext>
                </a:extLst>
              </p:cNvPr>
              <p:cNvSpPr/>
              <p:nvPr/>
            </p:nvSpPr>
            <p:spPr>
              <a:xfrm>
                <a:off x="4336472" y="4167623"/>
                <a:ext cx="8536380" cy="78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ADD51DD-058B-4C2A-9B79-4F48E63CD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72" y="4167623"/>
                <a:ext cx="8536380" cy="785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E1B7B-2D34-4FE7-9653-BF24EF4CE48D}"/>
                  </a:ext>
                </a:extLst>
              </p:cNvPr>
              <p:cNvSpPr txBox="1"/>
              <p:nvPr/>
            </p:nvSpPr>
            <p:spPr>
              <a:xfrm>
                <a:off x="6494423" y="5197464"/>
                <a:ext cx="4293483" cy="4117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=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1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en-US" altLang="ko-KR" sz="16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m:rPr>
                        <m:brk m:alnAt="7"/>
                      </m:rP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en-US" altLang="ko-KR" sz="16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m:rPr>
                            <m:brk m:alnAt="7"/>
                          </m:rP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m:rPr>
                        <m:brk m:alnAt="7"/>
                      </m:rP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1600" dirty="0"/>
                  <a:t>  ;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sz="1600" dirty="0"/>
                  <a:t>=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1600" dirty="0"/>
                  <a:t>   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E1B7B-2D34-4FE7-9653-BF24EF4CE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423" y="5197464"/>
                <a:ext cx="4293483" cy="411716"/>
              </a:xfrm>
              <a:prstGeom prst="rect">
                <a:avLst/>
              </a:prstGeom>
              <a:blipFill>
                <a:blip r:embed="rId6"/>
                <a:stretch>
                  <a:fillRect l="-1135" b="-164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BABF9FB8-001B-47ED-B3BD-72B718514D76}"/>
                  </a:ext>
                </a:extLst>
              </p:cNvPr>
              <p:cNvSpPr/>
              <p:nvPr/>
            </p:nvSpPr>
            <p:spPr>
              <a:xfrm>
                <a:off x="6621734" y="5958288"/>
                <a:ext cx="3029611" cy="62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brk m:alnAt="7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m:rPr>
                                  <m:brk m:alnAt="7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BABF9FB8-001B-47ED-B3BD-72B718514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734" y="5958288"/>
                <a:ext cx="3029611" cy="629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5BA53EC-51A2-43FA-B66E-638DC577370F}"/>
              </a:ext>
            </a:extLst>
          </p:cNvPr>
          <p:cNvSpPr txBox="1"/>
          <p:nvPr/>
        </p:nvSpPr>
        <p:spPr>
          <a:xfrm>
            <a:off x="653488" y="677299"/>
            <a:ext cx="291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Thin-lens approximation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152DAA5-80B7-47EC-BD90-85B0800C1E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9315"/>
          <a:stretch/>
        </p:blipFill>
        <p:spPr>
          <a:xfrm>
            <a:off x="766262" y="5242239"/>
            <a:ext cx="4804006" cy="885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38EE86-73CC-422A-8D07-FFDF0D4922EA}"/>
                  </a:ext>
                </a:extLst>
              </p:cNvPr>
              <p:cNvSpPr txBox="1"/>
              <p:nvPr/>
            </p:nvSpPr>
            <p:spPr>
              <a:xfrm>
                <a:off x="1960289" y="1707681"/>
                <a:ext cx="1683414" cy="111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altLang="ko-K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ko-KR" altLang="en-US" sz="11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38EE86-73CC-422A-8D07-FFDF0D49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89" y="1707681"/>
                <a:ext cx="1683414" cy="11151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7C9726F-9893-4F1B-AD27-3409F6C6ED86}"/>
                  </a:ext>
                </a:extLst>
              </p:cNvPr>
              <p:cNvSpPr/>
              <p:nvPr/>
            </p:nvSpPr>
            <p:spPr>
              <a:xfrm>
                <a:off x="2388165" y="2967142"/>
                <a:ext cx="827662" cy="438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’ =</m:t>
                      </m:r>
                      <m:f>
                        <m:fPr>
                          <m:ctrlP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050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7C9726F-9893-4F1B-AD27-3409F6C6E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165" y="2967142"/>
                <a:ext cx="827662" cy="4389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7088BC-54B5-4B82-A9E8-4F3999FD0828}"/>
                  </a:ext>
                </a:extLst>
              </p:cNvPr>
              <p:cNvSpPr txBox="1"/>
              <p:nvPr/>
            </p:nvSpPr>
            <p:spPr>
              <a:xfrm>
                <a:off x="9937011" y="5870775"/>
                <a:ext cx="1177566" cy="629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7088BC-54B5-4B82-A9E8-4F3999FD0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011" y="5870775"/>
                <a:ext cx="1177566" cy="629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186B16AF-0570-44CA-B615-1667EC71F479}"/>
              </a:ext>
            </a:extLst>
          </p:cNvPr>
          <p:cNvCxnSpPr/>
          <p:nvPr/>
        </p:nvCxnSpPr>
        <p:spPr>
          <a:xfrm>
            <a:off x="872565" y="6299200"/>
            <a:ext cx="2343262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38FB84-B13B-4B35-AD98-762636E127E4}"/>
              </a:ext>
            </a:extLst>
          </p:cNvPr>
          <p:cNvSpPr txBox="1"/>
          <p:nvPr/>
        </p:nvSpPr>
        <p:spPr>
          <a:xfrm>
            <a:off x="1798250" y="6315384"/>
            <a:ext cx="31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</a:t>
            </a:r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E9299805-DBC1-410A-AD8F-910487894A3C}"/>
              </a:ext>
            </a:extLst>
          </p:cNvPr>
          <p:cNvCxnSpPr/>
          <p:nvPr/>
        </p:nvCxnSpPr>
        <p:spPr>
          <a:xfrm>
            <a:off x="3227006" y="6291478"/>
            <a:ext cx="2343262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1A3DB29-2BB3-4116-9D56-3CCD952F7D26}"/>
              </a:ext>
            </a:extLst>
          </p:cNvPr>
          <p:cNvSpPr txBox="1"/>
          <p:nvPr/>
        </p:nvSpPr>
        <p:spPr>
          <a:xfrm>
            <a:off x="4181080" y="6315384"/>
            <a:ext cx="31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82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CD2222-A9D8-4516-A595-007E1369C24C}"/>
              </a:ext>
            </a:extLst>
          </p:cNvPr>
          <p:cNvSpPr txBox="1"/>
          <p:nvPr/>
        </p:nvSpPr>
        <p:spPr>
          <a:xfrm>
            <a:off x="558140" y="344384"/>
            <a:ext cx="812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Bending magnet</a:t>
            </a:r>
            <a:r>
              <a:rPr lang="ko-KR" altLang="en-US" dirty="0"/>
              <a:t>의 </a:t>
            </a:r>
            <a:r>
              <a:rPr lang="en-US" altLang="ko-KR" dirty="0"/>
              <a:t>K</a:t>
            </a:r>
            <a:r>
              <a:rPr lang="ko-KR" altLang="en-US" dirty="0"/>
              <a:t>값을 </a:t>
            </a:r>
            <a:r>
              <a:rPr lang="en-US" altLang="ko-KR" dirty="0"/>
              <a:t>-0.2</a:t>
            </a:r>
            <a:r>
              <a:rPr lang="ko-KR" altLang="en-US" dirty="0"/>
              <a:t>부터 </a:t>
            </a:r>
            <a:r>
              <a:rPr lang="en-US" altLang="ko-KR" dirty="0"/>
              <a:t>-0.1</a:t>
            </a:r>
            <a:r>
              <a:rPr lang="ko-KR" altLang="en-US" dirty="0"/>
              <a:t>까지 </a:t>
            </a:r>
            <a:r>
              <a:rPr lang="en-US" altLang="ko-KR" dirty="0"/>
              <a:t>0.001</a:t>
            </a:r>
            <a:r>
              <a:rPr lang="ko-KR" altLang="en-US" dirty="0"/>
              <a:t>씩 옮겨가면서 </a:t>
            </a:r>
            <a:r>
              <a:rPr lang="en-US" altLang="ko-KR" dirty="0"/>
              <a:t>phase scan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E40F6A5-9BCD-4ECE-898F-48833349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812" y="834240"/>
            <a:ext cx="3429257" cy="2594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5F5A4B-8F49-4F23-A84A-55586E6D3B7A}"/>
                  </a:ext>
                </a:extLst>
              </p:cNvPr>
              <p:cNvSpPr txBox="1"/>
              <p:nvPr/>
            </p:nvSpPr>
            <p:spPr>
              <a:xfrm>
                <a:off x="6558480" y="2140528"/>
                <a:ext cx="3708708" cy="360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𝛥𝜙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𝑓𝑓</m:t>
                        </m:r>
                        <m: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’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4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5F5A4B-8F49-4F23-A84A-55586E6D3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80" y="2140528"/>
                <a:ext cx="3708708" cy="360291"/>
              </a:xfrm>
              <a:prstGeom prst="rect">
                <a:avLst/>
              </a:prstGeom>
              <a:blipFill>
                <a:blip r:embed="rId3"/>
                <a:stretch>
                  <a:fillRect l="-164" b="-169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4064888-0934-4615-AFBA-988A4D5A7615}"/>
                  </a:ext>
                </a:extLst>
              </p:cNvPr>
              <p:cNvSpPr/>
              <p:nvPr/>
            </p:nvSpPr>
            <p:spPr>
              <a:xfrm>
                <a:off x="6851829" y="3006344"/>
                <a:ext cx="3415359" cy="1331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sz="1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ko-K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𝛥𝜙</m:t>
                            </m:r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ko-K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ko-KR" alt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4064888-0934-4615-AFBA-988A4D5A7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29" y="3006344"/>
                <a:ext cx="3415359" cy="13319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77C8E930-DDF0-4CC7-A42F-B2D35844FE40}"/>
                  </a:ext>
                </a:extLst>
              </p:cNvPr>
              <p:cNvSpPr/>
              <p:nvPr/>
            </p:nvSpPr>
            <p:spPr>
              <a:xfrm>
                <a:off x="6989046" y="4773881"/>
                <a:ext cx="3140924" cy="955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{2+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− 2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𝛥𝜙</m:t>
                                </m:r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77C8E930-DDF0-4CC7-A42F-B2D35844F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046" y="4773881"/>
                <a:ext cx="3140924" cy="955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84E8A768-0BAA-4BF1-88EA-CECCB3BB2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812" y="3663538"/>
            <a:ext cx="3434843" cy="31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3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7C93BEE-D9FB-4350-BA93-A95676DA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037" y="2100263"/>
            <a:ext cx="4178888" cy="34833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A6F35F5-71C0-4B25-95D6-4140B7CE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9" y="428130"/>
            <a:ext cx="11306175" cy="89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95BEC2-6A0A-499A-8987-ED5C65C23BA0}"/>
                  </a:ext>
                </a:extLst>
              </p:cNvPr>
              <p:cNvSpPr txBox="1"/>
              <p:nvPr/>
            </p:nvSpPr>
            <p:spPr>
              <a:xfrm>
                <a:off x="3858424" y="1398718"/>
                <a:ext cx="2469972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=0.3929 </m:t>
                    </m:r>
                  </m:oMath>
                </a14:m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95BEC2-6A0A-499A-8987-ED5C65C2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424" y="1398718"/>
                <a:ext cx="2469972" cy="563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C579BB83-2CAF-4688-AF73-04D15DBA7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88" y="1574321"/>
            <a:ext cx="3305175" cy="15906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E179F1-695E-4A32-A010-58A952DDC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88" y="3164996"/>
            <a:ext cx="3714750" cy="346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EA5CEF63-D374-4029-8BE1-F48FD97ECDAA}"/>
                  </a:ext>
                </a:extLst>
              </p:cNvPr>
              <p:cNvSpPr/>
              <p:nvPr/>
            </p:nvSpPr>
            <p:spPr>
              <a:xfrm>
                <a:off x="3840799" y="3052137"/>
                <a:ext cx="3013710" cy="498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1.42155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0.1047</m:t>
                        </m:r>
                      </m:den>
                    </m:f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13.557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EA5CEF63-D374-4029-8BE1-F48FD97EC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99" y="3052137"/>
                <a:ext cx="3013710" cy="498919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54534A-A57E-4C8B-BE57-EA4B1D86C620}"/>
                  </a:ext>
                </a:extLst>
              </p:cNvPr>
              <p:cNvSpPr txBox="1"/>
              <p:nvPr/>
            </p:nvSpPr>
            <p:spPr>
              <a:xfrm>
                <a:off x="4219043" y="3841916"/>
                <a:ext cx="2938433" cy="2571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smtClean="0">
                        <a:latin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ra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ko-KR" dirty="0"/>
                  <a:t>1.1544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</m:rad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ko-KR" dirty="0"/>
                  <a:t> = 1.494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</m:rad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altLang="ko-KR" dirty="0"/>
                  <a:t>0.8531</a:t>
                </a:r>
              </a:p>
              <a:p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0.8479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=0.1545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54534A-A57E-4C8B-BE57-EA4B1D86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43" y="3841916"/>
                <a:ext cx="2938433" cy="2571794"/>
              </a:xfrm>
              <a:prstGeom prst="rect">
                <a:avLst/>
              </a:prstGeom>
              <a:blipFill>
                <a:blip r:embed="rId8"/>
                <a:stretch>
                  <a:fillRect l="-2075" t="-21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C30795-1C7B-4E3B-A644-F58586C1E983}"/>
                  </a:ext>
                </a:extLst>
              </p:cNvPr>
              <p:cNvSpPr txBox="1"/>
              <p:nvPr/>
            </p:nvSpPr>
            <p:spPr>
              <a:xfrm>
                <a:off x="3840799" y="2174046"/>
                <a:ext cx="2296719" cy="426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=0.1544 </m:t>
                    </m:r>
                  </m:oMath>
                </a14:m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C30795-1C7B-4E3B-A644-F58586C1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99" y="2174046"/>
                <a:ext cx="2296719" cy="426335"/>
              </a:xfrm>
              <a:prstGeom prst="rect">
                <a:avLst/>
              </a:prstGeom>
              <a:blipFill>
                <a:blip r:embed="rId9"/>
                <a:stretch>
                  <a:fillRect l="-3448"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46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4548283-595D-41FC-BB60-FF105B3CC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81" y="3179618"/>
            <a:ext cx="4881477" cy="3429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515E85E-A3C7-4882-B0DD-E6870413E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43" y="2440391"/>
            <a:ext cx="4892435" cy="41223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15821E-B0A9-4648-B1D1-D8B5086CB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5" y="0"/>
            <a:ext cx="11306175" cy="89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77E1E-1693-48C5-9A89-69B2F05D8E7D}"/>
                  </a:ext>
                </a:extLst>
              </p:cNvPr>
              <p:cNvSpPr txBox="1"/>
              <p:nvPr/>
            </p:nvSpPr>
            <p:spPr>
              <a:xfrm>
                <a:off x="371103" y="1121556"/>
                <a:ext cx="4166525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77E1E-1693-48C5-9A89-69B2F05D8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3" y="1121556"/>
                <a:ext cx="4166525" cy="891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BDD6D19-3860-4B81-B80D-38E7A1CBF48C}"/>
              </a:ext>
            </a:extLst>
          </p:cNvPr>
          <p:cNvCxnSpPr/>
          <p:nvPr/>
        </p:nvCxnSpPr>
        <p:spPr>
          <a:xfrm>
            <a:off x="4696691" y="1561605"/>
            <a:ext cx="1543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DF8F32-E3EF-4DF1-ADA5-0394DAE19E53}"/>
                  </a:ext>
                </a:extLst>
              </p:cNvPr>
              <p:cNvSpPr txBox="1"/>
              <p:nvPr/>
            </p:nvSpPr>
            <p:spPr>
              <a:xfrm>
                <a:off x="6985660" y="1121556"/>
                <a:ext cx="2158668" cy="1937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=1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ko-K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ko-KR" b="0" dirty="0"/>
              </a:p>
              <a:p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DF8F32-E3EF-4DF1-ADA5-0394DAE19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60" y="1121556"/>
                <a:ext cx="2158668" cy="1937582"/>
              </a:xfrm>
              <a:prstGeom prst="rect">
                <a:avLst/>
              </a:prstGeom>
              <a:blipFill>
                <a:blip r:embed="rId6"/>
                <a:stretch>
                  <a:fillRect l="-3955" t="-4088" r="-59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57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0ED8E61-8CF5-413B-9429-350BC459B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020" y="165261"/>
            <a:ext cx="3145541" cy="282074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8FA382D-3FB1-4025-A912-272286D6C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21" y="244830"/>
            <a:ext cx="3200061" cy="26379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4503E49-A6A9-4491-A13E-895692BA6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20" y="4168732"/>
            <a:ext cx="3200062" cy="26379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348B277-91C3-486D-BBE0-10F4CE16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622" y="4059151"/>
            <a:ext cx="3140458" cy="27144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8FDC0F-CEB0-4A0A-8FF6-FB636DB275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315"/>
          <a:stretch/>
        </p:blipFill>
        <p:spPr>
          <a:xfrm>
            <a:off x="3566981" y="2882825"/>
            <a:ext cx="4804006" cy="885988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3A591BF-8424-437E-9F3B-7B40E9E5CB0F}"/>
              </a:ext>
            </a:extLst>
          </p:cNvPr>
          <p:cNvCxnSpPr/>
          <p:nvPr/>
        </p:nvCxnSpPr>
        <p:spPr>
          <a:xfrm>
            <a:off x="3673284" y="3939786"/>
            <a:ext cx="2343262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F9F2C7-41A4-4ACE-B2B3-6D5075A813B5}"/>
              </a:ext>
            </a:extLst>
          </p:cNvPr>
          <p:cNvSpPr txBox="1"/>
          <p:nvPr/>
        </p:nvSpPr>
        <p:spPr>
          <a:xfrm>
            <a:off x="4598969" y="3955970"/>
            <a:ext cx="31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</a:t>
            </a:r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46B058E-45AC-4DC3-935F-FFF06A40DB6A}"/>
              </a:ext>
            </a:extLst>
          </p:cNvPr>
          <p:cNvCxnSpPr/>
          <p:nvPr/>
        </p:nvCxnSpPr>
        <p:spPr>
          <a:xfrm>
            <a:off x="6027725" y="3932064"/>
            <a:ext cx="2343262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2AAEBE-1AE9-402D-B33C-97BCD869B92D}"/>
              </a:ext>
            </a:extLst>
          </p:cNvPr>
          <p:cNvSpPr txBox="1"/>
          <p:nvPr/>
        </p:nvSpPr>
        <p:spPr>
          <a:xfrm>
            <a:off x="6981799" y="3955970"/>
            <a:ext cx="31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</a:t>
            </a:r>
            <a:endParaRPr lang="ko-KR" altLang="en-US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8BD1852-BB62-4049-829C-4486E05E3AB3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693999" y="2621406"/>
            <a:ext cx="986856" cy="428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66D41A-20B4-4D10-9CB2-ACA41353ECFE}"/>
              </a:ext>
            </a:extLst>
          </p:cNvPr>
          <p:cNvSpPr txBox="1"/>
          <p:nvPr/>
        </p:nvSpPr>
        <p:spPr>
          <a:xfrm>
            <a:off x="4680855" y="2482906"/>
            <a:ext cx="283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Calculation point of the beta function</a:t>
            </a:r>
            <a:endParaRPr lang="ko-KR" altLang="en-US" sz="120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CAEF54C-0CDF-4DCD-B417-7745ACE5EF2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511145" y="2621406"/>
            <a:ext cx="859842" cy="49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0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DD1769-4A17-4FDF-856D-1A0DE0A316AD}"/>
                  </a:ext>
                </a:extLst>
              </p:cNvPr>
              <p:cNvSpPr txBox="1"/>
              <p:nvPr/>
            </p:nvSpPr>
            <p:spPr>
              <a:xfrm>
                <a:off x="440514" y="173686"/>
                <a:ext cx="4037516" cy="2292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𝐶𝑆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DD1769-4A17-4FDF-856D-1A0DE0A31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14" y="173686"/>
                <a:ext cx="4037516" cy="2292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82E92A3-BC40-4D3A-A5FA-14B0631E618B}"/>
              </a:ext>
            </a:extLst>
          </p:cNvPr>
          <p:cNvCxnSpPr/>
          <p:nvPr/>
        </p:nvCxnSpPr>
        <p:spPr>
          <a:xfrm>
            <a:off x="4870264" y="1380095"/>
            <a:ext cx="1428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D73FCC-FE8B-46F8-8205-FE68D254B4E6}"/>
              </a:ext>
            </a:extLst>
          </p:cNvPr>
          <p:cNvSpPr txBox="1"/>
          <p:nvPr/>
        </p:nvSpPr>
        <p:spPr>
          <a:xfrm>
            <a:off x="6681127" y="1201401"/>
            <a:ext cx="545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Calculate beta function at </a:t>
            </a:r>
            <a:r>
              <a:rPr lang="en-US" altLang="ko-KR" dirty="0" err="1"/>
              <a:t>sextupoles</a:t>
            </a:r>
            <a:r>
              <a:rPr lang="en-US" altLang="ko-KR" dirty="0"/>
              <a:t> in Booster</a:t>
            </a: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BE3EA95-9FEF-45C0-B9F1-7E998EDDED85}"/>
              </a:ext>
            </a:extLst>
          </p:cNvPr>
          <p:cNvCxnSpPr>
            <a:cxnSpLocks/>
          </p:cNvCxnSpPr>
          <p:nvPr/>
        </p:nvCxnSpPr>
        <p:spPr>
          <a:xfrm flipH="1">
            <a:off x="6614382" y="1635241"/>
            <a:ext cx="3237110" cy="1687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62E7C4-2B54-4779-8132-82EC4614DF72}"/>
                  </a:ext>
                </a:extLst>
              </p:cNvPr>
              <p:cNvSpPr txBox="1"/>
              <p:nvPr/>
            </p:nvSpPr>
            <p:spPr>
              <a:xfrm>
                <a:off x="2876689" y="3322572"/>
                <a:ext cx="8936292" cy="810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nary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e>
                      </m:nary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⁡(3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62E7C4-2B54-4779-8132-82EC4614D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689" y="3322572"/>
                <a:ext cx="8936292" cy="810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81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17143</TotalTime>
  <Words>220</Words>
  <Application>Microsoft Office PowerPoint</Application>
  <PresentationFormat>와이드스크린</PresentationFormat>
  <Paragraphs>55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굴림</vt:lpstr>
      <vt:lpstr>맑은 고딕</vt:lpstr>
      <vt:lpstr>Arial</vt:lpstr>
      <vt:lpstr>Cambria Math</vt:lpstr>
      <vt:lpstr>Ebrima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김준하 Junha Kim</dc:creator>
  <cp:lastModifiedBy>김준하 Junha Kim</cp:lastModifiedBy>
  <cp:revision>32</cp:revision>
  <dcterms:created xsi:type="dcterms:W3CDTF">2024-11-20T01:29:42Z</dcterms:created>
  <dcterms:modified xsi:type="dcterms:W3CDTF">2024-12-06T01:17:44Z</dcterms:modified>
</cp:coreProperties>
</file>