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5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0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68" y="138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BB46DC1-BC9B-3DC4-2C0D-990B87A3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32374B-6FD3-4045-85B5-46D201F34F6E}" type="datetime1">
              <a:rPr lang="en-US" smtClean="0"/>
              <a:t>12/19/2024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A598DA5-8A11-3CA1-19FE-B93C3216E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8718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34A8D54-EBF2-2FC5-6525-CAC808F1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490" y="635634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		       </a:t>
            </a:r>
            <a:fld id="{0B2D1BB4-84FB-403E-84BC-E9485394D8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Başlık 6">
            <a:extLst>
              <a:ext uri="{FF2B5EF4-FFF2-40B4-BE49-F238E27FC236}">
                <a16:creationId xmlns:a16="http://schemas.microsoft.com/office/drawing/2014/main" id="{FD42D002-C084-82BB-FC94-C25CE6F5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0515600" cy="539015"/>
          </a:xfrm>
          <a:prstGeom prst="rect">
            <a:avLst/>
          </a:prstGeom>
        </p:spPr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1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8B6873-DA4C-972A-4B16-A45F4B35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E28C-7EBC-195C-CAF3-0EEF9B9BC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ECE27-D321-792B-2450-E68813360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BA3768-A3CD-427A-AF8E-B5529B04A88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5AFF1-BEA2-FEDE-11D3-D52FAFAC3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00753-8C60-4798-A4A5-572D2B936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6C7951-C701-444B-80FF-2F2859DF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2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9.png"/><Relationship Id="rId3" Type="http://schemas.openxmlformats.org/officeDocument/2006/relationships/image" Target="../media/image3.svg"/><Relationship Id="rId21" Type="http://schemas.openxmlformats.org/officeDocument/2006/relationships/image" Target="../media/image33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2.pn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8.png"/><Relationship Id="rId14" Type="http://schemas.openxmlformats.org/officeDocument/2006/relationships/image" Target="../media/image27.png"/><Relationship Id="rId22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F8334-4022-9420-2728-55254850C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D5F61-834C-5B19-6A1D-EE243DEA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374B-6FD3-4045-85B5-46D201F34F6E}" type="datetime1">
              <a:rPr lang="en-US" smtClean="0"/>
              <a:t>12/19/2024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35D19-FE1E-1A89-CB23-4A74521E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		       </a:t>
            </a:r>
            <a:fld id="{0B2D1BB4-84FB-403E-84BC-E9485394D8B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C668F86-B752-53B4-2D9C-1746102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660"/>
            <a:ext cx="10515600" cy="53901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SCC Experiment</a:t>
            </a:r>
          </a:p>
        </p:txBody>
      </p:sp>
      <p:pic>
        <p:nvPicPr>
          <p:cNvPr id="6" name="Picture 5" descr="A diagram of a machine&#10;&#10;Description automatically generated">
            <a:extLst>
              <a:ext uri="{FF2B5EF4-FFF2-40B4-BE49-F238E27FC236}">
                <a16:creationId xmlns:a16="http://schemas.microsoft.com/office/drawing/2014/main" id="{5D14700B-9014-A21E-DD78-2EA2E562A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2" y="1045961"/>
            <a:ext cx="6194555" cy="444828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B662D2-195B-F014-ECCC-F7EBF01EB6AA}"/>
              </a:ext>
            </a:extLst>
          </p:cNvPr>
          <p:cNvCxnSpPr>
            <a:cxnSpLocks/>
          </p:cNvCxnSpPr>
          <p:nvPr/>
        </p:nvCxnSpPr>
        <p:spPr>
          <a:xfrm>
            <a:off x="4510453" y="603675"/>
            <a:ext cx="0" cy="5111325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E0AFA76-29E1-9AFE-B542-A7DB977625FD}"/>
              </a:ext>
            </a:extLst>
          </p:cNvPr>
          <p:cNvSpPr txBox="1"/>
          <p:nvPr/>
        </p:nvSpPr>
        <p:spPr>
          <a:xfrm>
            <a:off x="4510453" y="613844"/>
            <a:ext cx="886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Isolated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00C71A-65EB-A1DC-A745-B7C0CEBA1E2E}"/>
              </a:ext>
            </a:extLst>
          </p:cNvPr>
          <p:cNvCxnSpPr/>
          <p:nvPr/>
        </p:nvCxnSpPr>
        <p:spPr>
          <a:xfrm>
            <a:off x="1837592" y="3683977"/>
            <a:ext cx="0" cy="2189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40504C8-AF66-CCBD-4871-31E60B6C69B1}"/>
              </a:ext>
            </a:extLst>
          </p:cNvPr>
          <p:cNvSpPr txBox="1"/>
          <p:nvPr/>
        </p:nvSpPr>
        <p:spPr>
          <a:xfrm>
            <a:off x="1507084" y="5873262"/>
            <a:ext cx="843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ACCT-1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FB7BAC-6375-F1C6-4C92-6389CDAC6369}"/>
              </a:ext>
            </a:extLst>
          </p:cNvPr>
          <p:cNvCxnSpPr/>
          <p:nvPr/>
        </p:nvCxnSpPr>
        <p:spPr>
          <a:xfrm>
            <a:off x="5714999" y="3683977"/>
            <a:ext cx="0" cy="2189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F359A53-0BC7-1AA3-8197-94B16978EEA9}"/>
              </a:ext>
            </a:extLst>
          </p:cNvPr>
          <p:cNvSpPr txBox="1"/>
          <p:nvPr/>
        </p:nvSpPr>
        <p:spPr>
          <a:xfrm>
            <a:off x="5384491" y="5873262"/>
            <a:ext cx="843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ACCT-2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BBA358-D083-63BA-6B07-245E8DFF58F1}"/>
              </a:ext>
            </a:extLst>
          </p:cNvPr>
          <p:cNvSpPr txBox="1"/>
          <p:nvPr/>
        </p:nvSpPr>
        <p:spPr>
          <a:xfrm>
            <a:off x="6700911" y="1001445"/>
            <a:ext cx="4835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Horizontal and vertical phase space measurement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468381-D03D-22A7-9B62-A4703891BF95}"/>
              </a:ext>
            </a:extLst>
          </p:cNvPr>
          <p:cNvSpPr txBox="1"/>
          <p:nvPr/>
        </p:nvSpPr>
        <p:spPr>
          <a:xfrm>
            <a:off x="6700911" y="1407956"/>
            <a:ext cx="3764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Current measurement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 Beam losses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FA450F-B4D4-3EBC-4201-F16603B9B016}"/>
              </a:ext>
            </a:extLst>
          </p:cNvPr>
          <p:cNvCxnSpPr/>
          <p:nvPr/>
        </p:nvCxnSpPr>
        <p:spPr>
          <a:xfrm>
            <a:off x="3280534" y="3683977"/>
            <a:ext cx="0" cy="2189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DD45D6A-76EE-1253-7617-1E19BE0663AF}"/>
              </a:ext>
            </a:extLst>
          </p:cNvPr>
          <p:cNvSpPr txBox="1"/>
          <p:nvPr/>
        </p:nvSpPr>
        <p:spPr>
          <a:xfrm>
            <a:off x="2950026" y="5873262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Gauge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A26BE7-26CA-22AE-259A-D7FCA19D7160}"/>
              </a:ext>
            </a:extLst>
          </p:cNvPr>
          <p:cNvSpPr txBox="1"/>
          <p:nvPr/>
        </p:nvSpPr>
        <p:spPr>
          <a:xfrm>
            <a:off x="6700910" y="1814467"/>
            <a:ext cx="378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Gauge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 Injected gas pressure control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CCCB542-D527-ECB1-6FD4-0BB2E1826F27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983580" y="3683977"/>
            <a:ext cx="459643" cy="8776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DEA53B-2776-E3FE-F8C6-38074AB417AF}"/>
              </a:ext>
            </a:extLst>
          </p:cNvPr>
          <p:cNvSpPr txBox="1"/>
          <p:nvPr/>
        </p:nvSpPr>
        <p:spPr>
          <a:xfrm>
            <a:off x="145826" y="4561665"/>
            <a:ext cx="1675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Gas injection point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048F96-E570-D78F-B77C-182F63FABE56}"/>
              </a:ext>
            </a:extLst>
          </p:cNvPr>
          <p:cNvSpPr txBox="1"/>
          <p:nvPr/>
        </p:nvSpPr>
        <p:spPr>
          <a:xfrm>
            <a:off x="6836724" y="4119386"/>
            <a:ext cx="3782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Phase space measurement	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4B7430-16E0-E852-A6E7-67CA8EAE0A5D}"/>
              </a:ext>
            </a:extLst>
          </p:cNvPr>
          <p:cNvSpPr txBox="1"/>
          <p:nvPr/>
        </p:nvSpPr>
        <p:spPr>
          <a:xfrm>
            <a:off x="6818215" y="4515498"/>
            <a:ext cx="3782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Time resolved measurement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2BDE38-F385-23FB-97C2-4547BB87BC32}"/>
              </a:ext>
            </a:extLst>
          </p:cNvPr>
          <p:cNvSpPr txBox="1"/>
          <p:nvPr/>
        </p:nvSpPr>
        <p:spPr>
          <a:xfrm>
            <a:off x="6836723" y="4899313"/>
            <a:ext cx="3782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Measure build-up time..</a:t>
            </a:r>
          </a:p>
        </p:txBody>
      </p:sp>
    </p:spTree>
    <p:extLst>
      <p:ext uri="{BB962C8B-B14F-4D97-AF65-F5344CB8AC3E}">
        <p14:creationId xmlns:p14="http://schemas.microsoft.com/office/powerpoint/2010/main" val="570278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9E50B451-3564-AD84-70DD-FFA15D18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0515600" cy="5397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Beamline</a:t>
            </a:r>
          </a:p>
        </p:txBody>
      </p:sp>
      <p:pic>
        <p:nvPicPr>
          <p:cNvPr id="6" name="Picture 5" descr="A light shining through a black background&#10;&#10;Description automatically generated">
            <a:extLst>
              <a:ext uri="{FF2B5EF4-FFF2-40B4-BE49-F238E27FC236}">
                <a16:creationId xmlns:a16="http://schemas.microsoft.com/office/drawing/2014/main" id="{845072FA-C775-713E-E879-81CBD887D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39" y="1806610"/>
            <a:ext cx="4443581" cy="4443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754A4-46E1-AE5B-F27F-D26CE6537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71" y="1806610"/>
            <a:ext cx="4519109" cy="4519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F75675-8127-0EDC-535F-35C2F69F694F}"/>
              </a:ext>
            </a:extLst>
          </p:cNvPr>
          <p:cNvSpPr txBox="1"/>
          <p:nvPr/>
        </p:nvSpPr>
        <p:spPr>
          <a:xfrm>
            <a:off x="7600659" y="1450074"/>
            <a:ext cx="1782539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Virtual pepper pot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78AA1F-125F-BFF6-A8B5-F6D2A95C8FBA}"/>
              </a:ext>
            </a:extLst>
          </p:cNvPr>
          <p:cNvSpPr txBox="1"/>
          <p:nvPr/>
        </p:nvSpPr>
        <p:spPr>
          <a:xfrm>
            <a:off x="2221007" y="1450074"/>
            <a:ext cx="1064907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Pepper pot</a:t>
            </a:r>
          </a:p>
        </p:txBody>
      </p:sp>
    </p:spTree>
    <p:extLst>
      <p:ext uri="{BB962C8B-B14F-4D97-AF65-F5344CB8AC3E}">
        <p14:creationId xmlns:p14="http://schemas.microsoft.com/office/powerpoint/2010/main" val="31157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563EEF-23B1-C971-1079-4BCED14A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374B-6FD3-4045-85B5-46D201F34F6E}" type="datetime1">
              <a:rPr lang="en-US" smtClean="0"/>
              <a:t>12/19/2024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9AA3A-0D31-4AC4-A073-31D9FE24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		       </a:t>
            </a:r>
            <a:fld id="{0B2D1BB4-84FB-403E-84BC-E9485394D8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E1455E2-35AF-5E9E-7839-79347363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660"/>
            <a:ext cx="10515600" cy="53901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Measurement -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89A6ED-D5D0-85A8-5964-10CA18BF6AC3}"/>
                  </a:ext>
                </a:extLst>
              </p:cNvPr>
              <p:cNvSpPr txBox="1"/>
              <p:nvPr/>
            </p:nvSpPr>
            <p:spPr>
              <a:xfrm>
                <a:off x="172528" y="729735"/>
                <a:ext cx="80225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accent6"/>
                  </a:buClr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Baseline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=2.6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−5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mbar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89A6ED-D5D0-85A8-5964-10CA18BF6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28" y="729735"/>
                <a:ext cx="8022566" cy="369332"/>
              </a:xfrm>
              <a:prstGeom prst="rect">
                <a:avLst/>
              </a:prstGeom>
              <a:blipFill>
                <a:blip r:embed="rId4"/>
                <a:stretch>
                  <a:fillRect t="-10000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94E16C5-264B-4CB2-3BD2-C9BFD96B82F1}"/>
              </a:ext>
            </a:extLst>
          </p:cNvPr>
          <p:cNvSpPr txBox="1"/>
          <p:nvPr/>
        </p:nvSpPr>
        <p:spPr>
          <a:xfrm>
            <a:off x="5282518" y="534833"/>
            <a:ext cx="1056736" cy="3724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Original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6ED847-B606-27A9-4DD1-39F1E1250938}"/>
              </a:ext>
            </a:extLst>
          </p:cNvPr>
          <p:cNvSpPr txBox="1"/>
          <p:nvPr/>
        </p:nvSpPr>
        <p:spPr>
          <a:xfrm>
            <a:off x="9568835" y="552471"/>
            <a:ext cx="1056736" cy="3724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Filtered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046C56-4B2A-7981-765C-D5428240A2E5}"/>
              </a:ext>
            </a:extLst>
          </p:cNvPr>
          <p:cNvSpPr txBox="1"/>
          <p:nvPr/>
        </p:nvSpPr>
        <p:spPr>
          <a:xfrm>
            <a:off x="172528" y="1171688"/>
            <a:ext cx="30934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Energy=25keV</a:t>
            </a:r>
          </a:p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Current=15 ~17 mA</a:t>
            </a:r>
          </a:p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Pulse length = 500 us</a:t>
            </a:r>
          </a:p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Repetition = 4 Hz</a:t>
            </a:r>
          </a:p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Sol1=90 A</a:t>
            </a:r>
          </a:p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Allison step size=1 mm</a:t>
            </a:r>
          </a:p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Allison step angle=1.6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mrad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Vplasma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=26.4 kV</a:t>
            </a:r>
          </a:p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Vsupp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= -3 kV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3781AC-A7C2-4983-8F10-B31A87D2A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561" y="954931"/>
            <a:ext cx="2967554" cy="2665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35DDA6-FF94-A4A1-89E4-0ED74DCF3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3645" y="954931"/>
            <a:ext cx="2888742" cy="2688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5C8BD-897F-0874-EDF1-55A17AF3F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6111" y="4133916"/>
            <a:ext cx="2516280" cy="2404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183FB6-9882-7075-6B74-A555D4B518AA}"/>
              </a:ext>
            </a:extLst>
          </p:cNvPr>
          <p:cNvSpPr txBox="1"/>
          <p:nvPr/>
        </p:nvSpPr>
        <p:spPr>
          <a:xfrm>
            <a:off x="7215883" y="3690893"/>
            <a:ext cx="1056736" cy="3724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DBSCAN</a:t>
            </a:r>
          </a:p>
        </p:txBody>
      </p:sp>
    </p:spTree>
    <p:extLst>
      <p:ext uri="{BB962C8B-B14F-4D97-AF65-F5344CB8AC3E}">
        <p14:creationId xmlns:p14="http://schemas.microsoft.com/office/powerpoint/2010/main" val="554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081BA-96DF-64A2-BB18-6F4BB6F8C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7E1597-EBB8-25D8-BEBF-EE008F43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374B-6FD3-4045-85B5-46D201F34F6E}" type="datetime1">
              <a:rPr lang="en-US" smtClean="0"/>
              <a:t>12/19/2024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09F42-76F3-8FB3-E590-969F5707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		       </a:t>
            </a:r>
            <a:fld id="{0B2D1BB4-84FB-403E-84BC-E9485394D8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192317B-6FDF-14FE-6000-5D8140F9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660"/>
            <a:ext cx="10515600" cy="53901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Phase Space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B0F9E-FB9A-CD04-E928-BAAA7EC94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223" y="1413126"/>
            <a:ext cx="3475454" cy="2061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CD86DB-D120-592C-9724-ECC8EBCA6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543" y="4275839"/>
            <a:ext cx="3332713" cy="18546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076E74-D644-265F-F7A3-56CE50800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484" y="4264514"/>
            <a:ext cx="3190305" cy="17496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09D41C-5D92-0793-DBDB-AB6EED337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5493" y="1432991"/>
            <a:ext cx="3660112" cy="21759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9B49C3-CDB3-32CA-F50A-D46C113E87BF}"/>
              </a:ext>
            </a:extLst>
          </p:cNvPr>
          <p:cNvSpPr txBox="1"/>
          <p:nvPr/>
        </p:nvSpPr>
        <p:spPr>
          <a:xfrm>
            <a:off x="7210254" y="484072"/>
            <a:ext cx="125823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Simulation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4CF171-0C25-03E1-F758-1C844E4E14E0}"/>
              </a:ext>
            </a:extLst>
          </p:cNvPr>
          <p:cNvSpPr txBox="1"/>
          <p:nvPr/>
        </p:nvSpPr>
        <p:spPr>
          <a:xfrm>
            <a:off x="7347804" y="3684927"/>
            <a:ext cx="13420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DA520D-5362-AD73-1B3B-DBBB52B84135}"/>
              </a:ext>
            </a:extLst>
          </p:cNvPr>
          <p:cNvSpPr txBox="1"/>
          <p:nvPr/>
        </p:nvSpPr>
        <p:spPr>
          <a:xfrm>
            <a:off x="4816719" y="889906"/>
            <a:ext cx="2118946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No gas injection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EE166E-9855-09C8-B2C1-BC426F6B4598}"/>
              </a:ext>
            </a:extLst>
          </p:cNvPr>
          <p:cNvSpPr txBox="1"/>
          <p:nvPr/>
        </p:nvSpPr>
        <p:spPr>
          <a:xfrm>
            <a:off x="8887558" y="889906"/>
            <a:ext cx="2118946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Kr gas injection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9D6F7D-A709-72F3-80E3-B1C8865A4786}"/>
              </a:ext>
            </a:extLst>
          </p:cNvPr>
          <p:cNvSpPr txBox="1"/>
          <p:nvPr/>
        </p:nvSpPr>
        <p:spPr>
          <a:xfrm>
            <a:off x="106680" y="1074572"/>
            <a:ext cx="2587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Nonlinearity is removed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6C69BC-E432-2CF8-5AAE-DB2785ECDAE2}"/>
              </a:ext>
            </a:extLst>
          </p:cNvPr>
          <p:cNvSpPr txBox="1"/>
          <p:nvPr/>
        </p:nvSpPr>
        <p:spPr>
          <a:xfrm>
            <a:off x="106680" y="1549575"/>
            <a:ext cx="3222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Beam become more convergent</a:t>
            </a:r>
          </a:p>
        </p:txBody>
      </p:sp>
    </p:spTree>
    <p:extLst>
      <p:ext uri="{BB962C8B-B14F-4D97-AF65-F5344CB8AC3E}">
        <p14:creationId xmlns:p14="http://schemas.microsoft.com/office/powerpoint/2010/main" val="145183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63566-F224-E4AF-F9BC-1B8D12F15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99696E-43CF-0BCA-A585-04D17033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374B-6FD3-4045-85B5-46D201F34F6E}" type="datetime1">
              <a:rPr lang="en-US" smtClean="0"/>
              <a:t>12/19/2024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B07C8-762C-D6CF-9385-0E959F95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		       </a:t>
            </a:r>
            <a:fld id="{0B2D1BB4-84FB-403E-84BC-E9485394D8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BE539533-EBFF-8A4E-EAD8-52DF5D41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660"/>
            <a:ext cx="10515600" cy="53901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Build-up time – pressure dependence</a:t>
            </a:r>
          </a:p>
        </p:txBody>
      </p:sp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00702DC-4C82-CA74-E4B0-D5E9C4771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8" y="1637123"/>
            <a:ext cx="4685128" cy="25448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F1C4DA-D239-F7D1-E58C-8957AAB7B422}"/>
              </a:ext>
            </a:extLst>
          </p:cNvPr>
          <p:cNvSpPr txBox="1"/>
          <p:nvPr/>
        </p:nvSpPr>
        <p:spPr>
          <a:xfrm>
            <a:off x="2330523" y="1136867"/>
            <a:ext cx="125823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Simulation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414F5E-FD25-834A-AB53-EA6A5F26EF70}"/>
              </a:ext>
            </a:extLst>
          </p:cNvPr>
          <p:cNvSpPr txBox="1"/>
          <p:nvPr/>
        </p:nvSpPr>
        <p:spPr>
          <a:xfrm>
            <a:off x="8068773" y="1136867"/>
            <a:ext cx="13420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E34024-98C6-4067-0342-F16BCA457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398" y="1710128"/>
            <a:ext cx="4363267" cy="23255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34E8DB-4E47-B3F6-A568-594731A7F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751" y="4181970"/>
            <a:ext cx="4804078" cy="23255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13481D3-242B-DA9E-043F-864976A85FDE}"/>
              </a:ext>
            </a:extLst>
          </p:cNvPr>
          <p:cNvSpPr txBox="1"/>
          <p:nvPr/>
        </p:nvSpPr>
        <p:spPr>
          <a:xfrm>
            <a:off x="434973" y="4398065"/>
            <a:ext cx="4497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Increasing pressure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 reducing build-up time.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9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70198-9945-4121-21C6-F1971E91D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30A8AC-92BD-5667-ABB1-03B765DD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374B-6FD3-4045-85B5-46D201F34F6E}" type="datetime1">
              <a:rPr lang="en-US" smtClean="0"/>
              <a:t>12/19/2024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292A5-29FC-AB74-B4D3-BA9E0CB0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		       </a:t>
            </a:r>
            <a:fld id="{0B2D1BB4-84FB-403E-84BC-E9485394D8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E3341B87-D12F-A163-8385-55D0A200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1" y="73226"/>
            <a:ext cx="10515600" cy="53901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Injected gas type</a:t>
            </a:r>
          </a:p>
        </p:txBody>
      </p:sp>
      <p:pic>
        <p:nvPicPr>
          <p:cNvPr id="12" name="Picture 11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0C01BF46-8074-92C8-8373-DF0DA7961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2" y="1645916"/>
            <a:ext cx="4834597" cy="2626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CAB00F-C26B-0110-2CD9-4A1593EA8212}"/>
              </a:ext>
            </a:extLst>
          </p:cNvPr>
          <p:cNvSpPr txBox="1"/>
          <p:nvPr/>
        </p:nvSpPr>
        <p:spPr>
          <a:xfrm>
            <a:off x="2330523" y="1136867"/>
            <a:ext cx="125823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Simulation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CA5C3-E379-4BD1-4167-766EED5BB8CA}"/>
              </a:ext>
            </a:extLst>
          </p:cNvPr>
          <p:cNvSpPr txBox="1"/>
          <p:nvPr/>
        </p:nvSpPr>
        <p:spPr>
          <a:xfrm>
            <a:off x="8068773" y="1136867"/>
            <a:ext cx="13420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92FD09-777B-1685-DDAF-1955876DF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698" y="1627227"/>
            <a:ext cx="4947976" cy="26447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0F059F-2AFF-F4A7-A05C-DAB625CFA068}"/>
              </a:ext>
            </a:extLst>
          </p:cNvPr>
          <p:cNvSpPr txBox="1"/>
          <p:nvPr/>
        </p:nvSpPr>
        <p:spPr>
          <a:xfrm>
            <a:off x="417389" y="4697004"/>
            <a:ext cx="4054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Krypton is much effective than Argon gas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408C1-CBD3-CEDB-5519-0F3D77FE4640}"/>
              </a:ext>
            </a:extLst>
          </p:cNvPr>
          <p:cNvSpPr txBox="1"/>
          <p:nvPr/>
        </p:nvSpPr>
        <p:spPr>
          <a:xfrm>
            <a:off x="6505187" y="4697004"/>
            <a:ext cx="2145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Long build-up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A54769-38AB-2FE8-5DE7-D39AE8B12746}"/>
              </a:ext>
            </a:extLst>
          </p:cNvPr>
          <p:cNvSpPr txBox="1"/>
          <p:nvPr/>
        </p:nvSpPr>
        <p:spPr>
          <a:xfrm>
            <a:off x="6505186" y="5117659"/>
            <a:ext cx="3448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Crucial for pulsed beam operation</a:t>
            </a:r>
          </a:p>
        </p:txBody>
      </p:sp>
    </p:spTree>
    <p:extLst>
      <p:ext uri="{BB962C8B-B14F-4D97-AF65-F5344CB8AC3E}">
        <p14:creationId xmlns:p14="http://schemas.microsoft.com/office/powerpoint/2010/main" val="149415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88AFE-4213-C265-830F-D8579B13D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A7CA4-9643-43EC-0EA3-8B87979A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374B-6FD3-4045-85B5-46D201F34F6E}" type="datetime1">
              <a:rPr lang="en-US" smtClean="0"/>
              <a:t>12/19/2024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8544B-F126-4B24-85D4-1506B0E9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		       </a:t>
            </a:r>
            <a:fld id="{0B2D1BB4-84FB-403E-84BC-E9485394D8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3FDC54AE-F410-408E-FB0B-65E4A8AC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660"/>
            <a:ext cx="10515600" cy="53901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Beam Current effect</a:t>
            </a:r>
          </a:p>
        </p:txBody>
      </p:sp>
      <p:pic>
        <p:nvPicPr>
          <p:cNvPr id="10" name="Picture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C8C4E9F-ADDD-C85A-0F6C-1133CEC20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4" y="1696491"/>
            <a:ext cx="4626332" cy="2488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40CAE3-F97A-1E70-707C-E25C086037E1}"/>
              </a:ext>
            </a:extLst>
          </p:cNvPr>
          <p:cNvSpPr txBox="1"/>
          <p:nvPr/>
        </p:nvSpPr>
        <p:spPr>
          <a:xfrm>
            <a:off x="2330523" y="1136867"/>
            <a:ext cx="125823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Simulation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81221-0BBC-3453-55FB-42B655920012}"/>
              </a:ext>
            </a:extLst>
          </p:cNvPr>
          <p:cNvSpPr txBox="1"/>
          <p:nvPr/>
        </p:nvSpPr>
        <p:spPr>
          <a:xfrm>
            <a:off x="8068773" y="1136867"/>
            <a:ext cx="13420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A70F1A-B9FC-776A-2263-13F5BDAF36FA}"/>
              </a:ext>
            </a:extLst>
          </p:cNvPr>
          <p:cNvSpPr txBox="1"/>
          <p:nvPr/>
        </p:nvSpPr>
        <p:spPr>
          <a:xfrm>
            <a:off x="377152" y="4723381"/>
            <a:ext cx="4945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Reducing beam current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 increasing build-up time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A45C35-54D3-37F5-0686-295A13A6A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649" y="1506199"/>
            <a:ext cx="5078282" cy="267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98DC5-A6DD-5E9A-5D9C-AB962FD07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DE2C0-CF93-23CC-A7B2-EC42A023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374B-6FD3-4045-85B5-46D201F34F6E}" type="datetime1">
              <a:rPr lang="en-US" smtClean="0"/>
              <a:t>12/19/2024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7FD4E-168D-73FC-A0B6-F58F50D3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		       </a:t>
            </a:r>
            <a:fld id="{0B2D1BB4-84FB-403E-84BC-E9485394D8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6128589-5683-7673-5E6D-624D16D2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660"/>
            <a:ext cx="10515600" cy="53901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Emittance growth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A6BAAE-7397-C129-9B7A-A006E05F5347}"/>
              </a:ext>
            </a:extLst>
          </p:cNvPr>
          <p:cNvSpPr txBox="1"/>
          <p:nvPr/>
        </p:nvSpPr>
        <p:spPr>
          <a:xfrm>
            <a:off x="172528" y="1116596"/>
            <a:ext cx="8022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Argon gas is injected with different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gauge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pressures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511DB6-7D3A-6A12-512E-271D7CCD8B9B}"/>
                  </a:ext>
                </a:extLst>
              </p:cNvPr>
              <p:cNvSpPr txBox="1"/>
              <p:nvPr/>
            </p:nvSpPr>
            <p:spPr>
              <a:xfrm>
                <a:off x="322548" y="1535391"/>
                <a:ext cx="1890931" cy="27911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chemeClr val="accent6"/>
                  </a:buClr>
                </a:pPr>
                <a:r>
                  <a:rPr lang="en-US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Baseline-</a:t>
                </a:r>
                <a:r>
                  <a:rPr lang="en-US" sz="1200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2.5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mbar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511DB6-7D3A-6A12-512E-271D7CCD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48" y="1535391"/>
                <a:ext cx="1890931" cy="279115"/>
              </a:xfrm>
              <a:prstGeom prst="rect">
                <a:avLst/>
              </a:prstGeom>
              <a:blipFill>
                <a:blip r:embed="rId4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09FBBA-735E-E0E0-5D72-2C3DD711A970}"/>
                  </a:ext>
                </a:extLst>
              </p:cNvPr>
              <p:cNvSpPr txBox="1"/>
              <p:nvPr/>
            </p:nvSpPr>
            <p:spPr>
              <a:xfrm>
                <a:off x="2667208" y="1537776"/>
                <a:ext cx="1621844" cy="27911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chemeClr val="accent6"/>
                  </a:buClr>
                </a:pP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.38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mbar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09FBBA-735E-E0E0-5D72-2C3DD711A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208" y="1537776"/>
                <a:ext cx="1621844" cy="279115"/>
              </a:xfrm>
              <a:prstGeom prst="rect">
                <a:avLst/>
              </a:prstGeom>
              <a:blipFill>
                <a:blip r:embed="rId5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8FC96A0-340D-8BF4-4805-A59C0CF31B69}"/>
                  </a:ext>
                </a:extLst>
              </p:cNvPr>
              <p:cNvSpPr txBox="1"/>
              <p:nvPr/>
            </p:nvSpPr>
            <p:spPr>
              <a:xfrm>
                <a:off x="4754040" y="1548209"/>
                <a:ext cx="1303281" cy="27911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chemeClr val="accent6"/>
                  </a:buClr>
                </a:pP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5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.07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mbar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8FC96A0-340D-8BF4-4805-A59C0CF3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040" y="1548209"/>
                <a:ext cx="1303281" cy="279115"/>
              </a:xfrm>
              <a:prstGeom prst="rect">
                <a:avLst/>
              </a:prstGeom>
              <a:blipFill>
                <a:blip r:embed="rId6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2D43E6-346B-8CCA-C4BA-20A3D310F111}"/>
                  </a:ext>
                </a:extLst>
              </p:cNvPr>
              <p:cNvSpPr txBox="1"/>
              <p:nvPr/>
            </p:nvSpPr>
            <p:spPr>
              <a:xfrm>
                <a:off x="6659319" y="1509293"/>
                <a:ext cx="1303281" cy="27911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chemeClr val="accent6"/>
                  </a:buClr>
                </a:pP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6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.04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mbar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2D43E6-346B-8CCA-C4BA-20A3D310F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319" y="1509293"/>
                <a:ext cx="1303281" cy="279115"/>
              </a:xfrm>
              <a:prstGeom prst="rect">
                <a:avLst/>
              </a:prstGeom>
              <a:blipFill>
                <a:blip r:embed="rId7"/>
                <a:stretch>
                  <a:fillRect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4D5E43-D606-35D9-DC7A-C404BB8B90EE}"/>
                  </a:ext>
                </a:extLst>
              </p:cNvPr>
              <p:cNvSpPr txBox="1"/>
              <p:nvPr/>
            </p:nvSpPr>
            <p:spPr>
              <a:xfrm>
                <a:off x="8427588" y="1485928"/>
                <a:ext cx="1303281" cy="27911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chemeClr val="accent6"/>
                  </a:buClr>
                </a:pP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7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.96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mbar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4D5E43-D606-35D9-DC7A-C404BB8B9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588" y="1485928"/>
                <a:ext cx="1303281" cy="279115"/>
              </a:xfrm>
              <a:prstGeom prst="rect">
                <a:avLst/>
              </a:prstGeom>
              <a:blipFill>
                <a:blip r:embed="rId8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124A9857-E5F2-9396-1DEF-C7686CDF5F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" y="1942787"/>
            <a:ext cx="1998165" cy="11119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9E66C53-D99B-BE13-E4EF-7B8EB4CEFEE1}"/>
                  </a:ext>
                </a:extLst>
              </p:cNvPr>
              <p:cNvSpPr txBox="1"/>
              <p:nvPr/>
            </p:nvSpPr>
            <p:spPr>
              <a:xfrm>
                <a:off x="322548" y="3131947"/>
                <a:ext cx="1691489" cy="720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𝑛𝑜𝑟𝑚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 216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sz="1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𝑀𝑆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𝑠𝑖𝑧𝑒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=13.50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𝑀𝑆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𝑎𝑛𝑔𝑙𝑒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=2.54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Ibeam=15.8mA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9E66C53-D99B-BE13-E4EF-7B8EB4CEF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48" y="3131947"/>
                <a:ext cx="1691489" cy="720069"/>
              </a:xfrm>
              <a:prstGeom prst="rect">
                <a:avLst/>
              </a:prstGeom>
              <a:blipFill>
                <a:blip r:embed="rId10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A85E492C-5669-CF8D-6369-E454C67DEF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8217" y="1942787"/>
            <a:ext cx="1949104" cy="10837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429EF5-4CDC-088C-CBAE-40BF11148787}"/>
                  </a:ext>
                </a:extLst>
              </p:cNvPr>
              <p:cNvSpPr txBox="1"/>
              <p:nvPr/>
            </p:nvSpPr>
            <p:spPr>
              <a:xfrm>
                <a:off x="2487256" y="3131946"/>
                <a:ext cx="1720343" cy="720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𝑛𝑜𝑟𝑚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 168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sz="1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𝑀𝑆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𝑠𝑖𝑧𝑒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=14.98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𝑀𝑆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𝑎𝑛𝑔𝑙𝑒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=2.56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Ibeam=15.8 mA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429EF5-4CDC-088C-CBAE-40BF1114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256" y="3131946"/>
                <a:ext cx="1720343" cy="720069"/>
              </a:xfrm>
              <a:prstGeom prst="rect">
                <a:avLst/>
              </a:prstGeom>
              <a:blipFill>
                <a:blip r:embed="rId12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4E4FD28-B9D9-009D-D870-FEFB5BBD2846}"/>
                  </a:ext>
                </a:extLst>
              </p:cNvPr>
              <p:cNvSpPr txBox="1"/>
              <p:nvPr/>
            </p:nvSpPr>
            <p:spPr>
              <a:xfrm>
                <a:off x="10281642" y="1485928"/>
                <a:ext cx="1570111" cy="27911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chemeClr val="accent6"/>
                  </a:buClr>
                </a:pP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0.46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mbar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4E4FD28-B9D9-009D-D870-FEFB5BBD2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642" y="1485928"/>
                <a:ext cx="1570111" cy="279115"/>
              </a:xfrm>
              <a:prstGeom prst="rect">
                <a:avLst/>
              </a:prstGeom>
              <a:blipFill>
                <a:blip r:embed="rId13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B75F9E29-AB0D-FAFD-3F05-79B4E45D1F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92927" y="1942787"/>
            <a:ext cx="1936868" cy="10837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5A84B66-4380-84B7-3967-842DB959FAC9}"/>
                  </a:ext>
                </a:extLst>
              </p:cNvPr>
              <p:cNvSpPr txBox="1"/>
              <p:nvPr/>
            </p:nvSpPr>
            <p:spPr>
              <a:xfrm>
                <a:off x="4511577" y="3143005"/>
                <a:ext cx="1699568" cy="720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𝑛𝑜𝑟𝑚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 184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sz="1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𝑀𝑆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𝑠𝑖𝑧𝑒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=17.19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𝑀𝑆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𝑎𝑛𝑔𝑙𝑒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=3.54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Ibeam=14.4mA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5A84B66-4380-84B7-3967-842DB959F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577" y="3143005"/>
                <a:ext cx="1699568" cy="720069"/>
              </a:xfrm>
              <a:prstGeom prst="rect">
                <a:avLst/>
              </a:prstGeom>
              <a:blipFill>
                <a:blip r:embed="rId15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4891D8B3-9C9E-11FF-6A13-521D5B4D2F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1076" y="1950824"/>
            <a:ext cx="1839148" cy="10153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01F111-BF22-2ED3-A94D-5CAB2C982BE5}"/>
                  </a:ext>
                </a:extLst>
              </p:cNvPr>
              <p:cNvSpPr txBox="1"/>
              <p:nvPr/>
            </p:nvSpPr>
            <p:spPr>
              <a:xfrm>
                <a:off x="6495526" y="3108500"/>
                <a:ext cx="1699568" cy="720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𝑛𝑜𝑟𝑚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 189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sz="1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𝑀𝑆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𝑠𝑖𝑧𝑒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=17.83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𝑀𝑆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𝑎𝑛𝑔𝑙𝑒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=3.91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sz="1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Ibeam=13.8 mA</a:t>
                </a: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01F111-BF22-2ED3-A94D-5CAB2C982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526" y="3108500"/>
                <a:ext cx="1699568" cy="720069"/>
              </a:xfrm>
              <a:prstGeom prst="rect">
                <a:avLst/>
              </a:prstGeom>
              <a:blipFill>
                <a:blip r:embed="rId17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E6C116B0-8E3F-CF71-CF9F-86CEB54DA4F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95094" y="1942787"/>
            <a:ext cx="1976098" cy="10837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79962AC-0BE3-9AD9-4413-D76968DF52B9}"/>
                  </a:ext>
                </a:extLst>
              </p:cNvPr>
              <p:cNvSpPr txBox="1"/>
              <p:nvPr/>
            </p:nvSpPr>
            <p:spPr>
              <a:xfrm>
                <a:off x="8328706" y="3108500"/>
                <a:ext cx="1699568" cy="720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𝑛𝑜𝑟𝑚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 192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sz="1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𝑀𝑆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𝑠𝑖𝑧𝑒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=18.67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𝑀𝑆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𝑎𝑛𝑔𝑙𝑒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=4.17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sz="1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Ibeam=11.8mA</a:t>
                </a: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79962AC-0BE3-9AD9-4413-D76968DF5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706" y="3108500"/>
                <a:ext cx="1699568" cy="720069"/>
              </a:xfrm>
              <a:prstGeom prst="rect">
                <a:avLst/>
              </a:prstGeom>
              <a:blipFill>
                <a:blip r:embed="rId19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0E0BB31D-26C3-89E3-7BE4-FE7F35B3220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13326" y="1898966"/>
            <a:ext cx="1897873" cy="10537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237FA76-AC19-EE1E-AA4B-4A29BFC82F23}"/>
                  </a:ext>
                </a:extLst>
              </p:cNvPr>
              <p:cNvSpPr txBox="1"/>
              <p:nvPr/>
            </p:nvSpPr>
            <p:spPr>
              <a:xfrm>
                <a:off x="10411631" y="3094099"/>
                <a:ext cx="1699568" cy="720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𝑛𝑜𝑟𝑚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 183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sz="1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𝑀𝑆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𝑠𝑖𝑧𝑒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=18.93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𝑀𝑆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𝑎𝑛𝑔𝑙𝑒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=4.49 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sz="1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Ibeam=8 mA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237FA76-AC19-EE1E-AA4B-4A29BFC8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631" y="3094099"/>
                <a:ext cx="1699568" cy="720069"/>
              </a:xfrm>
              <a:prstGeom prst="rect">
                <a:avLst/>
              </a:prstGeom>
              <a:blipFill>
                <a:blip r:embed="rId21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F8F2E758-0073-3AB7-5126-D2389148B046}"/>
              </a:ext>
            </a:extLst>
          </p:cNvPr>
          <p:cNvSpPr txBox="1"/>
          <p:nvPr/>
        </p:nvSpPr>
        <p:spPr>
          <a:xfrm>
            <a:off x="2219900" y="4134174"/>
            <a:ext cx="125823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Simulation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D18089-F12D-9CA0-F09D-61F3AF13BE3B}"/>
              </a:ext>
            </a:extLst>
          </p:cNvPr>
          <p:cNvSpPr txBox="1"/>
          <p:nvPr/>
        </p:nvSpPr>
        <p:spPr>
          <a:xfrm>
            <a:off x="5540128" y="618221"/>
            <a:ext cx="13420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Experiment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D6AF4B1-91D4-A518-95B7-A0EB691B96E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9183" y="4517313"/>
            <a:ext cx="3677986" cy="194373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73C2268-8678-7662-A90C-40FDCFEE8C51}"/>
              </a:ext>
            </a:extLst>
          </p:cNvPr>
          <p:cNvSpPr txBox="1"/>
          <p:nvPr/>
        </p:nvSpPr>
        <p:spPr>
          <a:xfrm>
            <a:off x="4754040" y="4477179"/>
            <a:ext cx="5790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Emittance growth is observed in high injected gas pressures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DF8A2B-F5C2-7514-F4E7-661A79E34686}"/>
              </a:ext>
            </a:extLst>
          </p:cNvPr>
          <p:cNvSpPr txBox="1"/>
          <p:nvPr/>
        </p:nvSpPr>
        <p:spPr>
          <a:xfrm>
            <a:off x="4754040" y="4862245"/>
            <a:ext cx="4472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Gas injection level needs to be tuned carefully.</a:t>
            </a:r>
          </a:p>
        </p:txBody>
      </p:sp>
    </p:spTree>
    <p:extLst>
      <p:ext uri="{BB962C8B-B14F-4D97-AF65-F5344CB8AC3E}">
        <p14:creationId xmlns:p14="http://schemas.microsoft.com/office/powerpoint/2010/main" val="188064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0254B-D915-DD2E-BFF9-4B6DDC5C2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28BD3B-6589-43D9-B658-F730E0D2C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374B-6FD3-4045-85B5-46D201F34F6E}" type="datetime1">
              <a:rPr lang="en-US" smtClean="0"/>
              <a:t>12/19/2024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74C66-5569-CEB0-A4F2-DB2C7B34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		       </a:t>
            </a:r>
            <a:fld id="{0B2D1BB4-84FB-403E-84BC-E9485394D8B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DA407662-8F8F-D5B4-2502-40CD25074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660"/>
            <a:ext cx="10515600" cy="53901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E8C199-31FE-6405-542E-DCB116C7E9CE}"/>
              </a:ext>
            </a:extLst>
          </p:cNvPr>
          <p:cNvSpPr txBox="1"/>
          <p:nvPr/>
        </p:nvSpPr>
        <p:spPr>
          <a:xfrm>
            <a:off x="0" y="712150"/>
            <a:ext cx="9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Phase space measurement and time resolved phase space measurement is conducted.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F4EC1-9CCC-99E6-1062-0C1E1351DA8D}"/>
              </a:ext>
            </a:extLst>
          </p:cNvPr>
          <p:cNvSpPr txBox="1"/>
          <p:nvPr/>
        </p:nvSpPr>
        <p:spPr>
          <a:xfrm>
            <a:off x="0" y="1081482"/>
            <a:ext cx="9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Beam build-up time is crucial for short pulse beam operation.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3041F-014D-4603-9EC8-47FDD95A5BB9}"/>
              </a:ext>
            </a:extLst>
          </p:cNvPr>
          <p:cNvSpPr txBox="1"/>
          <p:nvPr/>
        </p:nvSpPr>
        <p:spPr>
          <a:xfrm>
            <a:off x="0" y="1450814"/>
            <a:ext cx="9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In some cases, rising time (build-up time) exceeds 100 us is measured.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8953B0-ED5E-FC69-7425-D74C391A5C6E}"/>
              </a:ext>
            </a:extLst>
          </p:cNvPr>
          <p:cNvSpPr txBox="1"/>
          <p:nvPr/>
        </p:nvSpPr>
        <p:spPr>
          <a:xfrm>
            <a:off x="0" y="1820146"/>
            <a:ext cx="9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Rising time is dependent to gas pressures level 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(proven experimentally and simulation).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7D8676-0992-CEF4-7E3C-006C4FC53CE7}"/>
              </a:ext>
            </a:extLst>
          </p:cNvPr>
          <p:cNvSpPr txBox="1"/>
          <p:nvPr/>
        </p:nvSpPr>
        <p:spPr>
          <a:xfrm>
            <a:off x="0" y="2198409"/>
            <a:ext cx="9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Rising time is dependent to gas type 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(proven experimentally and simulation).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57C17-D7EC-3729-65F4-AA6172D77DA0}"/>
              </a:ext>
            </a:extLst>
          </p:cNvPr>
          <p:cNvSpPr txBox="1"/>
          <p:nvPr/>
        </p:nvSpPr>
        <p:spPr>
          <a:xfrm>
            <a:off x="0" y="2645167"/>
            <a:ext cx="9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Rising time is dependent to beam current 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(proven experimentally and simulation).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B6D300-F221-ACF7-6CE4-76610C2F6CE6}"/>
              </a:ext>
            </a:extLst>
          </p:cNvPr>
          <p:cNvSpPr txBox="1"/>
          <p:nvPr/>
        </p:nvSpPr>
        <p:spPr>
          <a:xfrm>
            <a:off x="0" y="3091925"/>
            <a:ext cx="9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Nonlinearity effects may be eliminated 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(proven experimentally and simulation).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D8E564-9424-F406-67DB-1D1F3816D026}"/>
              </a:ext>
            </a:extLst>
          </p:cNvPr>
          <p:cNvSpPr txBox="1"/>
          <p:nvPr/>
        </p:nvSpPr>
        <p:spPr>
          <a:xfrm>
            <a:off x="0" y="3504906"/>
            <a:ext cx="9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Emittance growth may be observed 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(proven experimentally and simulation).</a:t>
            </a:r>
          </a:p>
        </p:txBody>
      </p:sp>
    </p:spTree>
    <p:extLst>
      <p:ext uri="{BB962C8B-B14F-4D97-AF65-F5344CB8AC3E}">
        <p14:creationId xmlns:p14="http://schemas.microsoft.com/office/powerpoint/2010/main" val="3481425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13A7B-DE11-8E4C-B0CF-C4C8A97D3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EB446-E126-12DA-25BC-D8B319E54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374B-6FD3-4045-85B5-46D201F34F6E}" type="datetime1">
              <a:rPr lang="en-US" smtClean="0"/>
              <a:t>12/19/2024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673A1-21BC-35F8-8521-96A4AC27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		       </a:t>
            </a:r>
            <a:fld id="{0B2D1BB4-84FB-403E-84BC-E9485394D8B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44A8B637-24F6-D5C0-3826-EDD311F0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660"/>
            <a:ext cx="10515600" cy="53901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Next plan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RFQ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DC781-6A20-EBE8-32AD-D980DB5C56E5}"/>
              </a:ext>
            </a:extLst>
          </p:cNvPr>
          <p:cNvSpPr txBox="1"/>
          <p:nvPr/>
        </p:nvSpPr>
        <p:spPr>
          <a:xfrm>
            <a:off x="0" y="712150"/>
            <a:ext cx="9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How SCC affect the beam matching and transmission.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817D5E-A07A-0A3E-0B18-6BC93D9AC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54" y="2124215"/>
            <a:ext cx="4969646" cy="26095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947AF4-E7F9-F3F2-E657-500310A90410}"/>
              </a:ext>
            </a:extLst>
          </p:cNvPr>
          <p:cNvSpPr txBox="1"/>
          <p:nvPr/>
        </p:nvSpPr>
        <p:spPr>
          <a:xfrm>
            <a:off x="4986690" y="1101236"/>
            <a:ext cx="125823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Simulation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BF7507-FACB-59E8-BED7-EA45D459ADDD}"/>
              </a:ext>
            </a:extLst>
          </p:cNvPr>
          <p:cNvSpPr txBox="1"/>
          <p:nvPr/>
        </p:nvSpPr>
        <p:spPr>
          <a:xfrm>
            <a:off x="6404613" y="1729773"/>
            <a:ext cx="1052019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Before SCC</a:t>
            </a:r>
          </a:p>
        </p:txBody>
      </p:sp>
      <p:pic>
        <p:nvPicPr>
          <p:cNvPr id="13" name="Picture 12" descr="A graph of a mass of a mass&#10;&#10;Description automatically generated with medium confidence">
            <a:extLst>
              <a:ext uri="{FF2B5EF4-FFF2-40B4-BE49-F238E27FC236}">
                <a16:creationId xmlns:a16="http://schemas.microsoft.com/office/drawing/2014/main" id="{86962107-808E-92F5-1564-D4D62A1498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6"/>
          <a:stretch/>
        </p:blipFill>
        <p:spPr>
          <a:xfrm>
            <a:off x="5173593" y="2119243"/>
            <a:ext cx="3275932" cy="2117836"/>
          </a:xfrm>
          <a:prstGeom prst="rect">
            <a:avLst/>
          </a:prstGeom>
        </p:spPr>
      </p:pic>
      <p:pic>
        <p:nvPicPr>
          <p:cNvPr id="14" name="Picture 13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F8C7895-D2C2-0F62-A400-33901014DA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2"/>
          <a:stretch/>
        </p:blipFill>
        <p:spPr>
          <a:xfrm>
            <a:off x="8203746" y="2124215"/>
            <a:ext cx="3268242" cy="21128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741500-6B65-D63E-5ABF-C80630F22639}"/>
              </a:ext>
            </a:extLst>
          </p:cNvPr>
          <p:cNvSpPr txBox="1"/>
          <p:nvPr/>
        </p:nvSpPr>
        <p:spPr>
          <a:xfrm>
            <a:off x="9306463" y="1719619"/>
            <a:ext cx="905504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After SCC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49FEAC-F20C-9EF8-94B5-DF9B55414969}"/>
              </a:ext>
            </a:extLst>
          </p:cNvPr>
          <p:cNvSpPr txBox="1"/>
          <p:nvPr/>
        </p:nvSpPr>
        <p:spPr>
          <a:xfrm>
            <a:off x="2468433" y="1729773"/>
            <a:ext cx="1879617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LEBT Transmission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DA4BFB-A4B6-3BEE-F40D-8EAE7F5D6C60}"/>
              </a:ext>
            </a:extLst>
          </p:cNvPr>
          <p:cNvSpPr txBox="1"/>
          <p:nvPr/>
        </p:nvSpPr>
        <p:spPr>
          <a:xfrm>
            <a:off x="106680" y="4885754"/>
            <a:ext cx="9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Include RFQ and Solenoid scan..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 today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EE313B-0DE8-2231-886A-43770A7475CE}"/>
              </a:ext>
            </a:extLst>
          </p:cNvPr>
          <p:cNvSpPr txBox="1"/>
          <p:nvPr/>
        </p:nvSpPr>
        <p:spPr>
          <a:xfrm>
            <a:off x="127973" y="5382460"/>
            <a:ext cx="917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Complete the paper … </a:t>
            </a:r>
          </a:p>
        </p:txBody>
      </p:sp>
    </p:spTree>
    <p:extLst>
      <p:ext uri="{BB962C8B-B14F-4D97-AF65-F5344CB8AC3E}">
        <p14:creationId xmlns:p14="http://schemas.microsoft.com/office/powerpoint/2010/main" val="181754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529</Words>
  <Application>Microsoft Office PowerPoint</Application>
  <PresentationFormat>Widescreen</PresentationFormat>
  <Paragraphs>121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Cambria Math</vt:lpstr>
      <vt:lpstr>Wingdings</vt:lpstr>
      <vt:lpstr>Office Theme</vt:lpstr>
      <vt:lpstr>SCC Experiment</vt:lpstr>
      <vt:lpstr>Measurement - Data analysis</vt:lpstr>
      <vt:lpstr>Phase Space</vt:lpstr>
      <vt:lpstr>Build-up time – pressure dependence</vt:lpstr>
      <vt:lpstr>Injected gas type</vt:lpstr>
      <vt:lpstr>Beam Current effect</vt:lpstr>
      <vt:lpstr>Emittance growth</vt:lpstr>
      <vt:lpstr>Conclusion</vt:lpstr>
      <vt:lpstr>Next plan RFQ</vt:lpstr>
      <vt:lpstr>Beamline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(대학원생) Emre Cosgun (물리학과)</dc:creator>
  <cp:lastModifiedBy>(대학원생) Emre Cosgun (물리학과)</cp:lastModifiedBy>
  <cp:revision>4</cp:revision>
  <dcterms:created xsi:type="dcterms:W3CDTF">2024-12-18T01:43:07Z</dcterms:created>
  <dcterms:modified xsi:type="dcterms:W3CDTF">2024-12-21T03:44:22Z</dcterms:modified>
</cp:coreProperties>
</file>