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2"/>
  </p:notesMasterIdLst>
  <p:sldIdLst>
    <p:sldId id="916" r:id="rId5"/>
    <p:sldId id="1383" r:id="rId6"/>
    <p:sldId id="1363" r:id="rId7"/>
    <p:sldId id="1362" r:id="rId8"/>
    <p:sldId id="1364" r:id="rId9"/>
    <p:sldId id="1368" r:id="rId10"/>
    <p:sldId id="1371" r:id="rId11"/>
    <p:sldId id="1370" r:id="rId12"/>
    <p:sldId id="1375" r:id="rId13"/>
    <p:sldId id="1382" r:id="rId14"/>
    <p:sldId id="1376" r:id="rId15"/>
    <p:sldId id="1377" r:id="rId16"/>
    <p:sldId id="1378" r:id="rId17"/>
    <p:sldId id="1379" r:id="rId18"/>
    <p:sldId id="1380" r:id="rId19"/>
    <p:sldId id="1381" r:id="rId20"/>
    <p:sldId id="996" r:id="rId21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g" initials="j" lastIdx="1" clrIdx="0">
    <p:extLst>
      <p:ext uri="{19B8F6BF-5375-455C-9EA6-DF929625EA0E}">
        <p15:presenceInfo xmlns:p15="http://schemas.microsoft.com/office/powerpoint/2012/main" userId="ja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FF80"/>
    <a:srgbClr val="8080FF"/>
    <a:srgbClr val="F27979"/>
    <a:srgbClr val="0000FF"/>
    <a:srgbClr val="0046D2"/>
    <a:srgbClr val="73FC6C"/>
    <a:srgbClr val="7EFEFE"/>
    <a:srgbClr val="FF00FF"/>
    <a:srgbClr val="19FF81"/>
    <a:srgbClr val="A0A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2899" autoAdjust="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28552-9E18-44ED-B7D1-E2854D0674B7}" type="datetimeFigureOut">
              <a:rPr lang="ko-KR" altLang="en-US" smtClean="0"/>
              <a:t>2025-01-16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F32CD-6826-43AE-835C-65D233CC96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462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84B69-19AC-4884-A797-F8C05B6DF80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5767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84B69-19AC-4884-A797-F8C05B6DF801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5706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CA40-7E68-42EF-A5B4-DD9DE2881122}" type="datetime1">
              <a:rPr lang="ko-KR" altLang="en-US" smtClean="0"/>
              <a:t>2025-01-16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FCD2-8B04-48F7-895A-50E496A496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509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C0F5-F13C-45AB-940E-F4834A6B20D5}" type="datetime1">
              <a:rPr lang="ko-KR" altLang="en-US" smtClean="0"/>
              <a:t>2025-01-16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FCD2-8B04-48F7-895A-50E496A496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0452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ADE9-2401-472D-B814-8E806DA3679C}" type="datetime1">
              <a:rPr lang="ko-KR" altLang="en-US" smtClean="0"/>
              <a:t>2025-01-16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FCD2-8B04-48F7-895A-50E496A496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8452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610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C192-F798-40B0-8A31-E93ACA5A16B2}" type="datetime1">
              <a:rPr lang="ko-KR" altLang="en-US" smtClean="0"/>
              <a:t>2025-01-16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FCD2-8B04-48F7-895A-50E496A496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0375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6F28E-A7DD-4CF3-A442-A9654C97596B}" type="datetime1">
              <a:rPr lang="ko-KR" altLang="en-US" smtClean="0"/>
              <a:t>2025-01-16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FCD2-8B04-48F7-895A-50E496A496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877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88A26-312C-4C23-8869-D52F9C3F4DEE}" type="datetime1">
              <a:rPr lang="ko-KR" altLang="en-US" smtClean="0"/>
              <a:t>2025-01-16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FCD2-8B04-48F7-895A-50E496A496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5346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9558-4BA9-4C64-B97B-034A07B5FE02}" type="datetime1">
              <a:rPr lang="ko-KR" altLang="en-US" smtClean="0"/>
              <a:t>2025-01-16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FCD2-8B04-48F7-895A-50E496A496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1662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22B86-7B08-4BB2-8BF1-B2903321ED34}" type="datetime1">
              <a:rPr lang="ko-KR" altLang="en-US" smtClean="0"/>
              <a:t>2025-01-16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FCD2-8B04-48F7-895A-50E496A496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8378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3CB7-B656-4533-B529-922460B2B842}" type="datetime1">
              <a:rPr lang="ko-KR" altLang="en-US" smtClean="0"/>
              <a:t>2025-01-16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FCD2-8B04-48F7-895A-50E496A496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2541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AE59-5861-470F-8F99-001B2C13F091}" type="datetime1">
              <a:rPr lang="ko-KR" altLang="en-US" smtClean="0"/>
              <a:t>2025-01-16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FCD2-8B04-48F7-895A-50E496A496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394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D849-8A13-40B7-9D01-6C44718BA2C9}" type="datetime1">
              <a:rPr lang="ko-KR" altLang="en-US" smtClean="0"/>
              <a:t>2025-01-16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FCD2-8B04-48F7-895A-50E496A496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4590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1D634-737B-4E6A-AF15-1C3ABCA476DC}" type="datetime1">
              <a:rPr lang="ko-KR" altLang="en-US" smtClean="0"/>
              <a:t>2025-01-16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5FCD2-8B04-48F7-895A-50E496A496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027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0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10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4.png"/><Relationship Id="rId9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42" y="6691771"/>
            <a:ext cx="12191717" cy="166230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/>
          </a:p>
        </p:txBody>
      </p:sp>
      <p:pic>
        <p:nvPicPr>
          <p:cNvPr id="58" name="그림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61" y="2250913"/>
            <a:ext cx="308269" cy="317517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294" y="2258607"/>
            <a:ext cx="280526" cy="302104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8223644" y="1"/>
            <a:ext cx="3968215" cy="6691770"/>
            <a:chOff x="10277475" y="1"/>
            <a:chExt cx="4959350" cy="8363163"/>
          </a:xfrm>
        </p:grpSpPr>
        <p:grpSp>
          <p:nvGrpSpPr>
            <p:cNvPr id="6" name="그룹 5"/>
            <p:cNvGrpSpPr/>
            <p:nvPr/>
          </p:nvGrpSpPr>
          <p:grpSpPr>
            <a:xfrm>
              <a:off x="10277475" y="1"/>
              <a:ext cx="4959350" cy="8363163"/>
              <a:chOff x="10277475" y="1"/>
              <a:chExt cx="4959350" cy="8363163"/>
            </a:xfrm>
          </p:grpSpPr>
          <p:sp>
            <p:nvSpPr>
              <p:cNvPr id="54" name="Rectangle 35"/>
              <p:cNvSpPr>
                <a:spLocks noChangeArrowheads="1"/>
              </p:cNvSpPr>
              <p:nvPr/>
            </p:nvSpPr>
            <p:spPr bwMode="auto">
              <a:xfrm>
                <a:off x="10277475" y="1"/>
                <a:ext cx="4959350" cy="83631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 sz="1440"/>
              </a:p>
            </p:txBody>
          </p:sp>
          <p:pic>
            <p:nvPicPr>
              <p:cNvPr id="26" name="그림 2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24801" y="4359486"/>
                <a:ext cx="4464698" cy="3188567"/>
              </a:xfrm>
              <a:prstGeom prst="rect">
                <a:avLst/>
              </a:prstGeom>
            </p:spPr>
          </p:pic>
        </p:grp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grpSp>
        <p:nvGrpSpPr>
          <p:cNvPr id="8" name="그룹 7"/>
          <p:cNvGrpSpPr/>
          <p:nvPr/>
        </p:nvGrpSpPr>
        <p:grpSpPr>
          <a:xfrm>
            <a:off x="231423" y="1509506"/>
            <a:ext cx="11148548" cy="1482623"/>
            <a:chOff x="620330" y="1459873"/>
            <a:chExt cx="10668118" cy="1421271"/>
          </a:xfrm>
        </p:grpSpPr>
        <p:sp>
          <p:nvSpPr>
            <p:cNvPr id="62" name="TextBox 61"/>
            <p:cNvSpPr txBox="1"/>
            <p:nvPr/>
          </p:nvSpPr>
          <p:spPr>
            <a:xfrm>
              <a:off x="620330" y="1459873"/>
              <a:ext cx="8163921" cy="383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rgbClr val="002060"/>
                  </a:solidFill>
                  <a:cs typeface="Verdana" panose="020B0604030504040204" pitchFamily="34" charset="0"/>
                </a:rPr>
                <a:t>FODO Analysis &amp; Booster Injection efficiency investigation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20330" y="2556600"/>
              <a:ext cx="10668118" cy="324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cs typeface="Verdana" panose="020B0604030504040204" pitchFamily="34" charset="0"/>
                </a:rPr>
                <a:t>Junha Kim</a:t>
              </a: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501813" y="0"/>
            <a:ext cx="6265891" cy="417681"/>
            <a:chOff x="626973" y="0"/>
            <a:chExt cx="7830913" cy="522005"/>
          </a:xfrm>
        </p:grpSpPr>
        <p:sp>
          <p:nvSpPr>
            <p:cNvPr id="2" name="Rectangle 6"/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06473" y="37347"/>
              <a:ext cx="6751413" cy="484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92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31423" y="5845662"/>
            <a:ext cx="4044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2"/>
                </a:solidFill>
              </a:rPr>
              <a:t>Jan 17th, 2025</a:t>
            </a:r>
            <a:endParaRPr lang="ko-KR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10828" y="-4656"/>
            <a:ext cx="540213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92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rPr>
              <a:t>CAPHE group meeting</a:t>
            </a:r>
            <a:endParaRPr lang="ko-KR" altLang="en-US" sz="192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864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그림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84" y="2369407"/>
            <a:ext cx="308269" cy="317517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>
                <a:latin typeface="+mn-lt"/>
              </a:endParaRPr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F0AE75-72E1-48CD-8394-0321C7B7FB9D}"/>
              </a:ext>
            </a:extLst>
          </p:cNvPr>
          <p:cNvSpPr txBox="1"/>
          <p:nvPr/>
        </p:nvSpPr>
        <p:spPr>
          <a:xfrm>
            <a:off x="6118271" y="3179254"/>
            <a:ext cx="65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ko-KR" altLang="en-US" sz="1440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492837" y="538901"/>
            <a:ext cx="6988618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240" b="1" dirty="0">
                <a:solidFill>
                  <a:schemeClr val="tx2"/>
                </a:solidFill>
                <a:cs typeface="Verdana" panose="020B0604030504040204" pitchFamily="34" charset="0"/>
              </a:rPr>
              <a:t>Beta function calculation across various tunes</a:t>
            </a:r>
            <a:endParaRPr lang="ko-KR" altLang="en-US" sz="224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195DF-1BA1-40FA-BB70-D7AEF66E740F}"/>
              </a:ext>
            </a:extLst>
          </p:cNvPr>
          <p:cNvSpPr txBox="1"/>
          <p:nvPr/>
        </p:nvSpPr>
        <p:spPr>
          <a:xfrm>
            <a:off x="541077" y="4295407"/>
            <a:ext cx="1132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991464-3F6F-45A2-B116-9240B01FD67E}"/>
              </a:ext>
            </a:extLst>
          </p:cNvPr>
          <p:cNvSpPr txBox="1"/>
          <p:nvPr/>
        </p:nvSpPr>
        <p:spPr>
          <a:xfrm>
            <a:off x="1141750" y="5928069"/>
            <a:ext cx="5287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Beta calculation using Analytic calculation</a:t>
            </a:r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B64DE4-B3E3-4637-80B7-BAFDD66DC9FD}"/>
              </a:ext>
            </a:extLst>
          </p:cNvPr>
          <p:cNvSpPr txBox="1"/>
          <p:nvPr/>
        </p:nvSpPr>
        <p:spPr>
          <a:xfrm>
            <a:off x="7374642" y="5928069"/>
            <a:ext cx="3931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Beta calculation using AT Function</a:t>
            </a:r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2601D0-C0B9-46B8-96F6-82B020000E53}"/>
              </a:ext>
            </a:extLst>
          </p:cNvPr>
          <p:cNvSpPr txBox="1"/>
          <p:nvPr/>
        </p:nvSpPr>
        <p:spPr>
          <a:xfrm>
            <a:off x="1410828" y="-4656"/>
            <a:ext cx="540213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92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rPr>
              <a:t>CAPHE group meeting</a:t>
            </a:r>
            <a:endParaRPr lang="ko-KR" altLang="en-US" sz="192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029E8BC1-A32C-4597-A6F0-36025A6A1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77" y="1224845"/>
            <a:ext cx="5705319" cy="4703224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775855F4-3C8F-45F1-AFD1-6559D52BE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1319" y="1232872"/>
            <a:ext cx="5333934" cy="461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74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그림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84" y="2369407"/>
            <a:ext cx="308269" cy="317517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>
                <a:latin typeface="+mn-lt"/>
              </a:endParaRPr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F0AE75-72E1-48CD-8394-0321C7B7FB9D}"/>
              </a:ext>
            </a:extLst>
          </p:cNvPr>
          <p:cNvSpPr txBox="1"/>
          <p:nvPr/>
        </p:nvSpPr>
        <p:spPr>
          <a:xfrm>
            <a:off x="6118271" y="3179254"/>
            <a:ext cx="65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ko-KR" altLang="en-US" sz="1440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492837" y="538901"/>
            <a:ext cx="6988618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240" b="1" dirty="0">
                <a:solidFill>
                  <a:schemeClr val="tx2"/>
                </a:solidFill>
                <a:cs typeface="Verdana" panose="020B0604030504040204" pitchFamily="34" charset="0"/>
              </a:rPr>
              <a:t>Beta function calculation across various tunes</a:t>
            </a:r>
            <a:endParaRPr lang="ko-KR" altLang="en-US" sz="224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195DF-1BA1-40FA-BB70-D7AEF66E740F}"/>
              </a:ext>
            </a:extLst>
          </p:cNvPr>
          <p:cNvSpPr txBox="1"/>
          <p:nvPr/>
        </p:nvSpPr>
        <p:spPr>
          <a:xfrm>
            <a:off x="541077" y="4295407"/>
            <a:ext cx="1132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911FD93B-27D3-4F3D-870D-05B726A460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77" y="1386613"/>
            <a:ext cx="5015662" cy="4591153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C83087A4-1C6F-44B7-8E2B-49E7F5C7C2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4586" y="1386613"/>
            <a:ext cx="5343065" cy="459115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A991464-3F6F-45A2-B116-9240B01FD67E}"/>
              </a:ext>
            </a:extLst>
          </p:cNvPr>
          <p:cNvSpPr txBox="1"/>
          <p:nvPr/>
        </p:nvSpPr>
        <p:spPr>
          <a:xfrm>
            <a:off x="730323" y="5936289"/>
            <a:ext cx="5287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Beta calculation using Symplectic Approximation</a:t>
            </a:r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B64DE4-B3E3-4637-80B7-BAFDD66DC9FD}"/>
              </a:ext>
            </a:extLst>
          </p:cNvPr>
          <p:cNvSpPr txBox="1"/>
          <p:nvPr/>
        </p:nvSpPr>
        <p:spPr>
          <a:xfrm>
            <a:off x="7408198" y="5936096"/>
            <a:ext cx="3931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Beta calculation using AT Function</a:t>
            </a:r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2601D0-C0B9-46B8-96F6-82B020000E53}"/>
              </a:ext>
            </a:extLst>
          </p:cNvPr>
          <p:cNvSpPr txBox="1"/>
          <p:nvPr/>
        </p:nvSpPr>
        <p:spPr>
          <a:xfrm>
            <a:off x="1410828" y="-4656"/>
            <a:ext cx="540213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92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rPr>
              <a:t>CAPHE group meeting</a:t>
            </a:r>
            <a:endParaRPr lang="ko-KR" altLang="en-US" sz="192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147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6AC0938-2532-40D0-B03B-2A5950489A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109"/>
          <a:stretch/>
        </p:blipFill>
        <p:spPr>
          <a:xfrm>
            <a:off x="637769" y="2532212"/>
            <a:ext cx="8154257" cy="1387743"/>
          </a:xfrm>
          <a:prstGeom prst="rect">
            <a:avLst/>
          </a:prstGeom>
        </p:spPr>
      </p:pic>
      <p:pic>
        <p:nvPicPr>
          <p:cNvPr id="58" name="그림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010" y="2118285"/>
            <a:ext cx="308269" cy="317517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>
                <a:latin typeface="+mn-lt"/>
              </a:endParaRPr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F0AE75-72E1-48CD-8394-0321C7B7FB9D}"/>
              </a:ext>
            </a:extLst>
          </p:cNvPr>
          <p:cNvSpPr txBox="1"/>
          <p:nvPr/>
        </p:nvSpPr>
        <p:spPr>
          <a:xfrm>
            <a:off x="6172697" y="2928132"/>
            <a:ext cx="65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ko-KR" altLang="en-US" sz="1440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492837" y="538901"/>
            <a:ext cx="5603163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240" b="1" dirty="0">
                <a:solidFill>
                  <a:schemeClr val="tx2"/>
                </a:solidFill>
                <a:cs typeface="Verdana" panose="020B0604030504040204" pitchFamily="34" charset="0"/>
              </a:rPr>
              <a:t>Beta function calculation at </a:t>
            </a:r>
            <a:r>
              <a:rPr lang="en-US" altLang="ko-KR" sz="2240" b="1" dirty="0" err="1">
                <a:solidFill>
                  <a:schemeClr val="tx2"/>
                </a:solidFill>
                <a:cs typeface="Verdana" panose="020B0604030504040204" pitchFamily="34" charset="0"/>
              </a:rPr>
              <a:t>Sextupoles</a:t>
            </a:r>
            <a:r>
              <a:rPr lang="en-US" altLang="ko-KR" sz="2240" b="1" dirty="0">
                <a:solidFill>
                  <a:schemeClr val="tx2"/>
                </a:solidFill>
                <a:cs typeface="Verdana" panose="020B0604030504040204" pitchFamily="34" charset="0"/>
              </a:rPr>
              <a:t> </a:t>
            </a:r>
            <a:endParaRPr lang="ko-KR" altLang="en-US" sz="224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2572BCE-529C-4629-91E6-6C8E675447A6}"/>
                  </a:ext>
                </a:extLst>
              </p:cNvPr>
              <p:cNvSpPr txBox="1"/>
              <p:nvPr/>
            </p:nvSpPr>
            <p:spPr>
              <a:xfrm>
                <a:off x="317518" y="1111908"/>
                <a:ext cx="8936292" cy="810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f>
                                    <m:f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bSup>
                            </m:e>
                          </m:nary>
                          <m:sSubSup>
                            <m:sSubSup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bSup>
                        </m:e>
                      </m:nary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[</m:t>
                      </m:r>
                      <m:f>
                        <m:f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ko-KR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⁡(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ko-KR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⁡(3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2572BCE-529C-4629-91E6-6C8E67544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18" y="1111908"/>
                <a:ext cx="8936292" cy="8102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6" name="표 15">
                <a:extLst>
                  <a:ext uri="{FF2B5EF4-FFF2-40B4-BE49-F238E27FC236}">
                    <a16:creationId xmlns:a16="http://schemas.microsoft.com/office/drawing/2014/main" id="{1407E279-BE35-440F-B19D-49F9036D54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3989642"/>
                  </p:ext>
                </p:extLst>
              </p:nvPr>
            </p:nvGraphicFramePr>
            <p:xfrm>
              <a:off x="9421092" y="969053"/>
              <a:ext cx="2572870" cy="30029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6910">
                      <a:extLst>
                        <a:ext uri="{9D8B030D-6E8A-4147-A177-3AD203B41FA5}">
                          <a16:colId xmlns:a16="http://schemas.microsoft.com/office/drawing/2014/main" val="3988491414"/>
                        </a:ext>
                      </a:extLst>
                    </a:gridCol>
                    <a:gridCol w="1805960">
                      <a:extLst>
                        <a:ext uri="{9D8B030D-6E8A-4147-A177-3AD203B41FA5}">
                          <a16:colId xmlns:a16="http://schemas.microsoft.com/office/drawing/2014/main" val="2464882902"/>
                        </a:ext>
                      </a:extLst>
                    </a:gridCol>
                  </a:tblGrid>
                  <a:tr h="36528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50" dirty="0">
                              <a:solidFill>
                                <a:sysClr val="windowText" lastClr="000000"/>
                              </a:solidFill>
                            </a:rPr>
                            <a:t>Symbol</a:t>
                          </a:r>
                          <a:endParaRPr lang="ko-KR" altLang="en-US" sz="105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50" dirty="0">
                              <a:solidFill>
                                <a:sysClr val="windowText" lastClr="000000"/>
                              </a:solidFill>
                            </a:rPr>
                            <a:t>meaning</a:t>
                          </a:r>
                          <a:endParaRPr lang="ko-KR" altLang="en-US" sz="105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19783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ko-KR" sz="105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050" b="0" i="1" smtClean="0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altLang="ko-KR" sz="105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ko-KR" sz="105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050" b="0" i="1" smtClean="0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e>
                                      <m:sub>
                                        <m:r>
                                          <a:rPr lang="en-US" altLang="ko-KR" sz="105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ko-KR" altLang="en-US" sz="105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050" dirty="0">
                              <a:solidFill>
                                <a:sysClr val="windowText" lastClr="000000"/>
                              </a:solidFill>
                            </a:rPr>
                            <a:t>Horizontal Amplitude tune shift</a:t>
                          </a:r>
                          <a:endParaRPr lang="ko-KR" altLang="en-US" sz="105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677225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5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05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ko-KR" sz="105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05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050" dirty="0" err="1">
                              <a:solidFill>
                                <a:sysClr val="windowText" lastClr="000000"/>
                              </a:solidFill>
                            </a:rPr>
                            <a:t>Sextupole</a:t>
                          </a:r>
                          <a:r>
                            <a:rPr lang="en-US" altLang="ko-KR" sz="1050" dirty="0">
                              <a:solidFill>
                                <a:sysClr val="windowText" lastClr="000000"/>
                              </a:solidFill>
                            </a:rPr>
                            <a:t> strength</a:t>
                          </a:r>
                          <a:endParaRPr lang="ko-KR" altLang="en-US" sz="105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32597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5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05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ko-KR" sz="105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altLang="ko-KR" sz="105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ko-KR" altLang="en-US" sz="105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050" dirty="0"/>
                            <a:t>The j-</a:t>
                          </a:r>
                          <a:r>
                            <a:rPr lang="en-US" altLang="ko-KR" sz="1050" dirty="0" err="1"/>
                            <a:t>th</a:t>
                          </a:r>
                          <a:r>
                            <a:rPr lang="en-US" altLang="ko-KR" sz="1050" dirty="0"/>
                            <a:t> </a:t>
                          </a:r>
                          <a:r>
                            <a:rPr lang="en-US" altLang="ko-KR" sz="1050" dirty="0" err="1"/>
                            <a:t>sextupole</a:t>
                          </a:r>
                          <a:endParaRPr lang="ko-KR" altLang="en-US" sz="105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042682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5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ko-KR" altLang="en-US" sz="105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050" dirty="0" err="1">
                              <a:solidFill>
                                <a:sysClr val="windowText" lastClr="000000"/>
                              </a:solidFill>
                            </a:rPr>
                            <a:t>Sextupole’s</a:t>
                          </a:r>
                          <a:r>
                            <a:rPr lang="en-US" altLang="ko-KR" sz="1050" dirty="0">
                              <a:solidFill>
                                <a:sysClr val="windowText" lastClr="000000"/>
                              </a:solidFill>
                            </a:rPr>
                            <a:t> Length</a:t>
                          </a:r>
                          <a:endParaRPr lang="ko-KR" altLang="en-US" sz="105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046385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05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altLang="ko-KR" sz="105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altLang="ko-KR" sz="1050" i="1"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altLang="ko-KR" sz="105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ko-KR" sz="105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ko-KR" sz="105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05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050" dirty="0"/>
                            <a:t>The phase advance between the j-</a:t>
                          </a:r>
                          <a:r>
                            <a:rPr lang="en-US" altLang="ko-KR" sz="1050" dirty="0" err="1"/>
                            <a:t>th</a:t>
                          </a:r>
                          <a:r>
                            <a:rPr lang="en-US" altLang="ko-KR" sz="1050" dirty="0"/>
                            <a:t> </a:t>
                          </a:r>
                          <a:r>
                            <a:rPr lang="en-US" altLang="ko-KR" sz="1050" dirty="0" err="1"/>
                            <a:t>sextupole</a:t>
                          </a:r>
                          <a:r>
                            <a:rPr lang="en-US" altLang="ko-KR" sz="1050" dirty="0"/>
                            <a:t> and the k-</a:t>
                          </a:r>
                          <a:r>
                            <a:rPr lang="en-US" altLang="ko-KR" sz="1050" dirty="0" err="1"/>
                            <a:t>th</a:t>
                          </a:r>
                          <a:r>
                            <a:rPr lang="en-US" altLang="ko-KR" sz="1050" dirty="0"/>
                            <a:t> </a:t>
                          </a:r>
                          <a:r>
                            <a:rPr lang="en-US" altLang="ko-KR" sz="1050" dirty="0" err="1"/>
                            <a:t>sextupole</a:t>
                          </a:r>
                          <a:endParaRPr lang="ko-KR" altLang="en-US" sz="105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20319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altLang="ko-KR" sz="105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05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050" dirty="0">
                              <a:solidFill>
                                <a:sysClr val="windowText" lastClr="000000"/>
                              </a:solidFill>
                            </a:rPr>
                            <a:t>Horizontal tune</a:t>
                          </a:r>
                          <a:endParaRPr lang="ko-KR" altLang="en-US" sz="105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5448055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6" name="표 15">
                <a:extLst>
                  <a:ext uri="{FF2B5EF4-FFF2-40B4-BE49-F238E27FC236}">
                    <a16:creationId xmlns:a16="http://schemas.microsoft.com/office/drawing/2014/main" id="{1407E279-BE35-440F-B19D-49F9036D54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3989642"/>
                  </p:ext>
                </p:extLst>
              </p:nvPr>
            </p:nvGraphicFramePr>
            <p:xfrm>
              <a:off x="9421092" y="969053"/>
              <a:ext cx="2572870" cy="30029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6910">
                      <a:extLst>
                        <a:ext uri="{9D8B030D-6E8A-4147-A177-3AD203B41FA5}">
                          <a16:colId xmlns:a16="http://schemas.microsoft.com/office/drawing/2014/main" val="3988491414"/>
                        </a:ext>
                      </a:extLst>
                    </a:gridCol>
                    <a:gridCol w="1805960">
                      <a:extLst>
                        <a:ext uri="{9D8B030D-6E8A-4147-A177-3AD203B41FA5}">
                          <a16:colId xmlns:a16="http://schemas.microsoft.com/office/drawing/2014/main" val="2464882902"/>
                        </a:ext>
                      </a:extLst>
                    </a:gridCol>
                  </a:tblGrid>
                  <a:tr h="36528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50" dirty="0">
                              <a:solidFill>
                                <a:sysClr val="windowText" lastClr="000000"/>
                              </a:solidFill>
                            </a:rPr>
                            <a:t>Symbol</a:t>
                          </a:r>
                          <a:endParaRPr lang="ko-KR" altLang="en-US" sz="105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50" dirty="0">
                              <a:solidFill>
                                <a:sysClr val="windowText" lastClr="000000"/>
                              </a:solidFill>
                            </a:rPr>
                            <a:t>meaning</a:t>
                          </a:r>
                          <a:endParaRPr lang="ko-KR" altLang="en-US" sz="105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1978364"/>
                      </a:ext>
                    </a:extLst>
                  </a:tr>
                  <a:tr h="422783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794" t="-87143" r="-237302" b="-52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050" dirty="0">
                              <a:solidFill>
                                <a:sysClr val="windowText" lastClr="000000"/>
                              </a:solidFill>
                            </a:rPr>
                            <a:t>Horizontal Amplitude tune shift</a:t>
                          </a:r>
                          <a:endParaRPr lang="ko-KR" altLang="en-US" sz="105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677225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794" t="-214754" r="-237302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050" dirty="0" err="1">
                              <a:solidFill>
                                <a:sysClr val="windowText" lastClr="000000"/>
                              </a:solidFill>
                            </a:rPr>
                            <a:t>Sextupole</a:t>
                          </a:r>
                          <a:r>
                            <a:rPr lang="en-US" altLang="ko-KR" sz="1050" dirty="0">
                              <a:solidFill>
                                <a:sysClr val="windowText" lastClr="000000"/>
                              </a:solidFill>
                            </a:rPr>
                            <a:t> strength</a:t>
                          </a:r>
                          <a:endParaRPr lang="ko-KR" altLang="en-US" sz="105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32597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794" t="-314754" r="-23730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050" dirty="0"/>
                            <a:t>The j-</a:t>
                          </a:r>
                          <a:r>
                            <a:rPr lang="en-US" altLang="ko-KR" sz="1050" dirty="0" err="1"/>
                            <a:t>th</a:t>
                          </a:r>
                          <a:r>
                            <a:rPr lang="en-US" altLang="ko-KR" sz="1050" dirty="0"/>
                            <a:t> </a:t>
                          </a:r>
                          <a:r>
                            <a:rPr lang="en-US" altLang="ko-KR" sz="1050" dirty="0" err="1"/>
                            <a:t>sextupole</a:t>
                          </a:r>
                          <a:endParaRPr lang="ko-KR" altLang="en-US" sz="105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042682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794" t="-414754" r="-23730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050" dirty="0" err="1">
                              <a:solidFill>
                                <a:sysClr val="windowText" lastClr="000000"/>
                              </a:solidFill>
                            </a:rPr>
                            <a:t>Sextupole’s</a:t>
                          </a:r>
                          <a:r>
                            <a:rPr lang="en-US" altLang="ko-KR" sz="1050" dirty="0">
                              <a:solidFill>
                                <a:sysClr val="windowText" lastClr="000000"/>
                              </a:solidFill>
                            </a:rPr>
                            <a:t> Length</a:t>
                          </a:r>
                          <a:endParaRPr lang="ko-KR" altLang="en-US" sz="105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04638569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794" t="-261667" r="-237302" b="-5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050" dirty="0"/>
                            <a:t>The phase advance between the j-</a:t>
                          </a:r>
                          <a:r>
                            <a:rPr lang="en-US" altLang="ko-KR" sz="1050" dirty="0" err="1"/>
                            <a:t>th</a:t>
                          </a:r>
                          <a:r>
                            <a:rPr lang="en-US" altLang="ko-KR" sz="1050" dirty="0"/>
                            <a:t> </a:t>
                          </a:r>
                          <a:r>
                            <a:rPr lang="en-US" altLang="ko-KR" sz="1050" dirty="0" err="1"/>
                            <a:t>sextupole</a:t>
                          </a:r>
                          <a:r>
                            <a:rPr lang="en-US" altLang="ko-KR" sz="1050" dirty="0"/>
                            <a:t> and the k-</a:t>
                          </a:r>
                          <a:r>
                            <a:rPr lang="en-US" altLang="ko-KR" sz="1050" dirty="0" err="1"/>
                            <a:t>th</a:t>
                          </a:r>
                          <a:r>
                            <a:rPr lang="en-US" altLang="ko-KR" sz="1050" dirty="0"/>
                            <a:t> </a:t>
                          </a:r>
                          <a:r>
                            <a:rPr lang="en-US" altLang="ko-KR" sz="1050" dirty="0" err="1"/>
                            <a:t>sextupole</a:t>
                          </a:r>
                          <a:endParaRPr lang="ko-KR" altLang="en-US" sz="105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20319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794" t="-711475" r="-237302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050" dirty="0">
                              <a:solidFill>
                                <a:sysClr val="windowText" lastClr="000000"/>
                              </a:solidFill>
                            </a:rPr>
                            <a:t>Horizontal tune</a:t>
                          </a:r>
                          <a:endParaRPr lang="ko-KR" altLang="en-US" sz="105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54480558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0ADD04A8-D2BB-4148-8F2C-3522DDA20CC2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674282" y="2147473"/>
            <a:ext cx="986854" cy="413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3999186-BD0B-4BCC-9B1A-C43928EC88B6}"/>
              </a:ext>
            </a:extLst>
          </p:cNvPr>
          <p:cNvSpPr txBox="1"/>
          <p:nvPr/>
        </p:nvSpPr>
        <p:spPr>
          <a:xfrm>
            <a:off x="1661136" y="1993584"/>
            <a:ext cx="5606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Calculation point of the beta function shown in the previous slide</a:t>
            </a:r>
            <a:endParaRPr lang="ko-KR" alt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E2A0A6-98C3-402C-AC3C-15222BE9267C}"/>
              </a:ext>
            </a:extLst>
          </p:cNvPr>
          <p:cNvSpPr txBox="1"/>
          <p:nvPr/>
        </p:nvSpPr>
        <p:spPr>
          <a:xfrm>
            <a:off x="492837" y="3871162"/>
            <a:ext cx="495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27979"/>
                </a:solidFill>
              </a:rPr>
              <a:t>QF</a:t>
            </a:r>
            <a:endParaRPr lang="ko-KR" altLang="en-US" dirty="0">
              <a:solidFill>
                <a:srgbClr val="F27979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351D026-6645-486F-A8AE-8B66F25EAD00}"/>
              </a:ext>
            </a:extLst>
          </p:cNvPr>
          <p:cNvSpPr txBox="1"/>
          <p:nvPr/>
        </p:nvSpPr>
        <p:spPr>
          <a:xfrm>
            <a:off x="2340108" y="3845875"/>
            <a:ext cx="92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8080FF"/>
                </a:solidFill>
              </a:rPr>
              <a:t>BD(QD)</a:t>
            </a:r>
            <a:endParaRPr lang="ko-KR" altLang="en-US" dirty="0">
              <a:solidFill>
                <a:srgbClr val="8080FF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9541C2-D9B1-4618-907F-6C57D4E6B4E4}"/>
              </a:ext>
            </a:extLst>
          </p:cNvPr>
          <p:cNvSpPr txBox="1"/>
          <p:nvPr/>
        </p:nvSpPr>
        <p:spPr>
          <a:xfrm>
            <a:off x="4475736" y="3857855"/>
            <a:ext cx="495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27979"/>
                </a:solidFill>
              </a:rPr>
              <a:t>QF</a:t>
            </a:r>
            <a:endParaRPr lang="ko-KR" altLang="en-US" dirty="0">
              <a:solidFill>
                <a:srgbClr val="F27979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C42F680-0022-44D3-95FE-6AAED4C258E1}"/>
              </a:ext>
            </a:extLst>
          </p:cNvPr>
          <p:cNvSpPr txBox="1"/>
          <p:nvPr/>
        </p:nvSpPr>
        <p:spPr>
          <a:xfrm>
            <a:off x="6292010" y="3871162"/>
            <a:ext cx="92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8080FF"/>
                </a:solidFill>
              </a:rPr>
              <a:t>BD(QD)</a:t>
            </a:r>
            <a:endParaRPr lang="ko-KR" altLang="en-US" dirty="0">
              <a:solidFill>
                <a:srgbClr val="8080FF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A45294A-A9A8-4897-8A7E-BE47A0F7D667}"/>
              </a:ext>
            </a:extLst>
          </p:cNvPr>
          <p:cNvSpPr txBox="1"/>
          <p:nvPr/>
        </p:nvSpPr>
        <p:spPr>
          <a:xfrm>
            <a:off x="8555325" y="3920667"/>
            <a:ext cx="495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27979"/>
                </a:solidFill>
              </a:rPr>
              <a:t>QF</a:t>
            </a:r>
            <a:endParaRPr lang="ko-KR" altLang="en-US" dirty="0">
              <a:solidFill>
                <a:srgbClr val="F2797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34BCB3-B649-4CD6-AF1D-E6EC565CC5E8}"/>
              </a:ext>
            </a:extLst>
          </p:cNvPr>
          <p:cNvSpPr txBox="1"/>
          <p:nvPr/>
        </p:nvSpPr>
        <p:spPr>
          <a:xfrm>
            <a:off x="1784138" y="3568876"/>
            <a:ext cx="840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Corrector</a:t>
            </a:r>
            <a:endParaRPr lang="ko-KR" altLang="en-US" sz="12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654FA6-8F19-431E-B955-FB4DEFB22F39}"/>
              </a:ext>
            </a:extLst>
          </p:cNvPr>
          <p:cNvSpPr txBox="1"/>
          <p:nvPr/>
        </p:nvSpPr>
        <p:spPr>
          <a:xfrm>
            <a:off x="3927700" y="3559870"/>
            <a:ext cx="840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Corrector</a:t>
            </a:r>
            <a:endParaRPr lang="ko-KR" altLang="en-US" sz="12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FEC8E2D-8C8D-41A0-A998-5E9D9A003964}"/>
              </a:ext>
            </a:extLst>
          </p:cNvPr>
          <p:cNvSpPr txBox="1"/>
          <p:nvPr/>
        </p:nvSpPr>
        <p:spPr>
          <a:xfrm>
            <a:off x="5451634" y="3534470"/>
            <a:ext cx="840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Corrector</a:t>
            </a:r>
            <a:endParaRPr lang="ko-KR" altLang="en-US" sz="1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B3F2B7E-D1E4-4A28-83B7-DE4249883A3E}"/>
              </a:ext>
            </a:extLst>
          </p:cNvPr>
          <p:cNvSpPr txBox="1"/>
          <p:nvPr/>
        </p:nvSpPr>
        <p:spPr>
          <a:xfrm>
            <a:off x="7853204" y="3543140"/>
            <a:ext cx="840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Corrector</a:t>
            </a:r>
            <a:endParaRPr lang="ko-KR" altLang="en-US" sz="12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0813DF4-3463-4FF6-9BD7-77A001CF07B9}"/>
              </a:ext>
            </a:extLst>
          </p:cNvPr>
          <p:cNvSpPr txBox="1"/>
          <p:nvPr/>
        </p:nvSpPr>
        <p:spPr>
          <a:xfrm>
            <a:off x="4811542" y="3038760"/>
            <a:ext cx="495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80FF80"/>
                </a:solidFill>
              </a:rPr>
              <a:t>SF</a:t>
            </a:r>
            <a:endParaRPr lang="ko-KR" altLang="en-US" dirty="0">
              <a:solidFill>
                <a:srgbClr val="80FF8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882676-56EC-43FE-B2C8-96C414FDBAFD}"/>
              </a:ext>
            </a:extLst>
          </p:cNvPr>
          <p:cNvSpPr txBox="1"/>
          <p:nvPr/>
        </p:nvSpPr>
        <p:spPr>
          <a:xfrm>
            <a:off x="6128156" y="3009958"/>
            <a:ext cx="495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80FF80"/>
                </a:solidFill>
              </a:rPr>
              <a:t>SD</a:t>
            </a:r>
            <a:endParaRPr lang="ko-KR" altLang="en-US" dirty="0">
              <a:solidFill>
                <a:srgbClr val="80FF8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126888A-7FA9-4823-8969-3289952B2554}"/>
                  </a:ext>
                </a:extLst>
              </p:cNvPr>
              <p:cNvSpPr txBox="1"/>
              <p:nvPr/>
            </p:nvSpPr>
            <p:spPr>
              <a:xfrm>
                <a:off x="1789544" y="4397701"/>
                <a:ext cx="5850706" cy="20380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ko-KR" sz="1600" dirty="0"/>
              </a:p>
              <a:p>
                <a:endParaRPr lang="en-US" altLang="ko-KR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ko-KR" sz="1600" dirty="0"/>
              </a:p>
              <a:p>
                <a:endParaRPr lang="en-US" altLang="ko-KR" sz="1600" dirty="0"/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16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mr>
                        </m:m>
                      </m:e>
                    </m:d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𝐶𝑆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𝐶𝐶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sSup>
                                <m:sSup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′2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′2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sz="1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ko-KR" altLang="en-US" sz="1600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126888A-7FA9-4823-8969-3289952B2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544" y="4397701"/>
                <a:ext cx="5850706" cy="20380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60810FBA-ED57-4318-B5DA-24037C20B896}"/>
              </a:ext>
            </a:extLst>
          </p:cNvPr>
          <p:cNvSpPr txBox="1"/>
          <p:nvPr/>
        </p:nvSpPr>
        <p:spPr>
          <a:xfrm>
            <a:off x="1410828" y="-4656"/>
            <a:ext cx="540213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92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rPr>
              <a:t>CAPHE group meeting</a:t>
            </a:r>
            <a:endParaRPr lang="ko-KR" altLang="en-US" sz="192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563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그림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84" y="2369407"/>
            <a:ext cx="308269" cy="317517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>
                <a:latin typeface="+mn-lt"/>
              </a:endParaRPr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F0AE75-72E1-48CD-8394-0321C7B7FB9D}"/>
              </a:ext>
            </a:extLst>
          </p:cNvPr>
          <p:cNvSpPr txBox="1"/>
          <p:nvPr/>
        </p:nvSpPr>
        <p:spPr>
          <a:xfrm>
            <a:off x="6118271" y="3179254"/>
            <a:ext cx="65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ko-KR" altLang="en-US" sz="1440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492836" y="538901"/>
            <a:ext cx="7644399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240" b="1" dirty="0">
                <a:solidFill>
                  <a:schemeClr val="tx2"/>
                </a:solidFill>
                <a:cs typeface="Verdana" panose="020B0604030504040204" pitchFamily="34" charset="0"/>
              </a:rPr>
              <a:t>Horizontal amplitude </a:t>
            </a:r>
            <a:r>
              <a:rPr lang="en-US" altLang="ko-KR" sz="2240" b="1" dirty="0" err="1">
                <a:solidFill>
                  <a:schemeClr val="tx2"/>
                </a:solidFill>
                <a:cs typeface="Verdana" panose="020B0604030504040204" pitchFamily="34" charset="0"/>
              </a:rPr>
              <a:t>tuneshift</a:t>
            </a:r>
            <a:r>
              <a:rPr lang="en-US" altLang="ko-KR" sz="2240" b="1" dirty="0">
                <a:solidFill>
                  <a:schemeClr val="tx2"/>
                </a:solidFill>
                <a:cs typeface="Verdana" panose="020B0604030504040204" pitchFamily="34" charset="0"/>
              </a:rPr>
              <a:t> across various tunes</a:t>
            </a:r>
            <a:endParaRPr lang="ko-KR" altLang="en-US" sz="224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195DF-1BA1-40FA-BB70-D7AEF66E740F}"/>
              </a:ext>
            </a:extLst>
          </p:cNvPr>
          <p:cNvSpPr txBox="1"/>
          <p:nvPr/>
        </p:nvSpPr>
        <p:spPr>
          <a:xfrm>
            <a:off x="541077" y="4295407"/>
            <a:ext cx="1132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991464-3F6F-45A2-B116-9240B01FD67E}"/>
              </a:ext>
            </a:extLst>
          </p:cNvPr>
          <p:cNvSpPr txBox="1"/>
          <p:nvPr/>
        </p:nvSpPr>
        <p:spPr>
          <a:xfrm>
            <a:off x="897089" y="5918736"/>
            <a:ext cx="480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Calculation using Symplectic Approximation</a:t>
            </a:r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B64DE4-B3E3-4637-80B7-BAFDD66DC9FD}"/>
              </a:ext>
            </a:extLst>
          </p:cNvPr>
          <p:cNvSpPr txBox="1"/>
          <p:nvPr/>
        </p:nvSpPr>
        <p:spPr>
          <a:xfrm>
            <a:off x="7614672" y="5931590"/>
            <a:ext cx="327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Calculation using AT Function</a:t>
            </a:r>
            <a:endParaRPr lang="ko-KR" altLang="en-US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F227B2B1-5CFE-46EF-891F-870E0AD22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769" y="1231854"/>
            <a:ext cx="5578078" cy="467821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21C6D866-FE18-4A20-AEFB-D080EFE18C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8715" y="1231854"/>
            <a:ext cx="4910190" cy="47412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D534F5C-3843-4007-AEE1-286277668A7A}"/>
              </a:ext>
            </a:extLst>
          </p:cNvPr>
          <p:cNvSpPr txBox="1"/>
          <p:nvPr/>
        </p:nvSpPr>
        <p:spPr>
          <a:xfrm>
            <a:off x="1410828" y="-4656"/>
            <a:ext cx="540213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92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rPr>
              <a:t>CAPHE group meeting</a:t>
            </a:r>
            <a:endParaRPr lang="ko-KR" altLang="en-US" sz="192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547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>
                <a:latin typeface="+mn-lt"/>
              </a:endParaRPr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F0AE75-72E1-48CD-8394-0321C7B7FB9D}"/>
              </a:ext>
            </a:extLst>
          </p:cNvPr>
          <p:cNvSpPr txBox="1"/>
          <p:nvPr/>
        </p:nvSpPr>
        <p:spPr>
          <a:xfrm>
            <a:off x="6118271" y="3179254"/>
            <a:ext cx="65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ko-KR" altLang="en-US" sz="1440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492837" y="538901"/>
            <a:ext cx="7164108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240" b="1" dirty="0">
                <a:solidFill>
                  <a:schemeClr val="tx2"/>
                </a:solidFill>
                <a:cs typeface="Verdana" panose="020B0604030504040204" pitchFamily="34" charset="0"/>
              </a:rPr>
              <a:t>Injection</a:t>
            </a:r>
            <a:r>
              <a:rPr lang="ko-KR" altLang="en-US" sz="2240" b="1" dirty="0">
                <a:solidFill>
                  <a:schemeClr val="tx2"/>
                </a:solidFill>
                <a:cs typeface="Verdana" panose="020B0604030504040204" pitchFamily="34" charset="0"/>
              </a:rPr>
              <a:t> </a:t>
            </a:r>
            <a:r>
              <a:rPr lang="en-US" altLang="ko-KR" sz="2240" b="1" dirty="0">
                <a:solidFill>
                  <a:schemeClr val="tx2"/>
                </a:solidFill>
                <a:cs typeface="Verdana" panose="020B0604030504040204" pitchFamily="34" charset="0"/>
              </a:rPr>
              <a:t>Efficiency VS Injected Beam Emittance</a:t>
            </a:r>
            <a:endParaRPr lang="ko-KR" altLang="en-US" sz="224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195DF-1BA1-40FA-BB70-D7AEF66E740F}"/>
              </a:ext>
            </a:extLst>
          </p:cNvPr>
          <p:cNvSpPr txBox="1"/>
          <p:nvPr/>
        </p:nvSpPr>
        <p:spPr>
          <a:xfrm>
            <a:off x="492837" y="1138312"/>
            <a:ext cx="1132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964040-EE21-4A8B-AA12-43A65563A7DA}"/>
              </a:ext>
            </a:extLst>
          </p:cNvPr>
          <p:cNvSpPr txBox="1"/>
          <p:nvPr/>
        </p:nvSpPr>
        <p:spPr>
          <a:xfrm>
            <a:off x="757702" y="1494886"/>
            <a:ext cx="45776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Choosing average value of DA areas from DAs of 56 error seeds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Injection point is fixed.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X = -6mm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X’ = 0.0 rad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The horizontal/vertical (H/V) emittance varies from 0 to 100 nm.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The horizontal and vertical emittance achieves an injection efficiency of over 98% around 10 nm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5ECB76A-DCE7-4B15-8674-C23A5D466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147" y="1223580"/>
            <a:ext cx="5400032" cy="49269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544B44-69A4-437C-B784-45654B56A16A}"/>
              </a:ext>
            </a:extLst>
          </p:cNvPr>
          <p:cNvSpPr txBox="1"/>
          <p:nvPr/>
        </p:nvSpPr>
        <p:spPr>
          <a:xfrm>
            <a:off x="1410828" y="-4656"/>
            <a:ext cx="540213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92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rPr>
              <a:t>CAPHE group meeting</a:t>
            </a:r>
            <a:endParaRPr lang="ko-KR" altLang="en-US" sz="192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241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그림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84" y="2369407"/>
            <a:ext cx="308269" cy="317517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>
                <a:latin typeface="+mn-lt"/>
              </a:endParaRPr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F0AE75-72E1-48CD-8394-0321C7B7FB9D}"/>
              </a:ext>
            </a:extLst>
          </p:cNvPr>
          <p:cNvSpPr txBox="1"/>
          <p:nvPr/>
        </p:nvSpPr>
        <p:spPr>
          <a:xfrm>
            <a:off x="6118271" y="3179254"/>
            <a:ext cx="65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ko-KR" altLang="en-US" sz="1440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492836" y="538901"/>
            <a:ext cx="9850789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240" b="1" dirty="0">
                <a:solidFill>
                  <a:schemeClr val="tx2"/>
                </a:solidFill>
                <a:cs typeface="Verdana" panose="020B0604030504040204" pitchFamily="34" charset="0"/>
              </a:rPr>
              <a:t>Injection</a:t>
            </a:r>
            <a:r>
              <a:rPr lang="ko-KR" altLang="en-US" sz="2240" b="1" dirty="0">
                <a:solidFill>
                  <a:schemeClr val="tx2"/>
                </a:solidFill>
                <a:cs typeface="Verdana" panose="020B0604030504040204" pitchFamily="34" charset="0"/>
              </a:rPr>
              <a:t> </a:t>
            </a:r>
            <a:r>
              <a:rPr lang="en-US" altLang="ko-KR" sz="2240" b="1" dirty="0">
                <a:solidFill>
                  <a:schemeClr val="tx2"/>
                </a:solidFill>
                <a:cs typeface="Verdana" panose="020B0604030504040204" pitchFamily="34" charset="0"/>
              </a:rPr>
              <a:t>Efficiency with Emittance Exchange (DA</a:t>
            </a:r>
            <a:r>
              <a:rPr lang="ko-KR" altLang="en-US" sz="2240" b="1" dirty="0">
                <a:solidFill>
                  <a:schemeClr val="tx2"/>
                </a:solidFill>
                <a:cs typeface="Verdana" panose="020B0604030504040204" pitchFamily="34" charset="0"/>
              </a:rPr>
              <a:t> </a:t>
            </a:r>
            <a:r>
              <a:rPr lang="en-US" altLang="ko-KR" sz="2240" b="1" dirty="0">
                <a:solidFill>
                  <a:schemeClr val="tx2"/>
                </a:solidFill>
                <a:cs typeface="Verdana" panose="020B0604030504040204" pitchFamily="34" charset="0"/>
              </a:rPr>
              <a:t>area</a:t>
            </a:r>
            <a:r>
              <a:rPr lang="ko-KR" altLang="en-US" sz="2240" b="1" dirty="0">
                <a:solidFill>
                  <a:schemeClr val="tx2"/>
                </a:solidFill>
                <a:cs typeface="Verdana" panose="020B0604030504040204" pitchFamily="34" charset="0"/>
              </a:rPr>
              <a:t> 하위 </a:t>
            </a:r>
            <a:r>
              <a:rPr lang="en-US" altLang="ko-KR" sz="2240" b="1" dirty="0">
                <a:solidFill>
                  <a:schemeClr val="tx2"/>
                </a:solidFill>
                <a:cs typeface="Verdana" panose="020B0604030504040204" pitchFamily="34" charset="0"/>
              </a:rPr>
              <a:t>20% seed)</a:t>
            </a:r>
            <a:endParaRPr lang="ko-KR" altLang="en-US" sz="224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195DF-1BA1-40FA-BB70-D7AEF66E740F}"/>
              </a:ext>
            </a:extLst>
          </p:cNvPr>
          <p:cNvSpPr txBox="1"/>
          <p:nvPr/>
        </p:nvSpPr>
        <p:spPr>
          <a:xfrm>
            <a:off x="492837" y="1138312"/>
            <a:ext cx="1132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4F3AF26B-7509-4814-971F-65D339730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761" y="1222959"/>
            <a:ext cx="4099248" cy="350773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A9B3E37B-D825-4B1E-BDE4-F15C679E63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859" y="1222959"/>
            <a:ext cx="4240598" cy="36936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E47FB5-F59B-4AFB-897E-4F91B932BBA5}"/>
                  </a:ext>
                </a:extLst>
              </p:cNvPr>
              <p:cNvSpPr txBox="1"/>
              <p:nvPr/>
            </p:nvSpPr>
            <p:spPr>
              <a:xfrm>
                <a:off x="492837" y="5023912"/>
                <a:ext cx="10378513" cy="1222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dirty="0"/>
                  <a:t>Choosing one error lattice along the 56 error seed. And calculate the Injection efficiency with original case and emittance exchange(EEX) injection case.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ko-KR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dirty="0"/>
                  <a:t>Original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=10.8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𝑛𝑚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∗0.01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,  EEX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=10.8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𝑛𝑚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∗0.01</m:t>
                    </m:r>
                  </m:oMath>
                </a14:m>
                <a:r>
                  <a:rPr lang="ko-KR" altLang="en-US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E47FB5-F59B-4AFB-897E-4F91B932B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37" y="5023912"/>
                <a:ext cx="10378513" cy="1222258"/>
              </a:xfrm>
              <a:prstGeom prst="rect">
                <a:avLst/>
              </a:prstGeom>
              <a:blipFill>
                <a:blip r:embed="rId6"/>
                <a:stretch>
                  <a:fillRect l="-411" t="-2488" b="-44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067C825D-18AC-4BBA-B57B-E985DCACBF8B}"/>
              </a:ext>
            </a:extLst>
          </p:cNvPr>
          <p:cNvSpPr txBox="1"/>
          <p:nvPr/>
        </p:nvSpPr>
        <p:spPr>
          <a:xfrm>
            <a:off x="1410828" y="-4656"/>
            <a:ext cx="540213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92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rPr>
              <a:t>CAPHE group meeting</a:t>
            </a:r>
            <a:endParaRPr lang="ko-KR" altLang="en-US" sz="192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294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그림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84" y="2369407"/>
            <a:ext cx="308269" cy="317517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>
                <a:latin typeface="+mn-lt"/>
              </a:endParaRPr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F0AE75-72E1-48CD-8394-0321C7B7FB9D}"/>
              </a:ext>
            </a:extLst>
          </p:cNvPr>
          <p:cNvSpPr txBox="1"/>
          <p:nvPr/>
        </p:nvSpPr>
        <p:spPr>
          <a:xfrm>
            <a:off x="6118271" y="3179254"/>
            <a:ext cx="65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ko-KR" altLang="en-US" sz="1440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492836" y="538901"/>
            <a:ext cx="9196447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240" b="1" dirty="0">
                <a:solidFill>
                  <a:schemeClr val="tx2"/>
                </a:solidFill>
                <a:cs typeface="Verdana" panose="020B0604030504040204" pitchFamily="34" charset="0"/>
              </a:rPr>
              <a:t>Injection</a:t>
            </a:r>
            <a:r>
              <a:rPr lang="ko-KR" altLang="en-US" sz="2240" b="1" dirty="0">
                <a:solidFill>
                  <a:schemeClr val="tx2"/>
                </a:solidFill>
                <a:cs typeface="Verdana" panose="020B0604030504040204" pitchFamily="34" charset="0"/>
              </a:rPr>
              <a:t> </a:t>
            </a:r>
            <a:r>
              <a:rPr lang="en-US" altLang="ko-KR" sz="2240" b="1" dirty="0">
                <a:solidFill>
                  <a:schemeClr val="tx2"/>
                </a:solidFill>
                <a:cs typeface="Verdana" panose="020B0604030504040204" pitchFamily="34" charset="0"/>
              </a:rPr>
              <a:t>Efficiency with Emittance Exchange (DA area worst seed)</a:t>
            </a:r>
            <a:endParaRPr lang="ko-KR" altLang="en-US" sz="224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195DF-1BA1-40FA-BB70-D7AEF66E740F}"/>
              </a:ext>
            </a:extLst>
          </p:cNvPr>
          <p:cNvSpPr txBox="1"/>
          <p:nvPr/>
        </p:nvSpPr>
        <p:spPr>
          <a:xfrm>
            <a:off x="492837" y="1138312"/>
            <a:ext cx="1132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E47FB5-F59B-4AFB-897E-4F91B932BBA5}"/>
                  </a:ext>
                </a:extLst>
              </p:cNvPr>
              <p:cNvSpPr txBox="1"/>
              <p:nvPr/>
            </p:nvSpPr>
            <p:spPr>
              <a:xfrm>
                <a:off x="492837" y="5023912"/>
                <a:ext cx="10378513" cy="1222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dirty="0"/>
                  <a:t>Choosing worst error lattice along the 56 error seed. And calculate the Injection efficiency with original case and emittance exchange(EEX) injection case.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ko-KR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dirty="0"/>
                  <a:t>Original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=10.8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𝑛𝑚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∗0.01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,  EEX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=10.8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𝑛𝑚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∗0.01</m:t>
                    </m:r>
                  </m:oMath>
                </a14:m>
                <a:r>
                  <a:rPr lang="ko-KR" altLang="en-US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E47FB5-F59B-4AFB-897E-4F91B932B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37" y="5023912"/>
                <a:ext cx="10378513" cy="1222258"/>
              </a:xfrm>
              <a:prstGeom prst="rect">
                <a:avLst/>
              </a:prstGeom>
              <a:blipFill>
                <a:blip r:embed="rId4"/>
                <a:stretch>
                  <a:fillRect l="-411" t="-2488" b="-44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>
            <a:extLst>
              <a:ext uri="{FF2B5EF4-FFF2-40B4-BE49-F238E27FC236}">
                <a16:creationId xmlns:a16="http://schemas.microsoft.com/office/drawing/2014/main" id="{61B17EFC-3530-4E7F-B031-D7FFF2707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777" y="1149123"/>
            <a:ext cx="4251936" cy="3693686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4F688863-0CA3-4BA8-BC54-5D3EF85861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5546" y="1076922"/>
            <a:ext cx="4188339" cy="38130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199CC7-E497-45E9-A762-7388ECB783BC}"/>
              </a:ext>
            </a:extLst>
          </p:cNvPr>
          <p:cNvSpPr txBox="1"/>
          <p:nvPr/>
        </p:nvSpPr>
        <p:spPr>
          <a:xfrm>
            <a:off x="1410828" y="-4656"/>
            <a:ext cx="540213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92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rPr>
              <a:t>CAPHE group meeting</a:t>
            </a:r>
            <a:endParaRPr lang="ko-KR" altLang="en-US" sz="192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726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그림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61" y="2250913"/>
            <a:ext cx="308269" cy="317517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294" y="2258607"/>
            <a:ext cx="280526" cy="302104"/>
          </a:xfrm>
          <a:prstGeom prst="rect">
            <a:avLst/>
          </a:prstGeom>
        </p:spPr>
      </p:pic>
      <p:grpSp>
        <p:nvGrpSpPr>
          <p:cNvPr id="9" name="그룹 8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grpSp>
        <p:nvGrpSpPr>
          <p:cNvPr id="8" name="그룹 7"/>
          <p:cNvGrpSpPr/>
          <p:nvPr/>
        </p:nvGrpSpPr>
        <p:grpSpPr>
          <a:xfrm>
            <a:off x="384619" y="434675"/>
            <a:ext cx="11322011" cy="1621588"/>
            <a:chOff x="480507" y="543243"/>
            <a:chExt cx="14149893" cy="2026610"/>
          </a:xfrm>
        </p:grpSpPr>
        <p:sp>
          <p:nvSpPr>
            <p:cNvPr id="17" name="직사각형 16"/>
            <p:cNvSpPr/>
            <p:nvPr/>
          </p:nvSpPr>
          <p:spPr>
            <a:xfrm>
              <a:off x="480507" y="543243"/>
              <a:ext cx="14149893" cy="202661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144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en-US" altLang="ko-KR" sz="144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en-US" altLang="ko-KR" sz="144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en-US" altLang="ko-KR" sz="144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en-US" altLang="ko-KR" sz="144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ko-KR" altLang="en-US" sz="1440" dirty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4895" y="1325714"/>
              <a:ext cx="13869757" cy="792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520" b="1" dirty="0">
                  <a:solidFill>
                    <a:schemeClr val="accent5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Thank you!</a:t>
              </a:r>
              <a:endParaRPr lang="ko-KR" altLang="en-US" sz="3520" b="1" dirty="0">
                <a:solidFill>
                  <a:schemeClr val="accent5">
                    <a:lumMod val="50000"/>
                  </a:schemeClr>
                </a:solidFill>
                <a:cs typeface="Verdana" panose="020B0604030504040204" pitchFamily="34" charset="0"/>
              </a:endParaRPr>
            </a:p>
          </p:txBody>
        </p:sp>
      </p:grp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949" y="2107523"/>
            <a:ext cx="8466521" cy="413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1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그림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61" y="2369408"/>
            <a:ext cx="308269" cy="317517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293" y="2377103"/>
            <a:ext cx="280526" cy="302104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>
                <a:latin typeface="+mn-lt"/>
              </a:endParaRPr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>
              <a:latin typeface="+mn-lt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492837" y="538901"/>
            <a:ext cx="7426369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240" b="1" dirty="0">
                <a:solidFill>
                  <a:schemeClr val="tx2"/>
                </a:solidFill>
                <a:cs typeface="Verdana" panose="020B0604030504040204" pitchFamily="34" charset="0"/>
              </a:rPr>
              <a:t>Mismatch result between analytic formula &amp; AT</a:t>
            </a:r>
            <a:endParaRPr lang="ko-KR" altLang="en-US" sz="224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195DF-1BA1-40FA-BB70-D7AEF66E740F}"/>
              </a:ext>
            </a:extLst>
          </p:cNvPr>
          <p:cNvSpPr txBox="1"/>
          <p:nvPr/>
        </p:nvSpPr>
        <p:spPr>
          <a:xfrm>
            <a:off x="501813" y="1121871"/>
            <a:ext cx="1132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7FE01A-DAA4-461F-9FA5-182FA428F95A}"/>
              </a:ext>
            </a:extLst>
          </p:cNvPr>
          <p:cNvSpPr txBox="1"/>
          <p:nvPr/>
        </p:nvSpPr>
        <p:spPr>
          <a:xfrm>
            <a:off x="1410828" y="-4656"/>
            <a:ext cx="540213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92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rPr>
              <a:t>CAPHE group meeting</a:t>
            </a:r>
            <a:endParaRPr lang="ko-KR" altLang="en-US" sz="192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CCF465DB-C849-4A87-900A-50D9AC046E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012" y="1042540"/>
            <a:ext cx="11306175" cy="895350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CFD25272-13F6-46D2-8594-5E886F2868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82" y="2528155"/>
            <a:ext cx="3678041" cy="3065825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5AE80E3A-328B-495D-9DDD-2BAFC57A65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2989" y="2477727"/>
            <a:ext cx="3910972" cy="293394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D1F3A570-3869-40C5-BEBB-EAC85E543F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1165" y="2436791"/>
            <a:ext cx="3678041" cy="309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52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그림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61" y="2369408"/>
            <a:ext cx="308269" cy="317517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293" y="2377103"/>
            <a:ext cx="280526" cy="302104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>
                <a:latin typeface="+mn-lt"/>
              </a:endParaRPr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F0AE75-72E1-48CD-8394-0321C7B7FB9D}"/>
              </a:ext>
            </a:extLst>
          </p:cNvPr>
          <p:cNvSpPr txBox="1"/>
          <p:nvPr/>
        </p:nvSpPr>
        <p:spPr>
          <a:xfrm>
            <a:off x="5719248" y="3179255"/>
            <a:ext cx="65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ko-KR" altLang="en-US" sz="1440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492838" y="538901"/>
            <a:ext cx="5136176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240" b="1" dirty="0">
                <a:solidFill>
                  <a:schemeClr val="tx2"/>
                </a:solidFill>
                <a:cs typeface="Verdana" panose="020B0604030504040204" pitchFamily="34" charset="0"/>
              </a:rPr>
              <a:t>Symplectic Approximation of Maps </a:t>
            </a:r>
            <a:endParaRPr lang="ko-KR" altLang="en-US" sz="224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195DF-1BA1-40FA-BB70-D7AEF66E740F}"/>
              </a:ext>
            </a:extLst>
          </p:cNvPr>
          <p:cNvSpPr txBox="1"/>
          <p:nvPr/>
        </p:nvSpPr>
        <p:spPr>
          <a:xfrm>
            <a:off x="501813" y="1121871"/>
            <a:ext cx="1132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DAD682D-E1CA-46EC-B1D9-FE43D804A7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707" y="1125711"/>
            <a:ext cx="4245523" cy="52724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D383A597-5966-4881-A769-E432D88504ED}"/>
                  </a:ext>
                </a:extLst>
              </p:cNvPr>
              <p:cNvSpPr/>
              <p:nvPr/>
            </p:nvSpPr>
            <p:spPr>
              <a:xfrm>
                <a:off x="7051187" y="1214076"/>
                <a:ext cx="2423805" cy="5029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ko-KR" altLang="ko-K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ko-KR" altLang="ko-K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𝐿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D383A597-5966-4881-A769-E432D88504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187" y="1214076"/>
                <a:ext cx="2423805" cy="502958"/>
              </a:xfrm>
              <a:prstGeom prst="rect">
                <a:avLst/>
              </a:prstGeom>
              <a:blipFill>
                <a:blip r:embed="rId6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01E8F182-66CE-4983-BD4B-234BC8F81D34}"/>
                  </a:ext>
                </a:extLst>
              </p:cNvPr>
              <p:cNvSpPr/>
              <p:nvPr/>
            </p:nvSpPr>
            <p:spPr>
              <a:xfrm>
                <a:off x="7085363" y="2256679"/>
                <a:ext cx="2389629" cy="5029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ko-KR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ko-KR" altLang="ko-KR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ko-KR" altLang="ko-KR" sz="1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ko-KR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ko-KR" altLang="ko-KR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01E8F182-66CE-4983-BD4B-234BC8F81D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363" y="2256679"/>
                <a:ext cx="2389629" cy="502958"/>
              </a:xfrm>
              <a:prstGeom prst="rect">
                <a:avLst/>
              </a:prstGeom>
              <a:blipFill>
                <a:blip r:embed="rId7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8CCB679E-2DC2-4839-B581-7C1E2F25F4FF}"/>
                  </a:ext>
                </a:extLst>
              </p:cNvPr>
              <p:cNvSpPr/>
              <p:nvPr/>
            </p:nvSpPr>
            <p:spPr>
              <a:xfrm>
                <a:off x="6660223" y="3059610"/>
                <a:ext cx="3404586" cy="645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160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ko-KR" sz="160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ko-KR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ko-KR" altLang="ko-KR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ko-KR" altLang="ko-KR" sz="1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ko-KR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ko-KR" altLang="ko-KR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ko-KR" altLang="ko-KR" sz="1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ko-KR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ko-KR" altLang="ko-KR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8CCB679E-2DC2-4839-B581-7C1E2F25F4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23" y="3059610"/>
                <a:ext cx="3404586" cy="6455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9CA55D71-1A95-4CD4-9BA8-2E517A083A19}"/>
                  </a:ext>
                </a:extLst>
              </p:cNvPr>
              <p:cNvSpPr/>
              <p:nvPr/>
            </p:nvSpPr>
            <p:spPr>
              <a:xfrm>
                <a:off x="5629014" y="3979101"/>
                <a:ext cx="5700984" cy="645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160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ko-KR" sz="160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ko-KR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ko-KR" altLang="ko-KR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ko-KR" altLang="ko-KR" sz="1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ko-KR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ko-KR" altLang="ko-KR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ko-KR" altLang="ko-KR" sz="1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ko-KR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ko-KR" altLang="ko-KR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ko-KR" altLang="ko-KR" sz="1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ko-KR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ko-KR" altLang="ko-KR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ko-KR" altLang="ko-KR" sz="1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ko-KR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ko-KR" altLang="ko-KR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ko-KR" altLang="ko-KR" sz="1600" dirty="0"/>
                  <a:t> </a:t>
                </a:r>
                <a:endParaRPr lang="ko-KR" altLang="en-US" sz="1600" dirty="0"/>
              </a:p>
            </p:txBody>
          </p:sp>
        </mc:Choice>
        <mc:Fallback xmlns=""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9CA55D71-1A95-4CD4-9BA8-2E517A083A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014" y="3979101"/>
                <a:ext cx="5700984" cy="6455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946A1773-BCDC-4049-B6B7-E1A0FE622188}"/>
                  </a:ext>
                </a:extLst>
              </p:cNvPr>
              <p:cNvSpPr/>
              <p:nvPr/>
            </p:nvSpPr>
            <p:spPr>
              <a:xfrm>
                <a:off x="4772724" y="5065573"/>
                <a:ext cx="7560211" cy="5414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160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ko-KR" sz="160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ko-KR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ko-KR" altLang="ko-KR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ko-KR" altLang="ko-KR" sz="1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ko-KR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ko-KR" altLang="ko-KR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ko-KR" altLang="ko-KR" sz="1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ko-KR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ko-KR" altLang="ko-KR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ko-KR" altLang="ko-KR" sz="1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ko-KR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ko-KR" altLang="ko-KR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ko-KR" altLang="ko-KR" sz="1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ko-KR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ko-KR" altLang="ko-KR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ko-KR" altLang="ko-KR" sz="1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ko-KR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ko-KR" altLang="ko-KR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ko-KR" altLang="ko-KR" sz="1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ko-KR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ko-KR" altLang="ko-KR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ko-KR" altLang="ko-KR" sz="1600" dirty="0"/>
                  <a:t> </a:t>
                </a:r>
                <a:endParaRPr lang="ko-KR" altLang="en-US" sz="1600" dirty="0"/>
              </a:p>
            </p:txBody>
          </p:sp>
        </mc:Choice>
        <mc:Fallback xmlns=""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946A1773-BCDC-4049-B6B7-E1A0FE6221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724" y="5065573"/>
                <a:ext cx="7560211" cy="541495"/>
              </a:xfrm>
              <a:prstGeom prst="rect">
                <a:avLst/>
              </a:prstGeom>
              <a:blipFill>
                <a:blip r:embed="rId10"/>
                <a:stretch>
                  <a:fillRect b="-561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707FE01A-DAA4-461F-9FA5-182FA428F95A}"/>
              </a:ext>
            </a:extLst>
          </p:cNvPr>
          <p:cNvSpPr txBox="1"/>
          <p:nvPr/>
        </p:nvSpPr>
        <p:spPr>
          <a:xfrm>
            <a:off x="1410828" y="-4656"/>
            <a:ext cx="540213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92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rPr>
              <a:t>CAPHE group meeting</a:t>
            </a:r>
            <a:endParaRPr lang="ko-KR" altLang="en-US" sz="192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289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그림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61" y="2369408"/>
            <a:ext cx="308269" cy="317517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293" y="2377103"/>
            <a:ext cx="280526" cy="302104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>
                <a:latin typeface="+mn-lt"/>
              </a:endParaRPr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F0AE75-72E1-48CD-8394-0321C7B7FB9D}"/>
              </a:ext>
            </a:extLst>
          </p:cNvPr>
          <p:cNvSpPr txBox="1"/>
          <p:nvPr/>
        </p:nvSpPr>
        <p:spPr>
          <a:xfrm>
            <a:off x="5719248" y="3179255"/>
            <a:ext cx="65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ko-KR" altLang="en-US" sz="1440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492838" y="538901"/>
            <a:ext cx="5136176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240" b="1" dirty="0">
                <a:solidFill>
                  <a:schemeClr val="tx2"/>
                </a:solidFill>
                <a:cs typeface="Verdana" panose="020B0604030504040204" pitchFamily="34" charset="0"/>
              </a:rPr>
              <a:t>Symplectic Approximation of Maps </a:t>
            </a:r>
            <a:endParaRPr lang="ko-KR" altLang="en-US" sz="224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195DF-1BA1-40FA-BB70-D7AEF66E740F}"/>
              </a:ext>
            </a:extLst>
          </p:cNvPr>
          <p:cNvSpPr txBox="1"/>
          <p:nvPr/>
        </p:nvSpPr>
        <p:spPr>
          <a:xfrm>
            <a:off x="501813" y="1121871"/>
            <a:ext cx="1132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946A1773-BCDC-4049-B6B7-E1A0FE622188}"/>
                  </a:ext>
                </a:extLst>
              </p:cNvPr>
              <p:cNvSpPr/>
              <p:nvPr/>
            </p:nvSpPr>
            <p:spPr>
              <a:xfrm>
                <a:off x="1939142" y="1216631"/>
                <a:ext cx="7560211" cy="5414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160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ko-KR" sz="160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ko-KR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ko-KR" altLang="ko-KR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ko-KR" altLang="ko-KR" sz="1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ko-KR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ko-KR" altLang="ko-KR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ko-KR" altLang="ko-KR" sz="1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ko-KR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ko-KR" altLang="ko-KR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ko-KR" altLang="ko-KR" sz="1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ko-KR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ko-KR" altLang="ko-KR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ko-KR" altLang="ko-KR" sz="1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ko-KR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ko-KR" altLang="ko-KR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ko-KR" altLang="ko-KR" sz="1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ko-KR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ko-KR" altLang="ko-KR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ko-KR" altLang="ko-KR" sz="1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ko-KR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ko-KR" altLang="ko-KR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ko-KR" altLang="ko-KR" sz="1600" dirty="0"/>
                  <a:t> </a:t>
                </a:r>
                <a:endParaRPr lang="ko-KR" altLang="en-US" sz="1600" dirty="0"/>
              </a:p>
            </p:txBody>
          </p:sp>
        </mc:Choice>
        <mc:Fallback xmlns=""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946A1773-BCDC-4049-B6B7-E1A0FE6221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142" y="1216631"/>
                <a:ext cx="7560211" cy="541495"/>
              </a:xfrm>
              <a:prstGeom prst="rect">
                <a:avLst/>
              </a:prstGeom>
              <a:blipFill>
                <a:blip r:embed="rId5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BB284194-4445-4C52-8518-91FF5084FBE3}"/>
                  </a:ext>
                </a:extLst>
              </p:cNvPr>
              <p:cNvSpPr/>
              <p:nvPr/>
            </p:nvSpPr>
            <p:spPr>
              <a:xfrm>
                <a:off x="933693" y="1940108"/>
                <a:ext cx="10993394" cy="1261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160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ko-KR" alt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ko-KR" altLang="en-US" sz="1600" i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ko-KR" altLang="en-US" sz="16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ko-KR" altLang="en-US" sz="16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ko-KR" altLang="en-US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sSup>
                                  <m:sSupPr>
                                    <m:ctrlP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ko-KR" altLang="en-US" sz="16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ko-KR" altLang="en-US" sz="16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ko-KR" altLang="en-US" sz="1600" i="1">
                                    <a:latin typeface="Cambria Math" panose="02040503050406030204" pitchFamily="18" charset="0"/>
                                  </a:rPr>
                                  <m:t>𝛽𝛾</m:t>
                                </m:r>
                                <m:d>
                                  <m:dPr>
                                    <m:ctrlP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ko-KR" altLang="en-US" sz="16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ko-KR" alt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ko-KR" altLang="en-US" sz="16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ko-KR" altLang="en-US" sz="16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ko-KR" altLang="en-US" sz="16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ko-KR" altLang="en-US" sz="1600" i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ko-KR" altLang="en-US" sz="16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ko-KR" altLang="en-US" sz="16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sSup>
                                  <m:sSupPr>
                                    <m:ctrlP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ko-KR" altLang="en-US" sz="16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ko-KR" altLang="en-US" sz="16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ko-KR" altLang="en-US" sz="1600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sSup>
                                  <m:sSupPr>
                                    <m:ctrlP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ko-KR" altLang="en-US" sz="160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ko-KR" altLang="en-US" sz="1600" i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ko-KR" altLang="en-US" sz="16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ko-KR" alt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ko-KR" altLang="en-US" sz="16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ko-KR" altLang="en-US" sz="1600" i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  <m:r>
                                      <a:rPr lang="ko-KR" altLang="en-US" sz="16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𝛼𝛾</m:t>
                                    </m:r>
                                    <m:r>
                                      <a:rPr lang="ko-KR" altLang="en-US" sz="1600" i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𝛼𝛽𝛾</m:t>
                                    </m:r>
                                  </m:e>
                                </m:d>
                                <m:r>
                                  <a:rPr lang="ko-KR" altLang="en-US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sSup>
                                  <m:sSupPr>
                                    <m:ctrlP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ko-KR" altLang="en-US" sz="160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ko-KR" altLang="en-US" sz="1600" i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ko-KR" altLang="en-US" sz="1600" i="1">
                                    <a:latin typeface="Cambria Math" panose="02040503050406030204" pitchFamily="18" charset="0"/>
                                  </a:rPr>
                                  <m:t>𝛼𝛽𝛾</m:t>
                                </m:r>
                                <m:d>
                                  <m:dPr>
                                    <m:ctrlP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𝛼𝛾</m:t>
                                    </m:r>
                                    <m:r>
                                      <a:rPr lang="ko-KR" altLang="en-US" sz="16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ko-KR" alt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ko-KR" altLang="en-US" sz="16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ko-KR" altLang="en-US" sz="16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ko-KR" altLang="en-US" sz="16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ko-KR" altLang="en-US" sz="1600" i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  <m:r>
                                  <a:rPr lang="ko-KR" altLang="en-US" sz="16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p>
                                    <m:r>
                                      <a:rPr lang="ko-KR" altLang="en-US" sz="16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ko-KR" altLang="en-US" sz="16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ko-KR" altLang="en-US" sz="16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ko-KR" altLang="en-US" sz="1600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sSup>
                                  <m:sSupPr>
                                    <m:ctrlP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ko-KR" altLang="en-US" sz="160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ko-KR" altLang="en-US" sz="1600" i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ko-KR" altLang="en-US" sz="16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ko-KR" altLang="en-US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ko-KR" altLang="en-US" sz="16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ko-KR" altLang="en-US" sz="1600" i="1">
                                    <a:latin typeface="Cambria Math" panose="02040503050406030204" pitchFamily="18" charset="0"/>
                                  </a:rPr>
                                  <m:t>𝛽𝛾</m:t>
                                </m:r>
                                <m:d>
                                  <m:dPr>
                                    <m:ctrlP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ko-KR" altLang="en-US" sz="1600" i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ko-KR" altLang="en-US" sz="16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ko-KR" altLang="en-US" sz="160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ko-KR" altLang="en-US" sz="16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ko-KR" altLang="en-US" sz="16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ko-KR" altLang="en-US" sz="16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ko-KR" altLang="en-US" sz="1600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sSup>
                                  <m:sSupPr>
                                    <m:ctrlP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ko-KR" altLang="en-US" sz="160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ko-KR" altLang="en-US" sz="1600" i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ko-KR" altLang="en-US" sz="1600" i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ko-KR" altLang="en-US" sz="16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ko-KR" altLang="en-US" sz="16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ko-KR" altLang="en-US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sSup>
                                  <m:sSupPr>
                                    <m:ctrlP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ko-KR" altLang="en-US" sz="16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ko-KR" altLang="en-US" sz="16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ko-KR" altLang="en-US" sz="1600" i="1">
                                    <a:latin typeface="Cambria Math" panose="02040503050406030204" pitchFamily="18" charset="0"/>
                                  </a:rPr>
                                  <m:t>𝛽𝛾</m:t>
                                </m:r>
                                <m:d>
                                  <m:dPr>
                                    <m:ctrlP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ko-KR" altLang="en-US" sz="16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ko-KR" alt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ko-KR" altLang="en-US" sz="16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ko-KR" altLang="en-US" sz="16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ko-KR" altLang="en-US" sz="16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ko-KR" altLang="en-US" sz="1600" i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ko-KR" altLang="en-US" sz="16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ko-KR" altLang="en-US" sz="16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sSup>
                                  <m:sSupPr>
                                    <m:ctrlP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ko-KR" altLang="en-US" sz="16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ko-KR" altLang="en-US" sz="16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ko-KR" altLang="en-US" sz="1600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sSup>
                                  <m:sSupPr>
                                    <m:ctrlP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ko-KR" altLang="en-US" sz="160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ko-KR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ko-KR" altLang="en-US" sz="1600" i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6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BB284194-4445-4C52-8518-91FF5084FB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693" y="1940108"/>
                <a:ext cx="10993394" cy="12612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ACA585-4A0F-4565-936E-79B2B85491EF}"/>
                  </a:ext>
                </a:extLst>
              </p:cNvPr>
              <p:cNvSpPr txBox="1"/>
              <p:nvPr/>
            </p:nvSpPr>
            <p:spPr>
              <a:xfrm>
                <a:off x="3045819" y="3604654"/>
                <a:ext cx="6531467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𝛽𝛾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altLang="ko-KR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𝛽𝛾</m:t>
                      </m:r>
                      <m:d>
                        <m:dPr>
                          <m:ctrlPr>
                            <a:rPr lang="ko-KR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altLang="ko-KR" i="1">
                          <a:latin typeface="Cambria Math" panose="02040503050406030204" pitchFamily="18" charset="0"/>
                        </a:rPr>
                        <m:t>,  </m:t>
                      </m:r>
                      <m:f>
                        <m:fPr>
                          <m:ctrlPr>
                            <a:rPr lang="ko-KR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𝛼𝛾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𝛼𝛽𝛾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ACA585-4A0F-4565-936E-79B2B8549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819" y="3604654"/>
                <a:ext cx="6531467" cy="6223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AF520B89-90EA-4D52-AC1D-B5D8A3037B46}"/>
                  </a:ext>
                </a:extLst>
              </p:cNvPr>
              <p:cNvSpPr/>
              <p:nvPr/>
            </p:nvSpPr>
            <p:spPr>
              <a:xfrm>
                <a:off x="4603467" y="4463412"/>
                <a:ext cx="31233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ko-KR" alt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ko-KR" altLang="en-US" i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ko-KR" altLang="en-US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ko-KR" altLang="en-US" i="0">
                          <a:latin typeface="Cambria Math" panose="02040503050406030204" pitchFamily="18" charset="0"/>
                        </a:rPr>
                        <m:t>=1,  2</m:t>
                      </m:r>
                      <m:r>
                        <a:rPr lang="ko-KR" altLang="en-US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ko-KR" alt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ko-KR" altLang="en-US" i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AF520B89-90EA-4D52-AC1D-B5D8A3037B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467" y="4463412"/>
                <a:ext cx="3123356" cy="369332"/>
              </a:xfrm>
              <a:prstGeom prst="rect">
                <a:avLst/>
              </a:prstGeom>
              <a:blipFill>
                <a:blip r:embed="rId8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E899413A-4EAB-41A1-84CF-5892990FDB3D}"/>
              </a:ext>
            </a:extLst>
          </p:cNvPr>
          <p:cNvSpPr txBox="1"/>
          <p:nvPr/>
        </p:nvSpPr>
        <p:spPr>
          <a:xfrm>
            <a:off x="352338" y="5217952"/>
            <a:ext cx="10796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4 unknowns, 5 equations.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61DED694-490A-4844-9853-8220902F3537}"/>
                  </a:ext>
                </a:extLst>
              </p:cNvPr>
              <p:cNvSpPr/>
              <p:nvPr/>
            </p:nvSpPr>
            <p:spPr>
              <a:xfrm>
                <a:off x="352338" y="5787826"/>
                <a:ext cx="117584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ko-KR" altLang="en-US" i="0">
                          <a:latin typeface="Cambria Math" panose="02040503050406030204" pitchFamily="18" charset="0"/>
                        </a:rPr>
                        <m:t>≈−0.1756,</m:t>
                      </m:r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ko-KR" altLang="en-U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ko-KR" altLang="en-US" i="0">
                          <a:latin typeface="Cambria Math" panose="02040503050406030204" pitchFamily="18" charset="0"/>
                        </a:rPr>
                        <m:t>≈0.6756</m:t>
                      </m:r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,      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≈1.3512,  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≈−1.7024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61DED694-490A-4844-9853-8220902F35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38" y="5787826"/>
                <a:ext cx="11758400" cy="369332"/>
              </a:xfrm>
              <a:prstGeom prst="rect">
                <a:avLst/>
              </a:prstGeom>
              <a:blipFill>
                <a:blip r:embed="rId9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F7A3D7DF-C613-462A-823D-E433883F555B}"/>
              </a:ext>
            </a:extLst>
          </p:cNvPr>
          <p:cNvSpPr txBox="1"/>
          <p:nvPr/>
        </p:nvSpPr>
        <p:spPr>
          <a:xfrm>
            <a:off x="1410828" y="-4656"/>
            <a:ext cx="540213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92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rPr>
              <a:t>CAPHE group meeting</a:t>
            </a:r>
            <a:endParaRPr lang="ko-KR" altLang="en-US" sz="192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600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그림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61" y="2369408"/>
            <a:ext cx="308269" cy="317517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293" y="2377103"/>
            <a:ext cx="280526" cy="302104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>
                <a:latin typeface="+mn-lt"/>
              </a:endParaRPr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F0AE75-72E1-48CD-8394-0321C7B7FB9D}"/>
              </a:ext>
            </a:extLst>
          </p:cNvPr>
          <p:cNvSpPr txBox="1"/>
          <p:nvPr/>
        </p:nvSpPr>
        <p:spPr>
          <a:xfrm>
            <a:off x="5719248" y="3179255"/>
            <a:ext cx="65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ko-KR" altLang="en-US" sz="1440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492837" y="538901"/>
            <a:ext cx="6511969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240" b="1" dirty="0">
                <a:solidFill>
                  <a:schemeClr val="tx2"/>
                </a:solidFill>
                <a:cs typeface="Verdana" panose="020B0604030504040204" pitchFamily="34" charset="0"/>
              </a:rPr>
              <a:t>Symplectic Approximation of Maps in AT </a:t>
            </a:r>
            <a:endParaRPr lang="ko-KR" altLang="en-US" sz="224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195DF-1BA1-40FA-BB70-D7AEF66E740F}"/>
              </a:ext>
            </a:extLst>
          </p:cNvPr>
          <p:cNvSpPr txBox="1"/>
          <p:nvPr/>
        </p:nvSpPr>
        <p:spPr>
          <a:xfrm>
            <a:off x="501813" y="1121871"/>
            <a:ext cx="1132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B526B13-6A5C-4419-BEFE-F8DB26DB55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23" y="1250997"/>
            <a:ext cx="5895975" cy="105727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9652AD22-7345-497F-9B78-A8D3A66346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23" y="2437398"/>
            <a:ext cx="3962400" cy="8763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F3BEDD5-B4F6-45A3-A1B1-B3FA79A2BC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2577" y="1055584"/>
            <a:ext cx="5295900" cy="246697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9056AAE-86CF-494A-B45B-B0FF3A4F3B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2036" y="3891655"/>
            <a:ext cx="5461384" cy="21591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4F226CB2-A43A-43A9-8DB4-02B0E76C987D}"/>
                  </a:ext>
                </a:extLst>
              </p:cNvPr>
              <p:cNvSpPr/>
              <p:nvPr/>
            </p:nvSpPr>
            <p:spPr>
              <a:xfrm>
                <a:off x="1465675" y="3429000"/>
                <a:ext cx="316028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0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ko-KR" altLang="en-US" sz="2000">
                          <a:latin typeface="Cambria Math" panose="02040503050406030204" pitchFamily="18" charset="0"/>
                        </a:rPr>
                        <m:t>≈0.6756</m:t>
                      </m:r>
                      <m:r>
                        <a:rPr lang="en-US" altLang="ko-KR" sz="200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ko-KR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ko-KR" altLang="en-US" sz="200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ko-KR" altLang="en-US" sz="2000" i="0">
                          <a:latin typeface="Cambria Math" panose="02040503050406030204" pitchFamily="18" charset="0"/>
                        </a:rPr>
                        <m:t>≈−0.1756,</m:t>
                      </m:r>
                      <m:r>
                        <a:rPr lang="en-US" altLang="ko-KR" sz="2000" b="0" i="0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altLang="ko-KR" sz="2000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≈1.3512,  </m:t>
                      </m:r>
                    </m:oMath>
                  </m:oMathPara>
                </a14:m>
                <a:endParaRPr lang="en-US" altLang="ko-KR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≈−1.7024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4F226CB2-A43A-43A9-8DB4-02B0E76C98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675" y="3429000"/>
                <a:ext cx="3160288" cy="132343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2009FC0-A6ED-4A2D-ADC9-07AAA1842F34}"/>
              </a:ext>
            </a:extLst>
          </p:cNvPr>
          <p:cNvSpPr txBox="1"/>
          <p:nvPr/>
        </p:nvSpPr>
        <p:spPr>
          <a:xfrm>
            <a:off x="218114" y="5176007"/>
            <a:ext cx="5964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In AT, the magnet divide N parts first. Then each part calculated by </a:t>
            </a:r>
            <a:r>
              <a:rPr lang="en-US" altLang="ko-KR" dirty="0" err="1"/>
              <a:t>symplectic</a:t>
            </a:r>
            <a:r>
              <a:rPr lang="en-US" altLang="ko-KR" dirty="0"/>
              <a:t> approximation of maps</a:t>
            </a:r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ECCB8D-474B-4485-B99F-0872F198D7C7}"/>
              </a:ext>
            </a:extLst>
          </p:cNvPr>
          <p:cNvSpPr txBox="1"/>
          <p:nvPr/>
        </p:nvSpPr>
        <p:spPr>
          <a:xfrm>
            <a:off x="1410828" y="-4656"/>
            <a:ext cx="540213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92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rPr>
              <a:t>CAPHE group meeting</a:t>
            </a:r>
            <a:endParaRPr lang="ko-KR" altLang="en-US" sz="192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026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그림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84" y="2369407"/>
            <a:ext cx="308269" cy="317517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>
                <a:latin typeface="+mn-lt"/>
              </a:endParaRPr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>
              <a:latin typeface="+mn-lt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492837" y="538901"/>
            <a:ext cx="6511969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240" b="1" dirty="0">
                <a:solidFill>
                  <a:schemeClr val="tx2"/>
                </a:solidFill>
                <a:cs typeface="Verdana" panose="020B0604030504040204" pitchFamily="34" charset="0"/>
              </a:rPr>
              <a:t>Symplectic Approximation of Maps in AT </a:t>
            </a:r>
            <a:endParaRPr lang="ko-KR" altLang="en-US" sz="224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195DF-1BA1-40FA-BB70-D7AEF66E740F}"/>
              </a:ext>
            </a:extLst>
          </p:cNvPr>
          <p:cNvSpPr txBox="1"/>
          <p:nvPr/>
        </p:nvSpPr>
        <p:spPr>
          <a:xfrm>
            <a:off x="492837" y="1138312"/>
            <a:ext cx="1132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3FE6A90-C3E4-498B-A8BA-FF5E2195B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100" y="5335124"/>
            <a:ext cx="8598848" cy="106306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51A470B-5214-483A-8F6A-56EFFFA7CC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100" y="3507600"/>
            <a:ext cx="5096983" cy="1745542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958BF189-30E3-4056-B18F-F7724620EF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499" y="1168442"/>
            <a:ext cx="5848350" cy="2257425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DC8BF62B-8EAE-4F30-A4E5-EC27016B98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1419" y="1168442"/>
            <a:ext cx="5257511" cy="2304356"/>
          </a:xfrm>
          <a:prstGeom prst="rect">
            <a:avLst/>
          </a:prstGeom>
        </p:spPr>
      </p:pic>
      <p:sp>
        <p:nvSpPr>
          <p:cNvPr id="19" name="타원 18">
            <a:extLst>
              <a:ext uri="{FF2B5EF4-FFF2-40B4-BE49-F238E27FC236}">
                <a16:creationId xmlns:a16="http://schemas.microsoft.com/office/drawing/2014/main" id="{C51A616F-D7EB-4866-A4CB-302D3B40ACF7}"/>
              </a:ext>
            </a:extLst>
          </p:cNvPr>
          <p:cNvSpPr/>
          <p:nvPr/>
        </p:nvSpPr>
        <p:spPr>
          <a:xfrm>
            <a:off x="4982308" y="1378910"/>
            <a:ext cx="169821" cy="1698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F03CD473-D57A-496A-B7F6-7A4BCC871C21}"/>
              </a:ext>
            </a:extLst>
          </p:cNvPr>
          <p:cNvSpPr/>
          <p:nvPr/>
        </p:nvSpPr>
        <p:spPr>
          <a:xfrm>
            <a:off x="4982309" y="2626678"/>
            <a:ext cx="885092" cy="2020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32E5AFF2-A6F5-4023-952E-93E868D2046F}"/>
              </a:ext>
            </a:extLst>
          </p:cNvPr>
          <p:cNvSpPr/>
          <p:nvPr/>
        </p:nvSpPr>
        <p:spPr>
          <a:xfrm>
            <a:off x="1688123" y="1555792"/>
            <a:ext cx="169821" cy="1698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97596EE9-688A-46EE-B2AD-533713CB21A1}"/>
              </a:ext>
            </a:extLst>
          </p:cNvPr>
          <p:cNvSpPr/>
          <p:nvPr/>
        </p:nvSpPr>
        <p:spPr>
          <a:xfrm>
            <a:off x="1688123" y="2806004"/>
            <a:ext cx="885092" cy="2020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C6F70A-FC86-475F-AEB3-4ED9992605F5}"/>
              </a:ext>
            </a:extLst>
          </p:cNvPr>
          <p:cNvSpPr txBox="1"/>
          <p:nvPr/>
        </p:nvSpPr>
        <p:spPr>
          <a:xfrm>
            <a:off x="1410828" y="-4656"/>
            <a:ext cx="540213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92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rPr>
              <a:t>CAPHE group meeting</a:t>
            </a:r>
            <a:endParaRPr lang="ko-KR" altLang="en-US" sz="192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181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그림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731" y="2620418"/>
            <a:ext cx="308269" cy="317517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>
                <a:latin typeface="+mn-lt"/>
              </a:endParaRPr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F0AE75-72E1-48CD-8394-0321C7B7FB9D}"/>
              </a:ext>
            </a:extLst>
          </p:cNvPr>
          <p:cNvSpPr txBox="1"/>
          <p:nvPr/>
        </p:nvSpPr>
        <p:spPr>
          <a:xfrm>
            <a:off x="5896418" y="3430265"/>
            <a:ext cx="65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ko-KR" altLang="en-US" sz="1440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492837" y="538901"/>
            <a:ext cx="6511969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240" b="1" dirty="0">
                <a:solidFill>
                  <a:schemeClr val="tx2"/>
                </a:solidFill>
                <a:cs typeface="Verdana" panose="020B0604030504040204" pitchFamily="34" charset="0"/>
              </a:rPr>
              <a:t>Quad &amp; Bending comparison</a:t>
            </a:r>
            <a:endParaRPr lang="ko-KR" altLang="en-US" sz="224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195DF-1BA1-40FA-BB70-D7AEF66E740F}"/>
              </a:ext>
            </a:extLst>
          </p:cNvPr>
          <p:cNvSpPr txBox="1"/>
          <p:nvPr/>
        </p:nvSpPr>
        <p:spPr>
          <a:xfrm>
            <a:off x="492837" y="1138312"/>
            <a:ext cx="1132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7227E32-FB8D-4B72-928D-0FC3BA696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20448"/>
            <a:ext cx="7175380" cy="27065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D8C786-C171-42DF-AFC4-30A1AA4043BC}"/>
              </a:ext>
            </a:extLst>
          </p:cNvPr>
          <p:cNvSpPr txBox="1"/>
          <p:nvPr/>
        </p:nvSpPr>
        <p:spPr>
          <a:xfrm>
            <a:off x="0" y="966385"/>
            <a:ext cx="5522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Quad</a:t>
            </a:r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9A4B02-AF46-4673-9816-BD92EB10FE1F}"/>
              </a:ext>
            </a:extLst>
          </p:cNvPr>
          <p:cNvSpPr txBox="1"/>
          <p:nvPr/>
        </p:nvSpPr>
        <p:spPr>
          <a:xfrm>
            <a:off x="404157" y="1486979"/>
            <a:ext cx="65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ko-KR" altLang="en-US" sz="1440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93E7717F-B938-4FED-A46E-2A65BD26E5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34" y="1295550"/>
            <a:ext cx="6248401" cy="230630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7181CA8-7EC1-4273-92B3-404AA797A4B5}"/>
              </a:ext>
            </a:extLst>
          </p:cNvPr>
          <p:cNvSpPr txBox="1"/>
          <p:nvPr/>
        </p:nvSpPr>
        <p:spPr>
          <a:xfrm>
            <a:off x="815640" y="1431431"/>
            <a:ext cx="1723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AT vs Analytic </a:t>
            </a:r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6FEC31-2485-4484-A23E-1A8AF2419CCE}"/>
              </a:ext>
            </a:extLst>
          </p:cNvPr>
          <p:cNvSpPr txBox="1"/>
          <p:nvPr/>
        </p:nvSpPr>
        <p:spPr>
          <a:xfrm>
            <a:off x="815639" y="2638908"/>
            <a:ext cx="203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AT vs Symplectic</a:t>
            </a:r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5BADB7-E3C2-4845-9CF4-FE5EE2069599}"/>
              </a:ext>
            </a:extLst>
          </p:cNvPr>
          <p:cNvSpPr txBox="1"/>
          <p:nvPr/>
        </p:nvSpPr>
        <p:spPr>
          <a:xfrm>
            <a:off x="1120621" y="4154046"/>
            <a:ext cx="1723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AT vs Analytic </a:t>
            </a:r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835052-50CA-428C-9C21-5B7658E5AF45}"/>
              </a:ext>
            </a:extLst>
          </p:cNvPr>
          <p:cNvSpPr txBox="1"/>
          <p:nvPr/>
        </p:nvSpPr>
        <p:spPr>
          <a:xfrm>
            <a:off x="1120620" y="5361523"/>
            <a:ext cx="203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AT vs Symplectic</a:t>
            </a:r>
            <a:endParaRPr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6D07B5-5000-4E5D-B8E6-BC4FFE91B648}"/>
              </a:ext>
            </a:extLst>
          </p:cNvPr>
          <p:cNvSpPr txBox="1"/>
          <p:nvPr/>
        </p:nvSpPr>
        <p:spPr>
          <a:xfrm>
            <a:off x="-10355" y="3625419"/>
            <a:ext cx="5522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Bending</a:t>
            </a:r>
            <a:endParaRPr lang="ko-KR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AD350F0-E63D-4BC0-A6A7-97769ACE12CB}"/>
              </a:ext>
            </a:extLst>
          </p:cNvPr>
          <p:cNvSpPr txBox="1"/>
          <p:nvPr/>
        </p:nvSpPr>
        <p:spPr>
          <a:xfrm>
            <a:off x="1410828" y="-4656"/>
            <a:ext cx="540213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92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rPr>
              <a:t>CAPHE group meeting</a:t>
            </a:r>
            <a:endParaRPr lang="ko-KR" altLang="en-US" sz="192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820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그림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84" y="2369407"/>
            <a:ext cx="308269" cy="317517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>
                <a:latin typeface="+mn-lt"/>
              </a:endParaRPr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F0AE75-72E1-48CD-8394-0321C7B7FB9D}"/>
              </a:ext>
            </a:extLst>
          </p:cNvPr>
          <p:cNvSpPr txBox="1"/>
          <p:nvPr/>
        </p:nvSpPr>
        <p:spPr>
          <a:xfrm>
            <a:off x="6118271" y="3179254"/>
            <a:ext cx="65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ko-KR" altLang="en-US" sz="1440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492837" y="538901"/>
            <a:ext cx="6511969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240" b="1" dirty="0">
                <a:solidFill>
                  <a:schemeClr val="tx2"/>
                </a:solidFill>
                <a:cs typeface="Verdana" panose="020B0604030504040204" pitchFamily="34" charset="0"/>
              </a:rPr>
              <a:t>Transfer matrix comparison</a:t>
            </a:r>
            <a:endParaRPr lang="ko-KR" altLang="en-US" sz="224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195DF-1BA1-40FA-BB70-D7AEF66E740F}"/>
              </a:ext>
            </a:extLst>
          </p:cNvPr>
          <p:cNvSpPr txBox="1"/>
          <p:nvPr/>
        </p:nvSpPr>
        <p:spPr>
          <a:xfrm>
            <a:off x="492837" y="1138312"/>
            <a:ext cx="1132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6CC5C9E2-C760-4DDE-A116-EF8442E4F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813" y="1091040"/>
            <a:ext cx="8181975" cy="46196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527807F-20B7-4A07-852D-D080C99C2031}"/>
              </a:ext>
            </a:extLst>
          </p:cNvPr>
          <p:cNvSpPr txBox="1"/>
          <p:nvPr/>
        </p:nvSpPr>
        <p:spPr>
          <a:xfrm>
            <a:off x="1410828" y="-4656"/>
            <a:ext cx="540213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92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rPr>
              <a:t>CAPHE group meeting</a:t>
            </a:r>
            <a:endParaRPr lang="ko-KR" altLang="en-US" sz="192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037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그림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84" y="2369407"/>
            <a:ext cx="308269" cy="317517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>
                <a:latin typeface="+mn-lt"/>
              </a:endParaRPr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F0AE75-72E1-48CD-8394-0321C7B7FB9D}"/>
              </a:ext>
            </a:extLst>
          </p:cNvPr>
          <p:cNvSpPr txBox="1"/>
          <p:nvPr/>
        </p:nvSpPr>
        <p:spPr>
          <a:xfrm>
            <a:off x="6118271" y="3179254"/>
            <a:ext cx="65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ko-KR" altLang="en-US" sz="1440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492837" y="538901"/>
            <a:ext cx="6511969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240" b="1" dirty="0">
                <a:solidFill>
                  <a:schemeClr val="tx2"/>
                </a:solidFill>
                <a:cs typeface="Verdana" panose="020B0604030504040204" pitchFamily="34" charset="0"/>
              </a:rPr>
              <a:t>Phase space &amp; beta function </a:t>
            </a:r>
            <a:endParaRPr lang="ko-KR" altLang="en-US" sz="224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195DF-1BA1-40FA-BB70-D7AEF66E740F}"/>
              </a:ext>
            </a:extLst>
          </p:cNvPr>
          <p:cNvSpPr txBox="1"/>
          <p:nvPr/>
        </p:nvSpPr>
        <p:spPr>
          <a:xfrm>
            <a:off x="492837" y="1138312"/>
            <a:ext cx="1132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565801FE-4D8D-434D-A873-E2807FE79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44" y="1196690"/>
            <a:ext cx="5331848" cy="446462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D1B025D-30A3-41D9-A69F-95BED62BC1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8925" y="1196690"/>
            <a:ext cx="5190004" cy="446462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CEE4F95-98FA-4790-A622-E038EE58B070}"/>
              </a:ext>
            </a:extLst>
          </p:cNvPr>
          <p:cNvSpPr txBox="1"/>
          <p:nvPr/>
        </p:nvSpPr>
        <p:spPr>
          <a:xfrm>
            <a:off x="1410828" y="-4656"/>
            <a:ext cx="540213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92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rPr>
              <a:t>CAPHE group meeting</a:t>
            </a:r>
            <a:endParaRPr lang="ko-KR" altLang="en-US" sz="192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913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E4B6264B002D2E499BAA0B7A566E5441" ma:contentTypeVersion="6" ma:contentTypeDescription="새 문서를 만듭니다." ma:contentTypeScope="" ma:versionID="b6a953ae76a70ef36d601ce6a8db18d5">
  <xsd:schema xmlns:xsd="http://www.w3.org/2001/XMLSchema" xmlns:xs="http://www.w3.org/2001/XMLSchema" xmlns:p="http://schemas.microsoft.com/office/2006/metadata/properties" xmlns:ns2="f3465f98-8fc3-4484-8e2e-f9d1ba967557" xmlns:ns3="52a84894-51f1-4e66-854a-95d50292e3be" targetNamespace="http://schemas.microsoft.com/office/2006/metadata/properties" ma:root="true" ma:fieldsID="aa13e2f36be158edce78acfdd6da5862" ns2:_="" ns3:_="">
    <xsd:import namespace="f3465f98-8fc3-4484-8e2e-f9d1ba967557"/>
    <xsd:import namespace="52a84894-51f1-4e66-854a-95d50292e3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465f98-8fc3-4484-8e2e-f9d1ba967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a84894-51f1-4e66-854a-95d50292e3b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EDB42CE-226B-4F60-B07E-1BBEB0737D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465f98-8fc3-4484-8e2e-f9d1ba967557"/>
    <ds:schemaRef ds:uri="52a84894-51f1-4e66-854a-95d50292e3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707F93-31BD-4209-AEE8-270380E23A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26DDFD-3A26-41DA-A706-C0B59A0A18D8}">
  <ds:schemaRefs>
    <ds:schemaRef ds:uri="http://www.w3.org/XML/1998/namespace"/>
    <ds:schemaRef ds:uri="52a84894-51f1-4e66-854a-95d50292e3b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f3465f98-8fc3-4484-8e2e-f9d1ba96755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396993</TotalTime>
  <Words>587</Words>
  <Application>Microsoft Office PowerPoint</Application>
  <PresentationFormat>와이드스크린</PresentationFormat>
  <Paragraphs>131</Paragraphs>
  <Slides>17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5" baseType="lpstr">
      <vt:lpstr>굴림</vt:lpstr>
      <vt:lpstr>맑은 고딕</vt:lpstr>
      <vt:lpstr>Arial</vt:lpstr>
      <vt:lpstr>Cambria Math</vt:lpstr>
      <vt:lpstr>Ebrima</vt:lpstr>
      <vt:lpstr>Verdana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Emittance Check in Injector</dc:title>
  <dc:creator>jang</dc:creator>
  <cp:lastModifiedBy>김준하 Junha Kim</cp:lastModifiedBy>
  <cp:revision>3704</cp:revision>
  <cp:lastPrinted>2023-11-06T01:30:40Z</cp:lastPrinted>
  <dcterms:created xsi:type="dcterms:W3CDTF">2017-06-27T07:35:53Z</dcterms:created>
  <dcterms:modified xsi:type="dcterms:W3CDTF">2025-01-17T00:45:12Z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0x010100E4B6264B002D2E499BAA0B7A566E5441</vt:lpwstr>
  </property>
</Properties>
</file>