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82" r:id="rId3"/>
    <p:sldId id="383" r:id="rId4"/>
    <p:sldId id="384" r:id="rId5"/>
    <p:sldId id="385" r:id="rId6"/>
    <p:sldId id="386" r:id="rId7"/>
    <p:sldId id="389" r:id="rId8"/>
    <p:sldId id="390" r:id="rId9"/>
    <p:sldId id="391" r:id="rId10"/>
    <p:sldId id="393" r:id="rId11"/>
    <p:sldId id="392" r:id="rId12"/>
    <p:sldId id="388" r:id="rId13"/>
    <p:sldId id="394" r:id="rId14"/>
    <p:sldId id="400" r:id="rId15"/>
    <p:sldId id="395" r:id="rId16"/>
    <p:sldId id="399" r:id="rId17"/>
    <p:sldId id="398" r:id="rId18"/>
    <p:sldId id="402" r:id="rId19"/>
    <p:sldId id="403" r:id="rId20"/>
    <p:sldId id="404" r:id="rId21"/>
    <p:sldId id="387" r:id="rId22"/>
    <p:sldId id="401" r:id="rId23"/>
    <p:sldId id="449" r:id="rId24"/>
    <p:sldId id="396" r:id="rId25"/>
    <p:sldId id="397" r:id="rId26"/>
    <p:sldId id="448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0101FF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5921" autoAdjust="0"/>
  </p:normalViewPr>
  <p:slideViewPr>
    <p:cSldViewPr snapToGrid="0">
      <p:cViewPr varScale="1">
        <p:scale>
          <a:sx n="84" d="100"/>
          <a:sy n="84" d="100"/>
        </p:scale>
        <p:origin x="10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A307-B3FF-461D-A3A3-49D40E18509A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87C5-5796-4EBC-8572-7F61620D0E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28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8BAF8-0F14-4786-9D3E-A0A8FBE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C847C7-CEC9-4C80-8493-24B1D92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0EDAA-054E-43CC-9938-A3E2BEC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D5DCB8-9F52-402A-A960-4288C0F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A0BDCE-02AA-4E5D-AB41-50AE85F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36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4B64F9-EFDA-45BA-A3A5-D27557F6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BAAE1-4225-492D-A1C3-2AD0DAF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9F962F-0366-4CC6-BBD7-6C8394D6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9C82B-AD23-4674-BD90-0910470F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2327C7-6CB4-4EC2-A169-66D129FB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911123-25EB-446A-B78D-35C73A74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6D921FB-78E0-4DCC-A782-5D6311EF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D5C694-AB53-40A8-8B23-D370762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3F8DA-C7F7-4FF8-8E76-450F2CD0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FE62F7-DD07-452A-A339-2AB8FB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77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B36AAD-B8CB-4CF7-BB97-5A4A74C5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3400" cy="49609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C2A9F5-371C-4FAE-A1B2-B0E83793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697832"/>
            <a:ext cx="11309684" cy="5479131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9EDCFE-8193-4A88-9D8A-F706560E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E4631-4F3C-4C42-AFCA-3C4FB33F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69D88E-501D-4DA6-AE63-D4FB8E5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01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53345-AA8F-4D84-AF0C-849F1A5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ED948F-7283-4E58-A112-8716A990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8394D-162A-41CF-AF38-D6ADAF1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E86733-096F-41BC-86BC-37DB30F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9FB1-CE5D-46BA-BF3D-B81B936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0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BB6DED-6B0B-4511-B6BA-E40976BB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10BF-C71C-447F-9692-C46CF44B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6803D-00DF-4175-83A1-5E0086A7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96D69-6AEC-41AB-B84C-1803D06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DBE19E-1D77-43B0-BAF5-CED2C6F6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C2F443-D90B-4485-A157-05B5A84F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9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7EB85-7397-4ED1-A8E0-025D3E7C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D281B0-3897-4F1C-B0C5-EAA7DDF7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9D03D-C6EE-4C6D-A329-5B308C85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4FD188-18CA-4837-8A88-CDBF8AAA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3965EF-7671-457F-A41B-887A57BA1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21B7871-80D9-464B-90CD-B85BE5F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33FE31-BB32-4F45-A9FA-B26CCDB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45E7FF-D786-40D9-9808-1E57E12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5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ECDBB2-CF81-4A31-B516-253CF72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40D4A5-4789-4659-A8D3-3F2C440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122E40-BCBE-4162-BC3B-23619935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4BF35A5-4CAB-4C17-9C63-84B76E5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3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0C1D9-826A-431D-8821-26F7EE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7C5CA2-C4DA-428C-B447-F2F49927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4B0E45-833B-4F4F-B423-12ADC233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1A10-EAC0-4D19-ACA7-F0BD464D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8256F-5F51-43E1-BA75-80225669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BD186B-D0F3-47A7-A97C-6F7F621F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735993-6089-4B4F-8736-E67DDED2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727295-E901-4038-BC71-865EAFD1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18263D-EAFB-4A06-A9D5-F5221BF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4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CFCB14-3CA6-4413-9F47-08F0FD08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6ED5C9A-3065-44D6-91E3-A287A42CF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81C95F-19E9-41FD-809B-FE69151FF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313F34-EB15-4784-9DEA-2CCABF49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E919EB-B0BB-4114-A764-35096AD8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C088A3-91C3-4DA5-9DBC-94A7E02C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872633-93C4-4624-993B-0326C3E9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0C6091-BD62-41B4-A328-FBE296CC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9CBA88-1A04-4B9D-A9CC-D6983E655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528-DFBB-4D6D-AE3A-CAE3025126DE}" type="datetimeFigureOut">
              <a:rPr lang="ko-KR" altLang="en-US" smtClean="0"/>
              <a:t>2025-02-14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12BCB-3F83-4A29-AAC1-861F4F68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413725-ABE1-4E66-A7BC-7644ED5A3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6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681368-EC00-4EE3-ACCD-34FEEE2407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Research Progress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6C87A8C-30BB-4270-97A1-DD9C6CD377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Feb. 14. 2025</a:t>
            </a:r>
          </a:p>
          <a:p>
            <a:r>
              <a:rPr lang="ko-KR" altLang="en-US" dirty="0"/>
              <a:t>송우진</a:t>
            </a:r>
          </a:p>
        </p:txBody>
      </p:sp>
    </p:spTree>
    <p:extLst>
      <p:ext uri="{BB962C8B-B14F-4D97-AF65-F5344CB8AC3E}">
        <p14:creationId xmlns:p14="http://schemas.microsoft.com/office/powerpoint/2010/main" val="34085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E3FEBE0-D6E5-4294-9300-11CEE4B44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2" r="16833" b="5918"/>
          <a:stretch/>
        </p:blipFill>
        <p:spPr>
          <a:xfrm>
            <a:off x="186272" y="3992374"/>
            <a:ext cx="3670619" cy="286562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61E450C-DB17-408A-A937-52A23EC8A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62" r="16833" b="6968"/>
          <a:stretch/>
        </p:blipFill>
        <p:spPr>
          <a:xfrm>
            <a:off x="186273" y="1092637"/>
            <a:ext cx="3670619" cy="28656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058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4F21B1-545F-4488-AFF6-1F87F7D242BB}"/>
              </a:ext>
            </a:extLst>
          </p:cNvPr>
          <p:cNvSpPr txBox="1"/>
          <p:nvPr/>
        </p:nvSpPr>
        <p:spPr>
          <a:xfrm>
            <a:off x="467627" y="630972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1. Data processing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90375-3BF0-48CC-9509-894E081B89F6}"/>
              </a:ext>
            </a:extLst>
          </p:cNvPr>
          <p:cNvSpPr txBox="1"/>
          <p:nvPr/>
        </p:nvSpPr>
        <p:spPr>
          <a:xfrm>
            <a:off x="4136950" y="6319361"/>
            <a:ext cx="286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500 eV, position 0, shot 1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48BA90D-65AB-4B63-A371-0BCE245A1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175" y="1694820"/>
            <a:ext cx="5802774" cy="4352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99868A-2AFF-4557-92C2-DF0AC2CEBF37}"/>
              </a:ext>
            </a:extLst>
          </p:cNvPr>
          <p:cNvSpPr txBox="1"/>
          <p:nvPr/>
        </p:nvSpPr>
        <p:spPr>
          <a:xfrm>
            <a:off x="6007542" y="1222305"/>
            <a:ext cx="5135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Center position and size of each column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3119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9DC12-AC7E-438D-AF9C-68AA374CF5E3}"/>
              </a:ext>
            </a:extLst>
          </p:cNvPr>
          <p:cNvSpPr txBox="1"/>
          <p:nvPr/>
        </p:nvSpPr>
        <p:spPr>
          <a:xfrm>
            <a:off x="467627" y="630972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1. Data processing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806FCE8-8D06-430F-8AEC-6F4E81A3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1900"/>
            <a:ext cx="5994400" cy="44958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1F05221-F267-4318-80AD-0778745A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554302"/>
            <a:ext cx="5994400" cy="449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07CF9-578B-4869-BE42-F97CF61EF033}"/>
              </a:ext>
            </a:extLst>
          </p:cNvPr>
          <p:cNvSpPr txBox="1"/>
          <p:nvPr/>
        </p:nvSpPr>
        <p:spPr>
          <a:xfrm>
            <a:off x="7555230" y="1241845"/>
            <a:ext cx="2755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Center shifted image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4615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B24B15-6816-4241-86F5-63D1EA2D4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69"/>
          <a:stretch/>
        </p:blipFill>
        <p:spPr>
          <a:xfrm>
            <a:off x="5994401" y="1181808"/>
            <a:ext cx="5994400" cy="403413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F753D33-CA52-4312-9326-2E20ECDAC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9"/>
          <a:stretch/>
        </p:blipFill>
        <p:spPr>
          <a:xfrm>
            <a:off x="0" y="1181808"/>
            <a:ext cx="5994400" cy="4034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B70E6-7AC8-4D18-9EED-630E59048536}"/>
              </a:ext>
            </a:extLst>
          </p:cNvPr>
          <p:cNvSpPr txBox="1"/>
          <p:nvPr/>
        </p:nvSpPr>
        <p:spPr>
          <a:xfrm>
            <a:off x="467627" y="630972"/>
            <a:ext cx="475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Data analysis (Voltage set A/B)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5ED9A-B9B7-4F01-A169-CEC09765622E}"/>
              </a:ext>
            </a:extLst>
          </p:cNvPr>
          <p:cNvSpPr txBox="1"/>
          <p:nvPr/>
        </p:nvSpPr>
        <p:spPr>
          <a:xfrm>
            <a:off x="101600" y="1353658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A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DD5C7-1AC1-4CF8-9F61-DDC1D366ABA1}"/>
              </a:ext>
            </a:extLst>
          </p:cNvPr>
          <p:cNvSpPr txBox="1"/>
          <p:nvPr/>
        </p:nvSpPr>
        <p:spPr>
          <a:xfrm>
            <a:off x="6096000" y="1353658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B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E921145-E366-4DEC-B3DB-076F2DF3D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54"/>
          <a:stretch/>
        </p:blipFill>
        <p:spPr>
          <a:xfrm>
            <a:off x="68977" y="5305116"/>
            <a:ext cx="6190504" cy="155288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C763812-9F26-4998-B14D-63E09A6915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76"/>
          <a:stretch/>
        </p:blipFill>
        <p:spPr>
          <a:xfrm>
            <a:off x="5959895" y="5305115"/>
            <a:ext cx="6163131" cy="15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05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B70E6-7AC8-4D18-9EED-630E59048536}"/>
              </a:ext>
            </a:extLst>
          </p:cNvPr>
          <p:cNvSpPr txBox="1"/>
          <p:nvPr/>
        </p:nvSpPr>
        <p:spPr>
          <a:xfrm>
            <a:off x="467627" y="630972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Data analysis (Photon energy)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AF92385-13F0-42ED-914C-82C117875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6"/>
          <a:stretch/>
        </p:blipFill>
        <p:spPr>
          <a:xfrm>
            <a:off x="1290223" y="1200705"/>
            <a:ext cx="4190372" cy="282864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45D5472-D671-40C3-9870-98035916B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6"/>
          <a:stretch/>
        </p:blipFill>
        <p:spPr>
          <a:xfrm>
            <a:off x="6830646" y="1217793"/>
            <a:ext cx="4190372" cy="282864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100C9DE-223F-4056-BC54-6037CFC3E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96"/>
          <a:stretch/>
        </p:blipFill>
        <p:spPr>
          <a:xfrm>
            <a:off x="1290223" y="4012265"/>
            <a:ext cx="4190372" cy="282864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08F4B03-AAC1-4C82-8C97-B64AD963B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96"/>
          <a:stretch/>
        </p:blipFill>
        <p:spPr>
          <a:xfrm>
            <a:off x="6830646" y="4029352"/>
            <a:ext cx="4190372" cy="28286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B5292-DE12-4DD9-AB07-B58405D7B462}"/>
              </a:ext>
            </a:extLst>
          </p:cNvPr>
          <p:cNvSpPr txBox="1"/>
          <p:nvPr/>
        </p:nvSpPr>
        <p:spPr>
          <a:xfrm>
            <a:off x="186273" y="1323469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500 eV</a:t>
            </a:r>
            <a:endParaRPr lang="ko-KR" alt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6E357-1831-4999-B746-7F1AE1F4E1F6}"/>
              </a:ext>
            </a:extLst>
          </p:cNvPr>
          <p:cNvSpPr txBox="1"/>
          <p:nvPr/>
        </p:nvSpPr>
        <p:spPr>
          <a:xfrm>
            <a:off x="5682843" y="1323468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700 eV</a:t>
            </a:r>
            <a:endParaRPr lang="ko-KR" alt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1C087-2C54-4DA3-AAAF-6912524FD4EC}"/>
              </a:ext>
            </a:extLst>
          </p:cNvPr>
          <p:cNvSpPr txBox="1"/>
          <p:nvPr/>
        </p:nvSpPr>
        <p:spPr>
          <a:xfrm>
            <a:off x="186273" y="4046440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900 eV</a:t>
            </a:r>
            <a:endParaRPr lang="ko-KR" alt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89E9C-24D0-4156-95C3-76985BDD75AE}"/>
              </a:ext>
            </a:extLst>
          </p:cNvPr>
          <p:cNvSpPr txBox="1"/>
          <p:nvPr/>
        </p:nvSpPr>
        <p:spPr>
          <a:xfrm>
            <a:off x="5700373" y="4046439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1100 eV</a:t>
            </a:r>
            <a:endParaRPr lang="ko-KR" alt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3F66AC-A436-42F4-905D-788E116A096C}"/>
              </a:ext>
            </a:extLst>
          </p:cNvPr>
          <p:cNvSpPr txBox="1"/>
          <p:nvPr/>
        </p:nvSpPr>
        <p:spPr>
          <a:xfrm>
            <a:off x="6266912" y="686879"/>
            <a:ext cx="495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Kr binding energy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M (293 eV), L (1678 eV)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00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B70E6-7AC8-4D18-9EED-630E59048536}"/>
              </a:ext>
            </a:extLst>
          </p:cNvPr>
          <p:cNvSpPr txBox="1"/>
          <p:nvPr/>
        </p:nvSpPr>
        <p:spPr>
          <a:xfrm>
            <a:off x="467627" y="630972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Data analysis (Photon energy)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73.png">
            <a:extLst>
              <a:ext uri="{FF2B5EF4-FFF2-40B4-BE49-F238E27FC236}">
                <a16:creationId xmlns:a16="http://schemas.microsoft.com/office/drawing/2014/main" id="{D03BF2E7-5EE2-4004-9428-C6073558E225}"/>
              </a:ext>
            </a:extLst>
          </p:cNvPr>
          <p:cNvPicPr/>
          <p:nvPr/>
        </p:nvPicPr>
        <p:blipFill rotWithShape="1">
          <a:blip r:embed="rId2"/>
          <a:srcRect t="10250" r="31617" b="21651"/>
          <a:stretch/>
        </p:blipFill>
        <p:spPr bwMode="auto">
          <a:xfrm>
            <a:off x="7920509" y="1243328"/>
            <a:ext cx="4074312" cy="2691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55.png">
            <a:extLst>
              <a:ext uri="{FF2B5EF4-FFF2-40B4-BE49-F238E27FC236}">
                <a16:creationId xmlns:a16="http://schemas.microsoft.com/office/drawing/2014/main" id="{A43D2C7E-973B-44D2-B321-DA831DFCE937}"/>
              </a:ext>
            </a:extLst>
          </p:cNvPr>
          <p:cNvPicPr/>
          <p:nvPr/>
        </p:nvPicPr>
        <p:blipFill rotWithShape="1">
          <a:blip r:embed="rId3"/>
          <a:srcRect t="10462" r="31215" b="18253"/>
          <a:stretch/>
        </p:blipFill>
        <p:spPr bwMode="auto">
          <a:xfrm>
            <a:off x="1800026" y="4046439"/>
            <a:ext cx="4073236" cy="274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59.png">
            <a:extLst>
              <a:ext uri="{FF2B5EF4-FFF2-40B4-BE49-F238E27FC236}">
                <a16:creationId xmlns:a16="http://schemas.microsoft.com/office/drawing/2014/main" id="{11A6F316-6DD4-49E4-83AA-9A1E176F894E}"/>
              </a:ext>
            </a:extLst>
          </p:cNvPr>
          <p:cNvPicPr/>
          <p:nvPr/>
        </p:nvPicPr>
        <p:blipFill rotWithShape="1">
          <a:blip r:embed="rId4"/>
          <a:srcRect t="9710" r="30612" b="19995"/>
          <a:stretch/>
        </p:blipFill>
        <p:spPr bwMode="auto">
          <a:xfrm>
            <a:off x="1774274" y="1243328"/>
            <a:ext cx="4103084" cy="274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7.png">
            <a:extLst>
              <a:ext uri="{FF2B5EF4-FFF2-40B4-BE49-F238E27FC236}">
                <a16:creationId xmlns:a16="http://schemas.microsoft.com/office/drawing/2014/main" id="{2140CC3F-EA1C-47C7-AD4B-97579B180C69}"/>
              </a:ext>
            </a:extLst>
          </p:cNvPr>
          <p:cNvPicPr/>
          <p:nvPr/>
        </p:nvPicPr>
        <p:blipFill rotWithShape="1">
          <a:blip r:embed="rId5"/>
          <a:srcRect l="-1" t="10039" r="29693" b="17826"/>
          <a:stretch/>
        </p:blipFill>
        <p:spPr bwMode="auto">
          <a:xfrm>
            <a:off x="7921046" y="3934457"/>
            <a:ext cx="4073237" cy="275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B5292-DE12-4DD9-AB07-B58405D7B462}"/>
              </a:ext>
            </a:extLst>
          </p:cNvPr>
          <p:cNvSpPr txBox="1"/>
          <p:nvPr/>
        </p:nvSpPr>
        <p:spPr>
          <a:xfrm>
            <a:off x="176519" y="1391525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500 eV</a:t>
            </a:r>
            <a:endParaRPr lang="ko-KR" alt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6E357-1831-4999-B746-7F1AE1F4E1F6}"/>
              </a:ext>
            </a:extLst>
          </p:cNvPr>
          <p:cNvSpPr txBox="1"/>
          <p:nvPr/>
        </p:nvSpPr>
        <p:spPr>
          <a:xfrm>
            <a:off x="6297114" y="1414499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700 eV</a:t>
            </a:r>
            <a:endParaRPr lang="ko-KR" alt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1C087-2C54-4DA3-AAAF-6912524FD4EC}"/>
              </a:ext>
            </a:extLst>
          </p:cNvPr>
          <p:cNvSpPr txBox="1"/>
          <p:nvPr/>
        </p:nvSpPr>
        <p:spPr>
          <a:xfrm>
            <a:off x="176519" y="4114496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900 eV</a:t>
            </a:r>
            <a:endParaRPr lang="ko-KR" alt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89E9C-24D0-4156-95C3-76985BDD75AE}"/>
              </a:ext>
            </a:extLst>
          </p:cNvPr>
          <p:cNvSpPr txBox="1"/>
          <p:nvPr/>
        </p:nvSpPr>
        <p:spPr>
          <a:xfrm>
            <a:off x="6314644" y="4137470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1100 eV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995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B70E6-7AC8-4D18-9EED-630E59048536}"/>
              </a:ext>
            </a:extLst>
          </p:cNvPr>
          <p:cNvSpPr txBox="1"/>
          <p:nvPr/>
        </p:nvSpPr>
        <p:spPr>
          <a:xfrm>
            <a:off x="467627" y="630972"/>
            <a:ext cx="961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Data analysis (Position)  - M4 Mirror’s GR motor adjusted (8 steps)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903478-E935-41CD-98CD-974C73D8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374" y="4072889"/>
            <a:ext cx="3713481" cy="278511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F43A2C5-4DC7-4917-955B-4DBEB5D3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76" y="1371915"/>
            <a:ext cx="3713479" cy="27851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B861D87-B1D3-4654-AFEF-20B02810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03" y="1202608"/>
            <a:ext cx="3713481" cy="278511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798E825-6AD4-4B31-A6C0-BABD40F4E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902" y="3987719"/>
            <a:ext cx="3713481" cy="2785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7490F-4273-4575-9479-76CDD9D5914F}"/>
              </a:ext>
            </a:extLst>
          </p:cNvPr>
          <p:cNvSpPr txBox="1"/>
          <p:nvPr/>
        </p:nvSpPr>
        <p:spPr>
          <a:xfrm>
            <a:off x="6586930" y="1288950"/>
            <a:ext cx="1434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Pop-in Monitor</a:t>
            </a:r>
            <a:endParaRPr lang="ko-KR" alt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9CCFD7-0CC4-43BC-826B-27E5EEBD4C8C}"/>
              </a:ext>
            </a:extLst>
          </p:cNvPr>
          <p:cNvSpPr txBox="1"/>
          <p:nvPr/>
        </p:nvSpPr>
        <p:spPr>
          <a:xfrm>
            <a:off x="9492916" y="1546058"/>
            <a:ext cx="23278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XIBPM displacement</a:t>
            </a:r>
          </a:p>
          <a:p>
            <a:r>
              <a:rPr lang="en-US" altLang="ko-KR" dirty="0"/>
              <a:t> = 1.027</a:t>
            </a:r>
          </a:p>
          <a:p>
            <a:endParaRPr lang="en-US" altLang="ko-KR" dirty="0"/>
          </a:p>
          <a:p>
            <a:r>
              <a:rPr lang="en-US" altLang="ko-KR" dirty="0"/>
              <a:t>PM displacement</a:t>
            </a:r>
          </a:p>
          <a:p>
            <a:r>
              <a:rPr lang="en-US" altLang="ko-KR" dirty="0"/>
              <a:t> = 1.87</a:t>
            </a:r>
          </a:p>
          <a:p>
            <a:r>
              <a:rPr lang="en-US" altLang="ko-KR" dirty="0"/>
              <a:t>(1.87/1.766=1.059)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1925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B70E6-7AC8-4D18-9EED-630E59048536}"/>
              </a:ext>
            </a:extLst>
          </p:cNvPr>
          <p:cNvSpPr txBox="1"/>
          <p:nvPr/>
        </p:nvSpPr>
        <p:spPr>
          <a:xfrm>
            <a:off x="467627" y="630972"/>
            <a:ext cx="961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Data analysis (Position)  - M4 Mirror’s GR motor adjusted (8 steps)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정육면체 9">
            <a:extLst>
              <a:ext uri="{FF2B5EF4-FFF2-40B4-BE49-F238E27FC236}">
                <a16:creationId xmlns:a16="http://schemas.microsoft.com/office/drawing/2014/main" id="{CD9E44B9-7BFE-4D81-BAAB-D280B28815C4}"/>
              </a:ext>
            </a:extLst>
          </p:cNvPr>
          <p:cNvSpPr/>
          <p:nvPr/>
        </p:nvSpPr>
        <p:spPr>
          <a:xfrm rot="21060000">
            <a:off x="1855585" y="2176337"/>
            <a:ext cx="522832" cy="105581"/>
          </a:xfrm>
          <a:prstGeom prst="cube">
            <a:avLst>
              <a:gd name="adj" fmla="val 54279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정육면체 10">
            <a:extLst>
              <a:ext uri="{FF2B5EF4-FFF2-40B4-BE49-F238E27FC236}">
                <a16:creationId xmlns:a16="http://schemas.microsoft.com/office/drawing/2014/main" id="{1DDB0643-E14C-4F14-BDC1-AB57D0DD6721}"/>
              </a:ext>
            </a:extLst>
          </p:cNvPr>
          <p:cNvSpPr/>
          <p:nvPr/>
        </p:nvSpPr>
        <p:spPr>
          <a:xfrm>
            <a:off x="437939" y="2153476"/>
            <a:ext cx="1690492" cy="105581"/>
          </a:xfrm>
          <a:prstGeom prst="cube">
            <a:avLst>
              <a:gd name="adj" fmla="val 54279"/>
            </a:avLst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정육면체 12">
            <a:extLst>
              <a:ext uri="{FF2B5EF4-FFF2-40B4-BE49-F238E27FC236}">
                <a16:creationId xmlns:a16="http://schemas.microsoft.com/office/drawing/2014/main" id="{49777AB4-ADDB-40E4-A8D5-0A6388522C36}"/>
              </a:ext>
            </a:extLst>
          </p:cNvPr>
          <p:cNvSpPr/>
          <p:nvPr/>
        </p:nvSpPr>
        <p:spPr>
          <a:xfrm>
            <a:off x="2016308" y="2150324"/>
            <a:ext cx="6545621" cy="105581"/>
          </a:xfrm>
          <a:prstGeom prst="cube">
            <a:avLst>
              <a:gd name="adj" fmla="val 54279"/>
            </a:avLst>
          </a:prstGeom>
          <a:solidFill>
            <a:srgbClr val="FFC000">
              <a:lumMod val="40000"/>
              <a:lumOff val="6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F1566F-A827-4A5A-B2FA-C202983AAA3B}"/>
              </a:ext>
            </a:extLst>
          </p:cNvPr>
          <p:cNvSpPr txBox="1"/>
          <p:nvPr/>
        </p:nvSpPr>
        <p:spPr>
          <a:xfrm>
            <a:off x="1277700" y="2336395"/>
            <a:ext cx="16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Grating mirror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71C1CEA-41CD-4F36-A9FB-CCC5F0FE1267}"/>
              </a:ext>
            </a:extLst>
          </p:cNvPr>
          <p:cNvSpPr/>
          <p:nvPr/>
        </p:nvSpPr>
        <p:spPr>
          <a:xfrm>
            <a:off x="4998411" y="1774489"/>
            <a:ext cx="11430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6B86F3F-D8E4-43C2-9684-C18916B4B9EF}"/>
              </a:ext>
            </a:extLst>
          </p:cNvPr>
          <p:cNvSpPr/>
          <p:nvPr/>
        </p:nvSpPr>
        <p:spPr>
          <a:xfrm>
            <a:off x="8202621" y="1774489"/>
            <a:ext cx="11430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759614-AFED-4EDA-88CE-448079B53A24}"/>
              </a:ext>
            </a:extLst>
          </p:cNvPr>
          <p:cNvSpPr txBox="1"/>
          <p:nvPr/>
        </p:nvSpPr>
        <p:spPr>
          <a:xfrm>
            <a:off x="4063815" y="232506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XIBPM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0DA0D-48FA-4396-873D-C9541044B374}"/>
              </a:ext>
            </a:extLst>
          </p:cNvPr>
          <p:cNvSpPr txBox="1"/>
          <p:nvPr/>
        </p:nvSpPr>
        <p:spPr>
          <a:xfrm>
            <a:off x="8563913" y="1932739"/>
            <a:ext cx="235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Pop-in Monitor (PM)</a:t>
            </a:r>
          </a:p>
          <a:p>
            <a:r>
              <a:rPr lang="en-US" altLang="ko-KR" dirty="0"/>
              <a:t>YAG </a:t>
            </a:r>
            <a:r>
              <a:rPr lang="en-US" altLang="ko-KR" dirty="0">
                <a:sym typeface="Wingdings" panose="05000000000000000000" pitchFamily="2" charset="2"/>
              </a:rPr>
              <a:t> Reference</a:t>
            </a:r>
            <a:endParaRPr lang="ko-KR" altLang="en-US" dirty="0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74A8D1D5-E009-4F15-BA31-A88C13FFE4FB}"/>
              </a:ext>
            </a:extLst>
          </p:cNvPr>
          <p:cNvCxnSpPr>
            <a:cxnSpLocks/>
          </p:cNvCxnSpPr>
          <p:nvPr/>
        </p:nvCxnSpPr>
        <p:spPr>
          <a:xfrm flipV="1">
            <a:off x="2016308" y="1894870"/>
            <a:ext cx="2982103" cy="163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D9197F-5F48-438B-A497-4B8280F81298}"/>
              </a:ext>
            </a:extLst>
          </p:cNvPr>
          <p:cNvSpPr txBox="1"/>
          <p:nvPr/>
        </p:nvSpPr>
        <p:spPr>
          <a:xfrm>
            <a:off x="2826711" y="140501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19.04 m</a:t>
            </a:r>
            <a:endParaRPr lang="ko-KR" altLang="en-US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A00478C0-C5CE-4BA8-B5F9-CBF74E449AF8}"/>
              </a:ext>
            </a:extLst>
          </p:cNvPr>
          <p:cNvCxnSpPr/>
          <p:nvPr/>
        </p:nvCxnSpPr>
        <p:spPr>
          <a:xfrm>
            <a:off x="5112711" y="1894870"/>
            <a:ext cx="3096403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E8E8957-03F3-498F-89D0-C8D57F17C698}"/>
              </a:ext>
            </a:extLst>
          </p:cNvPr>
          <p:cNvSpPr txBox="1"/>
          <p:nvPr/>
        </p:nvSpPr>
        <p:spPr>
          <a:xfrm>
            <a:off x="5923114" y="140338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14.58 m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64DA04-8833-4540-99C5-96BB762C4532}"/>
              </a:ext>
            </a:extLst>
          </p:cNvPr>
          <p:cNvSpPr txBox="1"/>
          <p:nvPr/>
        </p:nvSpPr>
        <p:spPr>
          <a:xfrm>
            <a:off x="8484025" y="1260483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Image ration: 1.766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A62ACEB-F53A-4BB0-91BC-1390F7F1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27" y="3148531"/>
            <a:ext cx="4864803" cy="36486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57F3834-D60A-4A60-83C3-4F07365ECD98}"/>
              </a:ext>
            </a:extLst>
          </p:cNvPr>
          <p:cNvSpPr txBox="1"/>
          <p:nvPr/>
        </p:nvSpPr>
        <p:spPr>
          <a:xfrm>
            <a:off x="2469629" y="2772697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A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8CFC-E90E-45F3-BCAA-3298B09C61F7}"/>
              </a:ext>
            </a:extLst>
          </p:cNvPr>
          <p:cNvSpPr txBox="1"/>
          <p:nvPr/>
        </p:nvSpPr>
        <p:spPr>
          <a:xfrm>
            <a:off x="2630213" y="5738533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Fit err = 8.9e-3, 7.2e-2</a:t>
            </a:r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BAC1C1-83F8-4F8E-9BFF-D5FF2790E58A}"/>
              </a:ext>
            </a:extLst>
          </p:cNvPr>
          <p:cNvSpPr txBox="1"/>
          <p:nvPr/>
        </p:nvSpPr>
        <p:spPr>
          <a:xfrm>
            <a:off x="8567008" y="2805477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B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0F28978-04E3-4D5C-A21B-604F4665F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49" y="3170384"/>
            <a:ext cx="4869759" cy="3652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298814D-151F-484D-BF2F-6FF9712CDE6C}"/>
              </a:ext>
            </a:extLst>
          </p:cNvPr>
          <p:cNvSpPr txBox="1"/>
          <p:nvPr/>
        </p:nvSpPr>
        <p:spPr>
          <a:xfrm>
            <a:off x="7996881" y="5749963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Fit err = 1.76e-2, 1.44e-1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5317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1067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(Vertical, in progress)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B70E6-7AC8-4D18-9EED-630E59048536}"/>
              </a:ext>
            </a:extLst>
          </p:cNvPr>
          <p:cNvSpPr txBox="1"/>
          <p:nvPr/>
        </p:nvSpPr>
        <p:spPr>
          <a:xfrm>
            <a:off x="467627" y="630972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2. Data analysis (Applied voltage)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7FA298B-84EE-4188-B3EB-1A710B0C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66" y="1877309"/>
            <a:ext cx="3283444" cy="246258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5F7F746-A8A3-4C3B-A3CD-9C02C4E3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63" y="1877310"/>
            <a:ext cx="3283444" cy="246258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5C3FE97-AB4D-4468-A3F3-7FE376D68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836" y="1899096"/>
            <a:ext cx="3283444" cy="246258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103A68D-F93A-4C1A-921B-5876E89F8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263" y="4375741"/>
            <a:ext cx="3283444" cy="24625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C8C1A00-E9C9-4723-93F1-9CC9909B0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836" y="4357181"/>
            <a:ext cx="3283444" cy="2462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60A402-B96B-4E9E-B993-CA6F8E525D8D}"/>
              </a:ext>
            </a:extLst>
          </p:cNvPr>
          <p:cNvSpPr txBox="1"/>
          <p:nvPr/>
        </p:nvSpPr>
        <p:spPr>
          <a:xfrm>
            <a:off x="186273" y="546944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-1400 V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315CC-E39F-45E5-99B2-CDC5F47F419D}"/>
              </a:ext>
            </a:extLst>
          </p:cNvPr>
          <p:cNvSpPr txBox="1"/>
          <p:nvPr/>
        </p:nvSpPr>
        <p:spPr>
          <a:xfrm>
            <a:off x="226677" y="2842378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-1600 V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438511-FDDF-4A47-92D0-70DE25AA78BB}"/>
              </a:ext>
            </a:extLst>
          </p:cNvPr>
          <p:cNvSpPr txBox="1"/>
          <p:nvPr/>
        </p:nvSpPr>
        <p:spPr>
          <a:xfrm>
            <a:off x="164206" y="1734382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MCP-in</a:t>
            </a:r>
            <a:br>
              <a:rPr lang="en-US" altLang="ko-KR" dirty="0"/>
            </a:br>
            <a:r>
              <a:rPr lang="en-US" altLang="ko-KR" dirty="0"/>
              <a:t>voltage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9F4F32-034C-4F67-BDEB-2C4EEF42107B}"/>
              </a:ext>
            </a:extLst>
          </p:cNvPr>
          <p:cNvSpPr txBox="1"/>
          <p:nvPr/>
        </p:nvSpPr>
        <p:spPr>
          <a:xfrm>
            <a:off x="1240096" y="1092637"/>
            <a:ext cx="1020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Repeller</a:t>
            </a:r>
            <a:endParaRPr lang="en-US" altLang="ko-KR" dirty="0"/>
          </a:p>
          <a:p>
            <a:r>
              <a:rPr lang="en-US" altLang="ko-KR" dirty="0"/>
              <a:t>voltage</a:t>
            </a:r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F95AD7-A414-4C12-8EFC-0AB52471BD09}"/>
              </a:ext>
            </a:extLst>
          </p:cNvPr>
          <p:cNvSpPr txBox="1"/>
          <p:nvPr/>
        </p:nvSpPr>
        <p:spPr>
          <a:xfrm>
            <a:off x="2639753" y="138091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2000 V</a:t>
            </a:r>
            <a:endParaRPr lang="ko-KR" altLang="en-US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040A206-A82F-49A0-99F5-C46A48DD84C9}"/>
              </a:ext>
            </a:extLst>
          </p:cNvPr>
          <p:cNvCxnSpPr/>
          <p:nvPr/>
        </p:nvCxnSpPr>
        <p:spPr>
          <a:xfrm>
            <a:off x="401875" y="1064891"/>
            <a:ext cx="903973" cy="7731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10671924-63D8-407B-8021-BEFCA6C1C6CD}"/>
              </a:ext>
            </a:extLst>
          </p:cNvPr>
          <p:cNvCxnSpPr>
            <a:cxnSpLocks/>
          </p:cNvCxnSpPr>
          <p:nvPr/>
        </p:nvCxnSpPr>
        <p:spPr>
          <a:xfrm flipV="1">
            <a:off x="226677" y="4302192"/>
            <a:ext cx="11509489" cy="216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D15E77E8-6746-4BB8-98C2-56B18777BD23}"/>
              </a:ext>
            </a:extLst>
          </p:cNvPr>
          <p:cNvCxnSpPr>
            <a:cxnSpLocks/>
          </p:cNvCxnSpPr>
          <p:nvPr/>
        </p:nvCxnSpPr>
        <p:spPr>
          <a:xfrm flipH="1">
            <a:off x="1302070" y="1854988"/>
            <a:ext cx="3778" cy="5003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13696433-4595-4C7B-854E-A63631640F9B}"/>
              </a:ext>
            </a:extLst>
          </p:cNvPr>
          <p:cNvCxnSpPr>
            <a:cxnSpLocks/>
          </p:cNvCxnSpPr>
          <p:nvPr/>
        </p:nvCxnSpPr>
        <p:spPr>
          <a:xfrm flipV="1">
            <a:off x="1334529" y="1821786"/>
            <a:ext cx="10470722" cy="223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A5B9288-C7B0-494C-A6D8-8FCF41431C3B}"/>
              </a:ext>
            </a:extLst>
          </p:cNvPr>
          <p:cNvSpPr txBox="1"/>
          <p:nvPr/>
        </p:nvSpPr>
        <p:spPr>
          <a:xfrm>
            <a:off x="6047132" y="138091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3000 V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58FA20-E466-4402-8BCC-7087BFB59A65}"/>
              </a:ext>
            </a:extLst>
          </p:cNvPr>
          <p:cNvSpPr txBox="1"/>
          <p:nvPr/>
        </p:nvSpPr>
        <p:spPr>
          <a:xfrm>
            <a:off x="9743937" y="138091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4000 V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3865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3D094700-73B1-4EC0-8749-A166E397A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5" r="16561" b="5751"/>
          <a:stretch/>
        </p:blipFill>
        <p:spPr>
          <a:xfrm>
            <a:off x="6334125" y="2759551"/>
            <a:ext cx="5509260" cy="3955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내용 개체 틀 2">
            <a:extLst>
              <a:ext uri="{FF2B5EF4-FFF2-40B4-BE49-F238E27FC236}">
                <a16:creationId xmlns:a16="http://schemas.microsoft.com/office/drawing/2014/main" id="{286F3A55-1CFC-4A7F-82A0-DF8F7EE41B9D}"/>
              </a:ext>
            </a:extLst>
          </p:cNvPr>
          <p:cNvSpPr txBox="1">
            <a:spLocks/>
          </p:cNvSpPr>
          <p:nvPr/>
        </p:nvSpPr>
        <p:spPr>
          <a:xfrm>
            <a:off x="264795" y="999650"/>
            <a:ext cx="10515600" cy="5477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/>
              <a:t>Measured by XIBPM at SX beamline (Kr injected)</a:t>
            </a:r>
          </a:p>
          <a:p>
            <a:r>
              <a:rPr lang="en-US" altLang="ko-KR" sz="2000" dirty="0"/>
              <a:t>900 eV pink beam single shot, SNR~4</a:t>
            </a:r>
          </a:p>
          <a:p>
            <a:endParaRPr lang="en-US" altLang="ko-KR" sz="2000" dirty="0"/>
          </a:p>
          <a:p>
            <a:r>
              <a:rPr lang="en-US" altLang="ko-KR" sz="2000" dirty="0"/>
              <a:t>PAL-XFEL SX beamline, photons per pulse 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 2</a:t>
            </a:r>
            <a:r>
              <a:rPr lang="en-US" altLang="ko-KR" sz="2000" dirty="0"/>
              <a:t>e+12 (pink beam)*</a:t>
            </a:r>
          </a:p>
          <a:p>
            <a:r>
              <a:rPr lang="en-US" altLang="ko-KR" sz="2000" dirty="0"/>
              <a:t>Xenon ionization cross section at 900 eV</a:t>
            </a:r>
            <a:br>
              <a:rPr lang="en-US" altLang="ko-KR" sz="2000" dirty="0"/>
            </a:br>
            <a:r>
              <a:rPr lang="en-US" altLang="ko-KR" sz="2000" dirty="0"/>
              <a:t>(Kr was used, but since the cross-section is similar, </a:t>
            </a:r>
            <a:br>
              <a:rPr lang="en-US" altLang="ko-KR" sz="2000" dirty="0"/>
            </a:br>
            <a:r>
              <a:rPr lang="en-US" altLang="ko-KR" sz="2000" dirty="0" err="1"/>
              <a:t>Xe</a:t>
            </a:r>
            <a:r>
              <a:rPr lang="en-US" altLang="ko-KR" sz="2000" dirty="0"/>
              <a:t> data will be utilized for a consistent comparison.)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en-US" altLang="ko-KR" sz="2000" dirty="0"/>
              <a:t>2.1 </a:t>
            </a:r>
            <a:r>
              <a:rPr lang="en-US" altLang="ko-KR" sz="2000" dirty="0" err="1"/>
              <a:t>Mbarn</a:t>
            </a:r>
            <a:endParaRPr lang="en-US" altLang="ko-KR" sz="2000" dirty="0"/>
          </a:p>
          <a:p>
            <a:r>
              <a:rPr lang="en-US" altLang="ko-KR" sz="2000" dirty="0"/>
              <a:t>Photo-ion generation (event number) per pulse 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</a:t>
            </a:r>
            <a:r>
              <a:rPr lang="en-US" altLang="ko-KR" sz="2000" dirty="0"/>
              <a:t> 2.24e+5 [event/pulse]</a:t>
            </a:r>
          </a:p>
          <a:p>
            <a:endParaRPr lang="en-US" altLang="ko-KR" sz="2000" dirty="0"/>
          </a:p>
          <a:p>
            <a:endParaRPr lang="en-US" altLang="ko-KR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2000" dirty="0"/>
              <a:t>* S. H. Park, RSI </a:t>
            </a:r>
            <a:r>
              <a:rPr lang="en-US" altLang="ko-KR" sz="2000" b="1" dirty="0"/>
              <a:t>89</a:t>
            </a:r>
            <a:r>
              <a:rPr lang="en-US" altLang="ko-KR" sz="2000" dirty="0"/>
              <a:t>, 055105 (2018)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44C265E-B17C-48B8-A41A-F078BDCB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961" y="37752"/>
            <a:ext cx="338328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7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609C82F-B44B-4CCB-81C2-E85C8627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80" y="280233"/>
            <a:ext cx="6297534" cy="6297534"/>
          </a:xfrm>
          <a:prstGeom prst="rect">
            <a:avLst/>
          </a:prstGeom>
        </p:spPr>
      </p:pic>
      <p:sp>
        <p:nvSpPr>
          <p:cNvPr id="7" name="내용 개체 틀 4">
            <a:extLst>
              <a:ext uri="{FF2B5EF4-FFF2-40B4-BE49-F238E27FC236}">
                <a16:creationId xmlns:a16="http://schemas.microsoft.com/office/drawing/2014/main" id="{5D056734-1E29-44C5-99DD-77BC3384A79A}"/>
              </a:ext>
            </a:extLst>
          </p:cNvPr>
          <p:cNvSpPr txBox="1">
            <a:spLocks/>
          </p:cNvSpPr>
          <p:nvPr/>
        </p:nvSpPr>
        <p:spPr>
          <a:xfrm>
            <a:off x="312420" y="857629"/>
            <a:ext cx="4739695" cy="1882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/>
              <a:t>Pressure = 1e-6 torr</a:t>
            </a:r>
          </a:p>
          <a:p>
            <a:r>
              <a:rPr lang="en-US" altLang="ko-KR" sz="2000"/>
              <a:t># of event = Photon flux</a:t>
            </a:r>
            <a:br>
              <a:rPr lang="en-US" altLang="ko-KR" sz="2000"/>
            </a:br>
            <a:r>
              <a:rPr lang="en-US" altLang="ko-KR" sz="2000"/>
              <a:t>                 * Cross-section (Xe)</a:t>
            </a:r>
            <a:br>
              <a:rPr lang="en-US" altLang="ko-KR" sz="2000"/>
            </a:br>
            <a:r>
              <a:rPr lang="en-US" altLang="ko-KR" sz="2000"/>
              <a:t>                 * Loschmidt constant</a:t>
            </a:r>
            <a:br>
              <a:rPr lang="en-US" altLang="ko-KR" sz="2000"/>
            </a:br>
            <a:r>
              <a:rPr lang="en-US" altLang="ko-KR" sz="2000"/>
              <a:t>                 * Pressure * Drift length</a:t>
            </a:r>
            <a:br>
              <a:rPr lang="en-US" altLang="ko-KR" sz="2000"/>
            </a:br>
            <a:r>
              <a:rPr lang="en-US" altLang="ko-KR" sz="2000"/>
              <a:t>                 [event/s/0.1% B.W.]</a:t>
            </a:r>
            <a:endParaRPr lang="en-US" altLang="ko-KR" sz="2000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C5703D4C-C135-4809-BCC5-C3CBA00DE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489226"/>
              </p:ext>
            </p:extLst>
          </p:nvPr>
        </p:nvGraphicFramePr>
        <p:xfrm>
          <a:off x="154994" y="3192780"/>
          <a:ext cx="5656580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9262">
                  <a:extLst>
                    <a:ext uri="{9D8B030D-6E8A-4147-A177-3AD203B41FA5}">
                      <a16:colId xmlns:a16="http://schemas.microsoft.com/office/drawing/2014/main" val="339813178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65141224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469066182"/>
                    </a:ext>
                  </a:extLst>
                </a:gridCol>
                <a:gridCol w="1795118">
                  <a:extLst>
                    <a:ext uri="{9D8B030D-6E8A-4147-A177-3AD203B41FA5}">
                      <a16:colId xmlns:a16="http://schemas.microsoft.com/office/drawing/2014/main" val="226276601"/>
                    </a:ext>
                  </a:extLst>
                </a:gridCol>
              </a:tblGrid>
              <a:tr h="38784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Photon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Beamline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Total event number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Exposure time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051316"/>
                  </a:ext>
                </a:extLst>
              </a:tr>
              <a:tr h="277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900 eV pink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PAL-XFEL SX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2.24e+5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Single pulse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655713"/>
                  </a:ext>
                </a:extLst>
              </a:tr>
              <a:tr h="277572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White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PLS-II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3e+9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Dep. on data processing time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1509751"/>
                  </a:ext>
                </a:extLst>
              </a:tr>
              <a:tr h="27757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4GSR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8e+9</a:t>
                      </a:r>
                      <a:endParaRPr lang="ko-KR" alt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007754"/>
                  </a:ext>
                </a:extLst>
              </a:tr>
              <a:tr h="277572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10 keV beam (0.1% </a:t>
                      </a:r>
                      <a:r>
                        <a:rPr lang="en-US" altLang="ko-KR" sz="1600" dirty="0" err="1"/>
                        <a:t>bW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PLS-II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1.85e+5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1.21 sec (0.83 Hz)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421356"/>
                  </a:ext>
                </a:extLst>
              </a:tr>
              <a:tr h="27757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4GSR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2.50e+6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0.09 sec (11 Hz)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619444"/>
                  </a:ext>
                </a:extLst>
              </a:tr>
              <a:tr h="277572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30 keV beam (0.1% </a:t>
                      </a:r>
                      <a:r>
                        <a:rPr lang="en-US" altLang="ko-KR" sz="1600" dirty="0" err="1"/>
                        <a:t>bW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PLS-II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5.09e+2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440 sec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65492"/>
                  </a:ext>
                </a:extLst>
              </a:tr>
              <a:tr h="27757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4GSR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2.59e+4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8.7 sec (0.12 Hz)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32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41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3620721"/>
            <a:ext cx="5345847" cy="2000548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Expected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signal 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Exposure time estimation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Transverse spread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Systematic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 of White PBPM Development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76F9646-8EE2-455C-98D3-CC9AEB79DD7E}"/>
              </a:ext>
            </a:extLst>
          </p:cNvPr>
          <p:cNvSpPr/>
          <p:nvPr/>
        </p:nvSpPr>
        <p:spPr>
          <a:xfrm>
            <a:off x="308663" y="2121424"/>
            <a:ext cx="283443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3. Detailed Design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F506A97-9905-45C3-99CB-F54A64F39208}"/>
              </a:ext>
            </a:extLst>
          </p:cNvPr>
          <p:cNvSpPr/>
          <p:nvPr/>
        </p:nvSpPr>
        <p:spPr>
          <a:xfrm>
            <a:off x="308663" y="3358300"/>
            <a:ext cx="39966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5. Resolution (Dec 06, 24)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9918443-99CD-4C4A-8CCA-023F876A6093}"/>
              </a:ext>
            </a:extLst>
          </p:cNvPr>
          <p:cNvSpPr/>
          <p:nvPr/>
        </p:nvSpPr>
        <p:spPr>
          <a:xfrm>
            <a:off x="308663" y="2739862"/>
            <a:ext cx="220284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Experiment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7CF80F6-4A2E-4351-A011-D2E7245F0DD8}"/>
              </a:ext>
            </a:extLst>
          </p:cNvPr>
          <p:cNvSpPr/>
          <p:nvPr/>
        </p:nvSpPr>
        <p:spPr>
          <a:xfrm>
            <a:off x="308663" y="882788"/>
            <a:ext cx="32608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 Background Study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889331F-D44C-482D-874B-55336A56013B}"/>
              </a:ext>
            </a:extLst>
          </p:cNvPr>
          <p:cNvSpPr/>
          <p:nvPr/>
        </p:nvSpPr>
        <p:spPr>
          <a:xfrm>
            <a:off x="308663" y="1502986"/>
            <a:ext cx="33121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2. Conceptual Design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2C8106F-EDCC-47E6-857A-9DE1582558B9}"/>
              </a:ext>
            </a:extLst>
          </p:cNvPr>
          <p:cNvSpPr/>
          <p:nvPr/>
        </p:nvSpPr>
        <p:spPr>
          <a:xfrm>
            <a:off x="6064805" y="665254"/>
            <a:ext cx="5558589" cy="5847755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plan (Nov 01, 24 )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Experimental goal and contents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Preliminary preparations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Detailed experimental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ko-KR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장비심의위원회 </a:t>
            </a: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(Feb 05, 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XFEL SX test plan (Jan 03, 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PAL-XFEL Soft X-ray beamline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Results (in progress)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PLS-II BL6C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2801D5EE-3AB0-4D24-AA85-6B0D28BF5864}"/>
              </a:ext>
            </a:extLst>
          </p:cNvPr>
          <p:cNvCxnSpPr>
            <a:cxnSpLocks/>
          </p:cNvCxnSpPr>
          <p:nvPr/>
        </p:nvCxnSpPr>
        <p:spPr>
          <a:xfrm>
            <a:off x="2767263" y="2970694"/>
            <a:ext cx="304399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09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9A2EB35C-5FE5-48A5-9CFA-8B4313C14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19836"/>
              </p:ext>
            </p:extLst>
          </p:nvPr>
        </p:nvGraphicFramePr>
        <p:xfrm>
          <a:off x="846623" y="1554302"/>
          <a:ext cx="260858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30">
                  <a:extLst>
                    <a:ext uri="{9D8B030D-6E8A-4147-A177-3AD203B41FA5}">
                      <a16:colId xmlns:a16="http://schemas.microsoft.com/office/drawing/2014/main" val="3931964989"/>
                    </a:ext>
                  </a:extLst>
                </a:gridCol>
                <a:gridCol w="1756650">
                  <a:extLst>
                    <a:ext uri="{9D8B030D-6E8A-4147-A177-3AD203B41FA5}">
                      <a16:colId xmlns:a16="http://schemas.microsoft.com/office/drawing/2014/main" val="994162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Gas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Percentage</a:t>
                      </a:r>
                      <a:br>
                        <a:rPr lang="en-US" altLang="ko-KR" dirty="0"/>
                      </a:br>
                      <a:r>
                        <a:rPr lang="en-US" altLang="ko-KR" dirty="0"/>
                        <a:t>contribution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64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H2O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48%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92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H2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181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74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O2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20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CO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2.5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379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CO2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2.5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25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Total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100%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80346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84386C0B-1E45-418F-9BEA-861237DCC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4338"/>
              </p:ext>
            </p:extLst>
          </p:nvPr>
        </p:nvGraphicFramePr>
        <p:xfrm>
          <a:off x="3899420" y="1489041"/>
          <a:ext cx="7445957" cy="33664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1682">
                  <a:extLst>
                    <a:ext uri="{9D8B030D-6E8A-4147-A177-3AD203B41FA5}">
                      <a16:colId xmlns:a16="http://schemas.microsoft.com/office/drawing/2014/main" val="3398131780"/>
                    </a:ext>
                  </a:extLst>
                </a:gridCol>
                <a:gridCol w="1174096">
                  <a:extLst>
                    <a:ext uri="{9D8B030D-6E8A-4147-A177-3AD203B41FA5}">
                      <a16:colId xmlns:a16="http://schemas.microsoft.com/office/drawing/2014/main" val="65141224"/>
                    </a:ext>
                  </a:extLst>
                </a:gridCol>
                <a:gridCol w="1365229">
                  <a:extLst>
                    <a:ext uri="{9D8B030D-6E8A-4147-A177-3AD203B41FA5}">
                      <a16:colId xmlns:a16="http://schemas.microsoft.com/office/drawing/2014/main" val="2469066182"/>
                    </a:ext>
                  </a:extLst>
                </a:gridCol>
                <a:gridCol w="1365229">
                  <a:extLst>
                    <a:ext uri="{9D8B030D-6E8A-4147-A177-3AD203B41FA5}">
                      <a16:colId xmlns:a16="http://schemas.microsoft.com/office/drawing/2014/main" val="2847804845"/>
                    </a:ext>
                  </a:extLst>
                </a:gridCol>
                <a:gridCol w="1929721">
                  <a:extLst>
                    <a:ext uri="{9D8B030D-6E8A-4147-A177-3AD203B41FA5}">
                      <a16:colId xmlns:a16="http://schemas.microsoft.com/office/drawing/2014/main" val="226276601"/>
                    </a:ext>
                  </a:extLst>
                </a:gridCol>
              </a:tblGrid>
              <a:tr h="387841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Photon beam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Beamline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Total event number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Exposure time</a:t>
                      </a:r>
                    </a:p>
                    <a:p>
                      <a:pPr latinLnBrk="1"/>
                      <a:r>
                        <a:rPr lang="en-US" altLang="ko-KR" sz="1600" dirty="0"/>
                        <a:t>(Residual gas)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618952"/>
                  </a:ext>
                </a:extLst>
              </a:tr>
              <a:tr h="387841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Xenon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Residual Gas</a:t>
                      </a:r>
                      <a:endParaRPr lang="ko-KR" alt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051316"/>
                  </a:ext>
                </a:extLst>
              </a:tr>
              <a:tr h="2775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900 eV pink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PAL-XFEL SX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2.24e+5 (Kr)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Single pulse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655713"/>
                  </a:ext>
                </a:extLst>
              </a:tr>
              <a:tr h="277572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White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PLS-II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3e+9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9.2e+7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2.4 </a:t>
                      </a:r>
                      <a:r>
                        <a:rPr lang="en-US" altLang="ko-KR" sz="1600" dirty="0" err="1"/>
                        <a:t>ms</a:t>
                      </a:r>
                      <a:r>
                        <a:rPr lang="ko-KR" altLang="en-US" sz="1600" dirty="0"/>
                        <a:t> </a:t>
                      </a:r>
                      <a:r>
                        <a:rPr lang="en-US" altLang="ko-KR" sz="1600" dirty="0"/>
                        <a:t>(410 Hz)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1509751"/>
                  </a:ext>
                </a:extLst>
              </a:tr>
              <a:tr h="27757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4GSR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8e+9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1.76e+8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1.2 </a:t>
                      </a:r>
                      <a:r>
                        <a:rPr lang="en-US" altLang="ko-KR" sz="1600" dirty="0" err="1"/>
                        <a:t>ms</a:t>
                      </a:r>
                      <a:r>
                        <a:rPr lang="en-US" altLang="ko-KR" sz="1600" dirty="0"/>
                        <a:t> (785 Hz)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007754"/>
                  </a:ext>
                </a:extLst>
              </a:tr>
              <a:tr h="277572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10 keV beam (0.1% </a:t>
                      </a:r>
                      <a:r>
                        <a:rPr lang="en-US" altLang="ko-KR" sz="1600" dirty="0" err="1"/>
                        <a:t>bW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PLS-II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1.85e+5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6.07e+2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Too long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421356"/>
                  </a:ext>
                </a:extLst>
              </a:tr>
              <a:tr h="27757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4GSR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2.50e+6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8.19e+3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274 sec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619444"/>
                  </a:ext>
                </a:extLst>
              </a:tr>
              <a:tr h="277572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30 keV beam (0.1% </a:t>
                      </a:r>
                      <a:r>
                        <a:rPr lang="en-US" altLang="ko-KR" sz="1600" dirty="0" err="1"/>
                        <a:t>bW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PLS-II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5.09e+2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1.03e+0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Too long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65492"/>
                  </a:ext>
                </a:extLst>
              </a:tr>
              <a:tr h="27757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4GSR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2.59e+4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5.24e+1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Too long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32499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E39776F-FFA0-4D30-A9E1-2CD6A1047BC5}"/>
              </a:ext>
            </a:extLst>
          </p:cNvPr>
          <p:cNvSpPr txBox="1"/>
          <p:nvPr/>
        </p:nvSpPr>
        <p:spPr>
          <a:xfrm>
            <a:off x="467627" y="630972"/>
            <a:ext cx="9356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Residual gas composition (High vacuum, require reference check)</a:t>
            </a:r>
          </a:p>
        </p:txBody>
      </p:sp>
      <p:pic>
        <p:nvPicPr>
          <p:cNvPr id="12" name="내용 개체 틀 3">
            <a:extLst>
              <a:ext uri="{FF2B5EF4-FFF2-40B4-BE49-F238E27FC236}">
                <a16:creationId xmlns:a16="http://schemas.microsoft.com/office/drawing/2014/main" id="{46BAFC98-484D-4F3D-9FE5-C1DBF8192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948"/>
          <a:stretch/>
        </p:blipFill>
        <p:spPr>
          <a:xfrm>
            <a:off x="846623" y="4855523"/>
            <a:ext cx="5952762" cy="19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99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E5B05EE-A63F-4069-9170-FF87301C73B9}"/>
              </a:ext>
            </a:extLst>
          </p:cNvPr>
          <p:cNvSpPr/>
          <p:nvPr/>
        </p:nvSpPr>
        <p:spPr>
          <a:xfrm>
            <a:off x="496688" y="830703"/>
            <a:ext cx="10758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/>
              <a:t>Spectra → BL6C Beam Calculation (Previously Calculated with IVU20)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Simulate the expected experimental results for BL6C, including the event number.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85D3DA-19A4-421F-8865-F72B0B89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8" y="1676766"/>
            <a:ext cx="75914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7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E5B05EE-A63F-4069-9170-FF87301C73B9}"/>
              </a:ext>
            </a:extLst>
          </p:cNvPr>
          <p:cNvSpPr/>
          <p:nvPr/>
        </p:nvSpPr>
        <p:spPr>
          <a:xfrm>
            <a:off x="496688" y="830703"/>
            <a:ext cx="10758604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/>
              <a:t>White PBPM</a:t>
            </a:r>
            <a:r>
              <a:rPr lang="en-US" altLang="ko-KR" sz="2000" dirty="0"/>
              <a:t> is currently in the procurement process.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/>
              <a:t>XIBPM displacement experiment</a:t>
            </a:r>
            <a:r>
              <a:rPr lang="en-US" altLang="ko-KR" sz="2000" dirty="0"/>
              <a:t> at the PAL-XFEL SX beamline has been completed.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/>
              <a:t>     - </a:t>
            </a:r>
            <a:r>
              <a:rPr lang="en-US" altLang="ko-KR" sz="2000" dirty="0"/>
              <a:t>Data analysis is in progress.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/>
              <a:t>Expected signal intensity</a:t>
            </a:r>
            <a:r>
              <a:rPr lang="en-US" altLang="ko-KR" sz="2000" dirty="0"/>
              <a:t> has been calculated.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/>
              <a:t>     - </a:t>
            </a:r>
            <a:r>
              <a:rPr lang="en-US" altLang="ko-KR" sz="2000" dirty="0"/>
              <a:t>Simulation for the </a:t>
            </a:r>
            <a:r>
              <a:rPr lang="en-US" altLang="ko-KR" sz="2000" b="1" dirty="0"/>
              <a:t>PLS-II experiment</a:t>
            </a:r>
            <a:r>
              <a:rPr lang="en-US" altLang="ko-KR" sz="2000" dirty="0"/>
              <a:t> is planned.</a:t>
            </a:r>
            <a:endParaRPr lang="en-US" altLang="ko-KR" sz="2000" b="1" dirty="0"/>
          </a:p>
        </p:txBody>
      </p:sp>
    </p:spTree>
    <p:extLst>
      <p:ext uri="{BB962C8B-B14F-4D97-AF65-F5344CB8AC3E}">
        <p14:creationId xmlns:p14="http://schemas.microsoft.com/office/powerpoint/2010/main" val="135590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AB6AD2-7F1F-467E-B410-C5647DFE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7150"/>
            <a:ext cx="8991600" cy="6743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656EE-116D-490E-8C32-7F1D6A7A8C73}"/>
              </a:ext>
            </a:extLst>
          </p:cNvPr>
          <p:cNvSpPr txBox="1"/>
          <p:nvPr/>
        </p:nvSpPr>
        <p:spPr>
          <a:xfrm>
            <a:off x="9166860" y="179451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500 eV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ABA72-99B7-43CF-AA56-293BBCA0FBBF}"/>
              </a:ext>
            </a:extLst>
          </p:cNvPr>
          <p:cNvSpPr txBox="1"/>
          <p:nvPr/>
        </p:nvSpPr>
        <p:spPr>
          <a:xfrm>
            <a:off x="8050530" y="128397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700 eV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1DB9-9045-4B9A-B1C8-3354528FF371}"/>
              </a:ext>
            </a:extLst>
          </p:cNvPr>
          <p:cNvSpPr txBox="1"/>
          <p:nvPr/>
        </p:nvSpPr>
        <p:spPr>
          <a:xfrm>
            <a:off x="5791200" y="219813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900 eV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C0E4C-87FD-4481-8520-AC311B4F584C}"/>
              </a:ext>
            </a:extLst>
          </p:cNvPr>
          <p:cNvSpPr txBox="1"/>
          <p:nvPr/>
        </p:nvSpPr>
        <p:spPr>
          <a:xfrm>
            <a:off x="3954780" y="499086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1100 eV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135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2.png">
            <a:extLst>
              <a:ext uri="{FF2B5EF4-FFF2-40B4-BE49-F238E27FC236}">
                <a16:creationId xmlns:a16="http://schemas.microsoft.com/office/drawing/2014/main" id="{293A3800-DF03-4B77-9F28-7A2345A2EBB1}"/>
              </a:ext>
            </a:extLst>
          </p:cNvPr>
          <p:cNvPicPr/>
          <p:nvPr/>
        </p:nvPicPr>
        <p:blipFill rotWithShape="1">
          <a:blip r:embed="rId2"/>
          <a:srcRect t="37724"/>
          <a:stretch/>
        </p:blipFill>
        <p:spPr>
          <a:xfrm>
            <a:off x="728243" y="0"/>
            <a:ext cx="10078928" cy="3429001"/>
          </a:xfrm>
          <a:prstGeom prst="rect">
            <a:avLst/>
          </a:prstGeom>
          <a:ln/>
        </p:spPr>
      </p:pic>
      <p:pic>
        <p:nvPicPr>
          <p:cNvPr id="5" name="image74.png">
            <a:extLst>
              <a:ext uri="{FF2B5EF4-FFF2-40B4-BE49-F238E27FC236}">
                <a16:creationId xmlns:a16="http://schemas.microsoft.com/office/drawing/2014/main" id="{C2E1E551-E297-4BB0-ABF5-09AAEA2908EB}"/>
              </a:ext>
            </a:extLst>
          </p:cNvPr>
          <p:cNvPicPr/>
          <p:nvPr/>
        </p:nvPicPr>
        <p:blipFill rotWithShape="1">
          <a:blip r:embed="rId3"/>
          <a:srcRect t="37177"/>
          <a:stretch/>
        </p:blipFill>
        <p:spPr>
          <a:xfrm>
            <a:off x="882374" y="3429000"/>
            <a:ext cx="9924797" cy="3429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00330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.png">
            <a:extLst>
              <a:ext uri="{FF2B5EF4-FFF2-40B4-BE49-F238E27FC236}">
                <a16:creationId xmlns:a16="http://schemas.microsoft.com/office/drawing/2014/main" id="{EEF34507-A040-44E2-816C-8C3D755A9CC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87844" y="1244697"/>
            <a:ext cx="5839652" cy="4368605"/>
          </a:xfrm>
          <a:prstGeom prst="rect">
            <a:avLst/>
          </a:prstGeom>
          <a:ln/>
        </p:spPr>
      </p:pic>
      <p:pic>
        <p:nvPicPr>
          <p:cNvPr id="3" name="image2.png">
            <a:extLst>
              <a:ext uri="{FF2B5EF4-FFF2-40B4-BE49-F238E27FC236}">
                <a16:creationId xmlns:a16="http://schemas.microsoft.com/office/drawing/2014/main" id="{BCDDC491-D2ED-417C-9EDF-8B59F8CCC44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1244697"/>
            <a:ext cx="5856766" cy="43686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4993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4.png">
            <a:extLst>
              <a:ext uri="{FF2B5EF4-FFF2-40B4-BE49-F238E27FC236}">
                <a16:creationId xmlns:a16="http://schemas.microsoft.com/office/drawing/2014/main" id="{EC3F1720-67A1-460E-A7B1-9E66D706EC2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9555" y="0"/>
            <a:ext cx="11692890" cy="6577883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B3ACB-3D42-4DEA-9357-F4AE8877C92A}"/>
              </a:ext>
            </a:extLst>
          </p:cNvPr>
          <p:cNvSpPr txBox="1"/>
          <p:nvPr/>
        </p:nvSpPr>
        <p:spPr>
          <a:xfrm>
            <a:off x="1703070" y="2400300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H2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5A38D-A952-4AD6-9B9D-0013069EA4A1}"/>
              </a:ext>
            </a:extLst>
          </p:cNvPr>
          <p:cNvSpPr txBox="1"/>
          <p:nvPr/>
        </p:nvSpPr>
        <p:spPr>
          <a:xfrm>
            <a:off x="2806948" y="209964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H2O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00D5D-49D8-4447-BCB8-50C276D39CBA}"/>
              </a:ext>
            </a:extLst>
          </p:cNvPr>
          <p:cNvSpPr txBox="1"/>
          <p:nvPr/>
        </p:nvSpPr>
        <p:spPr>
          <a:xfrm>
            <a:off x="4166235" y="353957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N2, O2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F9C15-0007-49D7-918D-1254F0195CC5}"/>
              </a:ext>
            </a:extLst>
          </p:cNvPr>
          <p:cNvSpPr txBox="1"/>
          <p:nvPr/>
        </p:nvSpPr>
        <p:spPr>
          <a:xfrm>
            <a:off x="5878830" y="3908907"/>
            <a:ext cx="73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CO2?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27460-CCCB-4168-8CBC-F62EE7CBBA6F}"/>
              </a:ext>
            </a:extLst>
          </p:cNvPr>
          <p:cNvSpPr txBox="1"/>
          <p:nvPr/>
        </p:nvSpPr>
        <p:spPr>
          <a:xfrm>
            <a:off x="6766560" y="1943100"/>
            <a:ext cx="2975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ko-KR" dirty="0"/>
              <a:t>진공도 : 6.9E-7 </a:t>
            </a:r>
            <a:r>
              <a:rPr lang="ko-KR" altLang="ko-KR" dirty="0" err="1"/>
              <a:t>Torr</a:t>
            </a:r>
            <a:endParaRPr lang="ko-KR" altLang="ko-KR" dirty="0"/>
          </a:p>
          <a:p>
            <a:r>
              <a:rPr lang="en-US" altLang="ko-KR" dirty="0"/>
              <a:t>250113_XIBPM - </a:t>
            </a:r>
            <a:r>
              <a:rPr lang="ko-KR" altLang="ko-KR" dirty="0"/>
              <a:t>RGA 측정</a:t>
            </a:r>
          </a:p>
        </p:txBody>
      </p:sp>
    </p:spTree>
    <p:extLst>
      <p:ext uri="{BB962C8B-B14F-4D97-AF65-F5344CB8AC3E}">
        <p14:creationId xmlns:p14="http://schemas.microsoft.com/office/powerpoint/2010/main" val="84362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70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 table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E5B05EE-A63F-4069-9170-FF87301C73B9}"/>
              </a:ext>
            </a:extLst>
          </p:cNvPr>
          <p:cNvSpPr/>
          <p:nvPr/>
        </p:nvSpPr>
        <p:spPr>
          <a:xfrm>
            <a:off x="473242" y="866365"/>
            <a:ext cx="8670758" cy="530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 06 – XIBPM upgrade,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replacement of internal structures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US" altLang="ko-KR" dirty="0">
                <a:latin typeface="+mj-lt"/>
                <a:cs typeface="Arial" panose="020B0604020202020204" pitchFamily="34" charset="0"/>
              </a:rPr>
              <a:t>Jan 08 – Discuss plans for measuring profile.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 13 –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Vertical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 displacement measurement @ pink-beam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           – Chamber rotation and flange re-assemble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 20 –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Horizontal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 displacement measurement @ pink- &amp; mono-beam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Feb 05 – 4GSR </a:t>
            </a:r>
            <a:r>
              <a:rPr lang="ko-KR" altLang="en-US" dirty="0">
                <a:latin typeface="+mj-lt"/>
                <a:cs typeface="Arial" panose="020B0604020202020204" pitchFamily="34" charset="0"/>
              </a:rPr>
              <a:t>가속기연구단 장비검토위원회</a:t>
            </a:r>
            <a:endParaRPr lang="en-US" altLang="ko-KR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Feb 10 – Start of major component procurement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(Plan)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March – Profile measurement at PAL-XFEL SX beamline </a:t>
            </a:r>
            <a:br>
              <a:rPr lang="en-US" altLang="ko-KR" dirty="0">
                <a:latin typeface="+mj-lt"/>
                <a:cs typeface="Arial" panose="020B0604020202020204" pitchFamily="34" charset="0"/>
              </a:rPr>
            </a:br>
            <a:r>
              <a:rPr lang="en-US" altLang="ko-KR" dirty="0">
                <a:latin typeface="+mj-lt"/>
                <a:cs typeface="Arial" panose="020B0604020202020204" pitchFamily="34" charset="0"/>
              </a:rPr>
              <a:t>            (Replace mesh and electrode with an upgraded version)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April – Complete the draft of the paper works (Thesis, Journal)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May – Experimental chamber set-up and test</a:t>
            </a:r>
          </a:p>
        </p:txBody>
      </p:sp>
    </p:spTree>
    <p:extLst>
      <p:ext uri="{BB962C8B-B14F-4D97-AF65-F5344CB8AC3E}">
        <p14:creationId xmlns:p14="http://schemas.microsoft.com/office/powerpoint/2010/main" val="155373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8D81B-DAB6-4189-9367-B7165FEBC54D}"/>
              </a:ext>
            </a:extLst>
          </p:cNvPr>
          <p:cNvSpPr txBox="1"/>
          <p:nvPr/>
        </p:nvSpPr>
        <p:spPr>
          <a:xfrm>
            <a:off x="186273" y="16930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장비심의위원회</a:t>
            </a:r>
          </a:p>
        </p:txBody>
      </p:sp>
    </p:spTree>
    <p:extLst>
      <p:ext uri="{BB962C8B-B14F-4D97-AF65-F5344CB8AC3E}">
        <p14:creationId xmlns:p14="http://schemas.microsoft.com/office/powerpoint/2010/main" val="62237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A4F713-1233-4621-A5B4-492941781EC6}"/>
              </a:ext>
            </a:extLst>
          </p:cNvPr>
          <p:cNvSpPr txBox="1"/>
          <p:nvPr/>
        </p:nvSpPr>
        <p:spPr>
          <a:xfrm>
            <a:off x="186273" y="169307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Procurement item list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2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C8588A5-A9AE-45EA-AD7C-CDA1BC38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15" y="459522"/>
            <a:ext cx="6157643" cy="3280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774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C067D2-BD02-4944-9A73-DCFEEFA218B9}"/>
              </a:ext>
            </a:extLst>
          </p:cNvPr>
          <p:cNvSpPr txBox="1"/>
          <p:nvPr/>
        </p:nvSpPr>
        <p:spPr>
          <a:xfrm>
            <a:off x="6848905" y="630972"/>
            <a:ext cx="317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From H. Hyun’s presentation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3F5BB358-8A70-480B-B568-84751AB2A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608"/>
            <a:ext cx="4323188" cy="324239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0BA3D01-D1F2-4E89-A692-B22C1D15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12" y="3615608"/>
            <a:ext cx="4323188" cy="324239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1D2583D-4E0C-49E3-A459-413C97409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46" y="3596597"/>
            <a:ext cx="2460308" cy="3280411"/>
          </a:xfrm>
          <a:prstGeom prst="rect">
            <a:avLst/>
          </a:prstGeom>
        </p:spPr>
      </p:pic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57E9C626-3E87-47A4-AFB0-CA9A5B46A2BF}"/>
              </a:ext>
            </a:extLst>
          </p:cNvPr>
          <p:cNvSpPr/>
          <p:nvPr/>
        </p:nvSpPr>
        <p:spPr>
          <a:xfrm>
            <a:off x="1751096" y="4030148"/>
            <a:ext cx="8869680" cy="3862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X-ray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962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774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E5B05EE-A63F-4069-9170-FF87301C73B9}"/>
              </a:ext>
            </a:extLst>
          </p:cNvPr>
          <p:cNvSpPr/>
          <p:nvPr/>
        </p:nvSpPr>
        <p:spPr>
          <a:xfrm>
            <a:off x="473242" y="866365"/>
            <a:ext cx="6784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+mj-lt"/>
                <a:cs typeface="Arial" panose="020B0604020202020204" pitchFamily="34" charset="0"/>
              </a:rPr>
              <a:t>Jan 06 – XIBPM upgrade,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replacement of internal structures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US" altLang="ko-KR" dirty="0">
                <a:latin typeface="+mj-lt"/>
                <a:cs typeface="Arial" panose="020B0604020202020204" pitchFamily="34" charset="0"/>
              </a:rPr>
              <a:t>Jan 08 – Discuss plans for measuring profile.</a:t>
            </a:r>
          </a:p>
          <a:p>
            <a:r>
              <a:rPr lang="en-US" altLang="ko-K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Jan 13 – </a:t>
            </a:r>
            <a:r>
              <a:rPr lang="en-US" altLang="ko-KR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Vertical</a:t>
            </a:r>
            <a:r>
              <a:rPr lang="en-US" altLang="ko-K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displacement measurement @ pink-beam</a:t>
            </a:r>
          </a:p>
          <a:p>
            <a:r>
              <a:rPr lang="en-US" altLang="ko-KR" dirty="0">
                <a:latin typeface="+mj-lt"/>
                <a:cs typeface="Arial" panose="020B0604020202020204" pitchFamily="34" charset="0"/>
              </a:rPr>
              <a:t>           – Chamber rotation and flange re-assemble</a:t>
            </a:r>
          </a:p>
          <a:p>
            <a:r>
              <a:rPr lang="en-US" altLang="ko-K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Jan 20 – </a:t>
            </a:r>
            <a:r>
              <a:rPr lang="en-US" altLang="ko-KR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Horizontal</a:t>
            </a:r>
            <a:r>
              <a:rPr lang="en-US" altLang="ko-K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displacement measurement </a:t>
            </a:r>
            <a:br>
              <a:rPr lang="en-US" altLang="ko-K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@ pink- &amp; mono-beam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76A0B11-E3C2-4D83-933F-7C2ED214D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0" b="29294"/>
          <a:stretch/>
        </p:blipFill>
        <p:spPr>
          <a:xfrm>
            <a:off x="725611" y="2721527"/>
            <a:ext cx="10253054" cy="327010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C7525CF-EE91-408D-9E75-21D8FC10D132}"/>
              </a:ext>
            </a:extLst>
          </p:cNvPr>
          <p:cNvSpPr/>
          <p:nvPr/>
        </p:nvSpPr>
        <p:spPr>
          <a:xfrm>
            <a:off x="1988820" y="6174234"/>
            <a:ext cx="7784174" cy="560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sym typeface="Wingdings" panose="05000000000000000000" pitchFamily="2" charset="2"/>
              </a:rPr>
              <a:t> In</a:t>
            </a:r>
            <a:r>
              <a:rPr lang="ko-KR" alt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sym typeface="Wingdings" panose="05000000000000000000" pitchFamily="2" charset="2"/>
              </a:rPr>
              <a:t>this</a:t>
            </a:r>
            <a:r>
              <a:rPr lang="ko-KR" alt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sym typeface="Wingdings" panose="05000000000000000000" pitchFamily="2" charset="2"/>
              </a:rPr>
              <a:t>experiment,</a:t>
            </a:r>
            <a:r>
              <a:rPr lang="ko-KR" alt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sym typeface="Wingdings" panose="05000000000000000000" pitchFamily="2" charset="2"/>
              </a:rPr>
              <a:t>Keep the mesh, only Install the shield plate.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34FC73-DC5F-497A-A8F0-766124CE6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26333"/>
          <a:stretch/>
        </p:blipFill>
        <p:spPr>
          <a:xfrm>
            <a:off x="7906167" y="0"/>
            <a:ext cx="3969603" cy="279636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AEE4B0D-3D6B-49A2-A566-7BE501FC5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0" b="17000"/>
          <a:stretch/>
        </p:blipFill>
        <p:spPr>
          <a:xfrm>
            <a:off x="6896100" y="1258070"/>
            <a:ext cx="2291413" cy="15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0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55.png">
            <a:extLst>
              <a:ext uri="{FF2B5EF4-FFF2-40B4-BE49-F238E27FC236}">
                <a16:creationId xmlns:a16="http://schemas.microsoft.com/office/drawing/2014/main" id="{F4B5D2D9-9E84-4334-B915-2EB2F344DA9F}"/>
              </a:ext>
            </a:extLst>
          </p:cNvPr>
          <p:cNvPicPr/>
          <p:nvPr/>
        </p:nvPicPr>
        <p:blipFill rotWithShape="1">
          <a:blip r:embed="rId2"/>
          <a:srcRect t="9858" r="30790"/>
          <a:stretch/>
        </p:blipFill>
        <p:spPr bwMode="auto">
          <a:xfrm>
            <a:off x="241726" y="2287143"/>
            <a:ext cx="5427554" cy="4594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774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정육면체 7">
            <a:extLst>
              <a:ext uri="{FF2B5EF4-FFF2-40B4-BE49-F238E27FC236}">
                <a16:creationId xmlns:a16="http://schemas.microsoft.com/office/drawing/2014/main" id="{DC3D134F-4A8C-4EF2-8C97-FB41957AE17B}"/>
              </a:ext>
            </a:extLst>
          </p:cNvPr>
          <p:cNvSpPr/>
          <p:nvPr/>
        </p:nvSpPr>
        <p:spPr>
          <a:xfrm rot="21060000">
            <a:off x="1852084" y="1754306"/>
            <a:ext cx="522832" cy="105581"/>
          </a:xfrm>
          <a:prstGeom prst="cube">
            <a:avLst>
              <a:gd name="adj" fmla="val 54279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정육면체 8">
            <a:extLst>
              <a:ext uri="{FF2B5EF4-FFF2-40B4-BE49-F238E27FC236}">
                <a16:creationId xmlns:a16="http://schemas.microsoft.com/office/drawing/2014/main" id="{33082578-0D4B-4B1B-B98E-00C32AF43C60}"/>
              </a:ext>
            </a:extLst>
          </p:cNvPr>
          <p:cNvSpPr/>
          <p:nvPr/>
        </p:nvSpPr>
        <p:spPr>
          <a:xfrm>
            <a:off x="434438" y="1731445"/>
            <a:ext cx="1690492" cy="105581"/>
          </a:xfrm>
          <a:prstGeom prst="cube">
            <a:avLst>
              <a:gd name="adj" fmla="val 54279"/>
            </a:avLst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정육면체 9">
            <a:extLst>
              <a:ext uri="{FF2B5EF4-FFF2-40B4-BE49-F238E27FC236}">
                <a16:creationId xmlns:a16="http://schemas.microsoft.com/office/drawing/2014/main" id="{AC8FB37F-ACF9-45A0-85B5-FB809F7242AA}"/>
              </a:ext>
            </a:extLst>
          </p:cNvPr>
          <p:cNvSpPr/>
          <p:nvPr/>
        </p:nvSpPr>
        <p:spPr>
          <a:xfrm>
            <a:off x="2012807" y="1728293"/>
            <a:ext cx="6545621" cy="105581"/>
          </a:xfrm>
          <a:prstGeom prst="cube">
            <a:avLst>
              <a:gd name="adj" fmla="val 54279"/>
            </a:avLst>
          </a:prstGeom>
          <a:solidFill>
            <a:srgbClr val="FFC000">
              <a:lumMod val="40000"/>
              <a:lumOff val="6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371F8-9BC6-441C-99E2-04984E2D5ECC}"/>
              </a:ext>
            </a:extLst>
          </p:cNvPr>
          <p:cNvSpPr txBox="1"/>
          <p:nvPr/>
        </p:nvSpPr>
        <p:spPr>
          <a:xfrm>
            <a:off x="1274199" y="1914364"/>
            <a:ext cx="16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Grating mirror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D885587-3041-458D-A780-9CD12FE507E9}"/>
              </a:ext>
            </a:extLst>
          </p:cNvPr>
          <p:cNvSpPr/>
          <p:nvPr/>
        </p:nvSpPr>
        <p:spPr>
          <a:xfrm>
            <a:off x="4994910" y="1352458"/>
            <a:ext cx="11430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3F3BD78-34C9-44EB-AD3B-5CC8A7CE0A2A}"/>
              </a:ext>
            </a:extLst>
          </p:cNvPr>
          <p:cNvSpPr/>
          <p:nvPr/>
        </p:nvSpPr>
        <p:spPr>
          <a:xfrm>
            <a:off x="8199120" y="1352458"/>
            <a:ext cx="11430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D36AC-D7C8-4582-9C19-562D134929E9}"/>
              </a:ext>
            </a:extLst>
          </p:cNvPr>
          <p:cNvSpPr txBox="1"/>
          <p:nvPr/>
        </p:nvSpPr>
        <p:spPr>
          <a:xfrm>
            <a:off x="4060314" y="190303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XIBPM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992E15-5538-4DDF-9273-2188965B293F}"/>
              </a:ext>
            </a:extLst>
          </p:cNvPr>
          <p:cNvSpPr txBox="1"/>
          <p:nvPr/>
        </p:nvSpPr>
        <p:spPr>
          <a:xfrm>
            <a:off x="8558428" y="1714061"/>
            <a:ext cx="235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Pop-in Monitor (PM)</a:t>
            </a:r>
          </a:p>
          <a:p>
            <a:r>
              <a:rPr lang="en-US" altLang="ko-KR" dirty="0"/>
              <a:t>YAG </a:t>
            </a:r>
            <a:r>
              <a:rPr lang="en-US" altLang="ko-KR" dirty="0">
                <a:sym typeface="Wingdings" panose="05000000000000000000" pitchFamily="2" charset="2"/>
              </a:rPr>
              <a:t> Reference</a:t>
            </a:r>
            <a:endParaRPr lang="ko-KR" altLang="en-US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28E60BDD-AE25-4F42-B580-A9C656D0936B}"/>
              </a:ext>
            </a:extLst>
          </p:cNvPr>
          <p:cNvCxnSpPr>
            <a:cxnSpLocks/>
          </p:cNvCxnSpPr>
          <p:nvPr/>
        </p:nvCxnSpPr>
        <p:spPr>
          <a:xfrm flipV="1">
            <a:off x="2012807" y="1472839"/>
            <a:ext cx="2982103" cy="163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E967A8-4E6B-4935-AC53-3D2EA596F5CB}"/>
              </a:ext>
            </a:extLst>
          </p:cNvPr>
          <p:cNvSpPr txBox="1"/>
          <p:nvPr/>
        </p:nvSpPr>
        <p:spPr>
          <a:xfrm>
            <a:off x="2823210" y="98298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19.04 m</a:t>
            </a:r>
            <a:endParaRPr lang="ko-KR" altLang="en-US" dirty="0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9069EA96-6DB0-44D9-8E7F-08BC1CD42B87}"/>
              </a:ext>
            </a:extLst>
          </p:cNvPr>
          <p:cNvCxnSpPr/>
          <p:nvPr/>
        </p:nvCxnSpPr>
        <p:spPr>
          <a:xfrm>
            <a:off x="5109210" y="1472839"/>
            <a:ext cx="3096403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63ED3C-FA76-4CF8-9ED8-B68EAF7DA784}"/>
              </a:ext>
            </a:extLst>
          </p:cNvPr>
          <p:cNvSpPr txBox="1"/>
          <p:nvPr/>
        </p:nvSpPr>
        <p:spPr>
          <a:xfrm>
            <a:off x="5919613" y="981349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14.58 m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81F9B4-F2F0-4F52-B4AE-4B40B26BCF39}"/>
              </a:ext>
            </a:extLst>
          </p:cNvPr>
          <p:cNvSpPr txBox="1"/>
          <p:nvPr/>
        </p:nvSpPr>
        <p:spPr>
          <a:xfrm>
            <a:off x="7723629" y="80210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Image ration: 1.766</a:t>
            </a:r>
            <a:endParaRPr lang="ko-KR" altLang="en-US" dirty="0"/>
          </a:p>
        </p:txBody>
      </p:sp>
      <p:pic>
        <p:nvPicPr>
          <p:cNvPr id="20" name="image41.png">
            <a:extLst>
              <a:ext uri="{FF2B5EF4-FFF2-40B4-BE49-F238E27FC236}">
                <a16:creationId xmlns:a16="http://schemas.microsoft.com/office/drawing/2014/main" id="{489F5714-735D-4BC1-8AEF-1CE5733EC25B}"/>
              </a:ext>
            </a:extLst>
          </p:cNvPr>
          <p:cNvPicPr/>
          <p:nvPr/>
        </p:nvPicPr>
        <p:blipFill rotWithShape="1">
          <a:blip r:embed="rId3"/>
          <a:srcRect t="8513" r="34191" b="10742"/>
          <a:stretch/>
        </p:blipFill>
        <p:spPr bwMode="auto">
          <a:xfrm>
            <a:off x="6075706" y="2343724"/>
            <a:ext cx="5788633" cy="4514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512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774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ACFCAE2-590A-4439-8D1C-45844B0B89AF}"/>
              </a:ext>
            </a:extLst>
          </p:cNvPr>
          <p:cNvSpPr/>
          <p:nvPr/>
        </p:nvSpPr>
        <p:spPr>
          <a:xfrm>
            <a:off x="473242" y="866365"/>
            <a:ext cx="8670758" cy="1287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Experimental target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Vertical / Horizontal displacement </a:t>
            </a:r>
          </a:p>
          <a:p>
            <a:pPr lvl="1"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Beam path change</a:t>
            </a:r>
            <a:endParaRPr lang="en-US" altLang="ko-K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19271D9-6E1D-45D8-AB3A-6E67F6B6A820}"/>
              </a:ext>
            </a:extLst>
          </p:cNvPr>
          <p:cNvSpPr/>
          <p:nvPr/>
        </p:nvSpPr>
        <p:spPr>
          <a:xfrm>
            <a:off x="4994031" y="866365"/>
            <a:ext cx="6096000" cy="1285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ko-KR" dirty="0">
                <a:cs typeface="Arial" panose="020B0604020202020204" pitchFamily="34" charset="0"/>
              </a:rPr>
              <a:t>Point spread function (Beam size)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dirty="0">
                <a:cs typeface="Arial" panose="020B0604020202020204" pitchFamily="34" charset="0"/>
                <a:sym typeface="Wingdings" panose="05000000000000000000" pitchFamily="2" charset="2"/>
              </a:rPr>
              <a:t>Applied voltage change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dirty="0">
                <a:cs typeface="Arial" panose="020B0604020202020204" pitchFamily="34" charset="0"/>
              </a:rPr>
              <a:t>Photon beam energy change, Pink / Mono beam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72EE2866-4C19-4E56-BADA-2C0142FF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729"/>
            <a:ext cx="6190504" cy="3566033"/>
          </a:xfrm>
          <a:prstGeom prst="rect">
            <a:avLst/>
          </a:prstGeom>
        </p:spPr>
      </p:pic>
      <p:sp>
        <p:nvSpPr>
          <p:cNvPr id="28" name="타원 27">
            <a:extLst>
              <a:ext uri="{FF2B5EF4-FFF2-40B4-BE49-F238E27FC236}">
                <a16:creationId xmlns:a16="http://schemas.microsoft.com/office/drawing/2014/main" id="{3802AC5B-3D1C-49D7-8BA9-BEC09B888FE0}"/>
              </a:ext>
            </a:extLst>
          </p:cNvPr>
          <p:cNvSpPr/>
          <p:nvPr/>
        </p:nvSpPr>
        <p:spPr>
          <a:xfrm>
            <a:off x="1235936" y="2476440"/>
            <a:ext cx="1454552" cy="1545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00ECAC3A-5276-4537-9757-96653B979FF5}"/>
              </a:ext>
            </a:extLst>
          </p:cNvPr>
          <p:cNvSpPr/>
          <p:nvPr/>
        </p:nvSpPr>
        <p:spPr>
          <a:xfrm>
            <a:off x="2049793" y="4809783"/>
            <a:ext cx="900437" cy="673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C100D2-98FD-4B2D-A1F7-4F088C5C864F}"/>
              </a:ext>
            </a:extLst>
          </p:cNvPr>
          <p:cNvSpPr txBox="1"/>
          <p:nvPr/>
        </p:nvSpPr>
        <p:spPr>
          <a:xfrm>
            <a:off x="2681572" y="2632760"/>
            <a:ext cx="294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en-US" altLang="ko-KR" dirty="0" err="1"/>
              <a:t>Repller</a:t>
            </a:r>
            <a:r>
              <a:rPr lang="en-US" altLang="ko-KR" dirty="0"/>
              <a:t>, electrode size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 About 4% increased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02AF08-9BA1-496A-A81E-01D382A6584D}"/>
              </a:ext>
            </a:extLst>
          </p:cNvPr>
          <p:cNvSpPr txBox="1"/>
          <p:nvPr/>
        </p:nvSpPr>
        <p:spPr>
          <a:xfrm>
            <a:off x="792625" y="5624497"/>
            <a:ext cx="26677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2. Shield plate position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 About 4% increased</a:t>
            </a:r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E72C8D72-6E84-4A25-B339-E91705EE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18" y="2392870"/>
            <a:ext cx="6163131" cy="356789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2CADDD0-FA95-49BB-B8C3-E334CD504177}"/>
              </a:ext>
            </a:extLst>
          </p:cNvPr>
          <p:cNvSpPr/>
          <p:nvPr/>
        </p:nvSpPr>
        <p:spPr>
          <a:xfrm>
            <a:off x="5890918" y="60423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By applying the same voltage to Mesh 1 as MCP-in, it is possible to mitigate the magnification increase (M=1.04).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00D60-6687-450D-AAA5-36F808FE9FD3}"/>
              </a:ext>
            </a:extLst>
          </p:cNvPr>
          <p:cNvSpPr txBox="1"/>
          <p:nvPr/>
        </p:nvSpPr>
        <p:spPr>
          <a:xfrm>
            <a:off x="186273" y="247644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A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20D376-ADD4-4C4C-B939-249FC4EC328E}"/>
              </a:ext>
            </a:extLst>
          </p:cNvPr>
          <p:cNvSpPr txBox="1"/>
          <p:nvPr/>
        </p:nvSpPr>
        <p:spPr>
          <a:xfrm>
            <a:off x="6411797" y="2476439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B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09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86661</TotalTime>
  <Words>1178</Words>
  <Application>Microsoft Office PowerPoint</Application>
  <PresentationFormat>와이드스크린</PresentationFormat>
  <Paragraphs>251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0" baseType="lpstr">
      <vt:lpstr>맑은 고딕</vt:lpstr>
      <vt:lpstr>Arial</vt:lpstr>
      <vt:lpstr>Wingdings</vt:lpstr>
      <vt:lpstr>Office 테마</vt:lpstr>
      <vt:lpstr>Research Progress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송우진(첨단원자력공학부)</dc:creator>
  <cp:lastModifiedBy>송우진(첨단원자력공학부)</cp:lastModifiedBy>
  <cp:revision>564</cp:revision>
  <dcterms:created xsi:type="dcterms:W3CDTF">2024-05-07T14:33:29Z</dcterms:created>
  <dcterms:modified xsi:type="dcterms:W3CDTF">2025-02-14T05:28:05Z</dcterms:modified>
</cp:coreProperties>
</file>