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3" r:id="rId5"/>
    <p:sldId id="259" r:id="rId6"/>
    <p:sldId id="260" r:id="rId7"/>
    <p:sldId id="272" r:id="rId8"/>
    <p:sldId id="274" r:id="rId9"/>
    <p:sldId id="261" r:id="rId10"/>
    <p:sldId id="269" r:id="rId11"/>
    <p:sldId id="262" r:id="rId12"/>
    <p:sldId id="271" r:id="rId13"/>
    <p:sldId id="263" r:id="rId14"/>
    <p:sldId id="268" r:id="rId15"/>
    <p:sldId id="264" r:id="rId16"/>
    <p:sldId id="267" r:id="rId17"/>
    <p:sldId id="265" r:id="rId18"/>
    <p:sldId id="276" r:id="rId19"/>
    <p:sldId id="266" r:id="rId20"/>
    <p:sldId id="275" r:id="rId21"/>
    <p:sldId id="270" r:id="rId22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A32F30-2170-4DFB-C588-E42A53F3AF8E}" v="28" dt="2025-02-24T03:37:20.9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430" autoAdjust="0"/>
  </p:normalViewPr>
  <p:slideViewPr>
    <p:cSldViewPr snapToGrid="0">
      <p:cViewPr varScale="1">
        <p:scale>
          <a:sx n="150" d="100"/>
          <a:sy n="150" d="100"/>
        </p:scale>
        <p:origin x="6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윤주환(물리학과)" userId="S::yoonics@postech.ac.kr::9941b3aa-36c4-4b43-90f4-8d90d7a11fdc" providerId="AD" clId="Web-{4CA32F30-2170-4DFB-C588-E42A53F3AF8E}"/>
    <pc:docChg chg="addSld modSld">
      <pc:chgData name="윤주환(물리학과)" userId="S::yoonics@postech.ac.kr::9941b3aa-36c4-4b43-90f4-8d90d7a11fdc" providerId="AD" clId="Web-{4CA32F30-2170-4DFB-C588-E42A53F3AF8E}" dt="2025-02-24T03:37:20.970" v="26" actId="14100"/>
      <pc:docMkLst>
        <pc:docMk/>
      </pc:docMkLst>
      <pc:sldChg chg="modSp">
        <pc:chgData name="윤주환(물리학과)" userId="S::yoonics@postech.ac.kr::9941b3aa-36c4-4b43-90f4-8d90d7a11fdc" providerId="AD" clId="Web-{4CA32F30-2170-4DFB-C588-E42A53F3AF8E}" dt="2025-02-24T03:36:24.216" v="18" actId="20577"/>
        <pc:sldMkLst>
          <pc:docMk/>
          <pc:sldMk cId="889534983" sldId="259"/>
        </pc:sldMkLst>
        <pc:spChg chg="mod">
          <ac:chgData name="윤주환(물리학과)" userId="S::yoonics@postech.ac.kr::9941b3aa-36c4-4b43-90f4-8d90d7a11fdc" providerId="AD" clId="Web-{4CA32F30-2170-4DFB-C588-E42A53F3AF8E}" dt="2025-02-24T03:36:24.216" v="18" actId="20577"/>
          <ac:spMkLst>
            <pc:docMk/>
            <pc:sldMk cId="889534983" sldId="259"/>
            <ac:spMk id="49" creationId="{9B8A9B40-AF23-0B0A-0AE3-719A707B3235}"/>
          </ac:spMkLst>
        </pc:spChg>
      </pc:sldChg>
      <pc:sldChg chg="modSp">
        <pc:chgData name="윤주환(물리학과)" userId="S::yoonics@postech.ac.kr::9941b3aa-36c4-4b43-90f4-8d90d7a11fdc" providerId="AD" clId="Web-{4CA32F30-2170-4DFB-C588-E42A53F3AF8E}" dt="2025-02-24T03:31:58.652" v="0" actId="20577"/>
        <pc:sldMkLst>
          <pc:docMk/>
          <pc:sldMk cId="865917635" sldId="261"/>
        </pc:sldMkLst>
        <pc:spChg chg="mod">
          <ac:chgData name="윤주환(물리학과)" userId="S::yoonics@postech.ac.kr::9941b3aa-36c4-4b43-90f4-8d90d7a11fdc" providerId="AD" clId="Web-{4CA32F30-2170-4DFB-C588-E42A53F3AF8E}" dt="2025-02-24T03:31:58.652" v="0" actId="20577"/>
          <ac:spMkLst>
            <pc:docMk/>
            <pc:sldMk cId="865917635" sldId="261"/>
            <ac:spMk id="3" creationId="{A120B75B-05A4-9F57-9857-9789E8E4965D}"/>
          </ac:spMkLst>
        </pc:spChg>
      </pc:sldChg>
      <pc:sldChg chg="delSp modSp">
        <pc:chgData name="윤주환(물리학과)" userId="S::yoonics@postech.ac.kr::9941b3aa-36c4-4b43-90f4-8d90d7a11fdc" providerId="AD" clId="Web-{4CA32F30-2170-4DFB-C588-E42A53F3AF8E}" dt="2025-02-24T03:35:51.511" v="6"/>
        <pc:sldMkLst>
          <pc:docMk/>
          <pc:sldMk cId="2872484559" sldId="266"/>
        </pc:sldMkLst>
        <pc:spChg chg="mod">
          <ac:chgData name="윤주환(물리학과)" userId="S::yoonics@postech.ac.kr::9941b3aa-36c4-4b43-90f4-8d90d7a11fdc" providerId="AD" clId="Web-{4CA32F30-2170-4DFB-C588-E42A53F3AF8E}" dt="2025-02-24T03:35:45.432" v="3" actId="20577"/>
          <ac:spMkLst>
            <pc:docMk/>
            <pc:sldMk cId="2872484559" sldId="266"/>
            <ac:spMk id="3" creationId="{2A759A36-C1AB-7486-9D1E-BAAC0E388F7E}"/>
          </ac:spMkLst>
        </pc:spChg>
        <pc:spChg chg="del">
          <ac:chgData name="윤주환(물리학과)" userId="S::yoonics@postech.ac.kr::9941b3aa-36c4-4b43-90f4-8d90d7a11fdc" providerId="AD" clId="Web-{4CA32F30-2170-4DFB-C588-E42A53F3AF8E}" dt="2025-02-24T03:35:51.511" v="6"/>
          <ac:spMkLst>
            <pc:docMk/>
            <pc:sldMk cId="2872484559" sldId="266"/>
            <ac:spMk id="6" creationId="{3429D6FA-82F6-F763-DA13-87DDED7369CC}"/>
          </ac:spMkLst>
        </pc:spChg>
        <pc:spChg chg="del">
          <ac:chgData name="윤주환(물리학과)" userId="S::yoonics@postech.ac.kr::9941b3aa-36c4-4b43-90f4-8d90d7a11fdc" providerId="AD" clId="Web-{4CA32F30-2170-4DFB-C588-E42A53F3AF8E}" dt="2025-02-24T03:35:49.026" v="5"/>
          <ac:spMkLst>
            <pc:docMk/>
            <pc:sldMk cId="2872484559" sldId="266"/>
            <ac:spMk id="18" creationId="{2D2D5675-B7A3-945A-1ACE-99DFAD1159CD}"/>
          </ac:spMkLst>
        </pc:spChg>
        <pc:picChg chg="del">
          <ac:chgData name="윤주환(물리학과)" userId="S::yoonics@postech.ac.kr::9941b3aa-36c4-4b43-90f4-8d90d7a11fdc" providerId="AD" clId="Web-{4CA32F30-2170-4DFB-C588-E42A53F3AF8E}" dt="2025-02-24T03:35:41.729" v="2"/>
          <ac:picMkLst>
            <pc:docMk/>
            <pc:sldMk cId="2872484559" sldId="266"/>
            <ac:picMk id="3074" creationId="{86BC420A-AC87-1C18-CE9F-D334963D7761}"/>
          </ac:picMkLst>
        </pc:picChg>
        <pc:picChg chg="del">
          <ac:chgData name="윤주환(물리학과)" userId="S::yoonics@postech.ac.kr::9941b3aa-36c4-4b43-90f4-8d90d7a11fdc" providerId="AD" clId="Web-{4CA32F30-2170-4DFB-C588-E42A53F3AF8E}" dt="2025-02-24T03:35:47.729" v="4"/>
          <ac:picMkLst>
            <pc:docMk/>
            <pc:sldMk cId="2872484559" sldId="266"/>
            <ac:picMk id="3076" creationId="{E1882EB8-964F-58BD-E603-455DEBFCA906}"/>
          </ac:picMkLst>
        </pc:picChg>
      </pc:sldChg>
      <pc:sldChg chg="addSp delSp modSp">
        <pc:chgData name="윤주환(물리학과)" userId="S::yoonics@postech.ac.kr::9941b3aa-36c4-4b43-90f4-8d90d7a11fdc" providerId="AD" clId="Web-{4CA32F30-2170-4DFB-C588-E42A53F3AF8E}" dt="2025-02-24T03:37:20.970" v="26" actId="14100"/>
        <pc:sldMkLst>
          <pc:docMk/>
          <pc:sldMk cId="518503827" sldId="268"/>
        </pc:sldMkLst>
        <pc:spChg chg="mod">
          <ac:chgData name="윤주환(물리학과)" userId="S::yoonics@postech.ac.kr::9941b3aa-36c4-4b43-90f4-8d90d7a11fdc" providerId="AD" clId="Web-{4CA32F30-2170-4DFB-C588-E42A53F3AF8E}" dt="2025-02-24T03:37:20.970" v="26" actId="14100"/>
          <ac:spMkLst>
            <pc:docMk/>
            <pc:sldMk cId="518503827" sldId="268"/>
            <ac:spMk id="3" creationId="{777094E8-3251-B7E8-9C36-7C8B5F266A94}"/>
          </ac:spMkLst>
        </pc:spChg>
        <pc:spChg chg="add del">
          <ac:chgData name="윤주환(물리학과)" userId="S::yoonics@postech.ac.kr::9941b3aa-36c4-4b43-90f4-8d90d7a11fdc" providerId="AD" clId="Web-{4CA32F30-2170-4DFB-C588-E42A53F3AF8E}" dt="2025-02-24T03:36:58.640" v="22"/>
          <ac:spMkLst>
            <pc:docMk/>
            <pc:sldMk cId="518503827" sldId="268"/>
            <ac:spMk id="5" creationId="{07FE5B06-D7C9-50EA-87F9-330C06F37818}"/>
          </ac:spMkLst>
        </pc:spChg>
      </pc:sldChg>
      <pc:sldChg chg="modSp add replId">
        <pc:chgData name="윤주환(물리학과)" userId="S::yoonics@postech.ac.kr::9941b3aa-36c4-4b43-90f4-8d90d7a11fdc" providerId="AD" clId="Web-{4CA32F30-2170-4DFB-C588-E42A53F3AF8E}" dt="2025-02-24T03:36:05.121" v="15" actId="20577"/>
        <pc:sldMkLst>
          <pc:docMk/>
          <pc:sldMk cId="1208852586" sldId="275"/>
        </pc:sldMkLst>
        <pc:spChg chg="mod">
          <ac:chgData name="윤주환(물리학과)" userId="S::yoonics@postech.ac.kr::9941b3aa-36c4-4b43-90f4-8d90d7a11fdc" providerId="AD" clId="Web-{4CA32F30-2170-4DFB-C588-E42A53F3AF8E}" dt="2025-02-24T03:36:05.121" v="15" actId="20577"/>
          <ac:spMkLst>
            <pc:docMk/>
            <pc:sldMk cId="1208852586" sldId="275"/>
            <ac:spMk id="3" creationId="{D4BF7C0D-67D5-0B6F-F39D-B9F86F8FF4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E87F-8E6A-A849-9006-ADBAE34A0E49}" type="datetimeFigureOut">
              <a:rPr lang="en-DK" smtClean="0"/>
              <a:t>02/24/2025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101EF-1ED1-FC48-A360-A96A02299D1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6961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101EF-1ED1-FC48-A360-A96A02299D1F}" type="slidenum">
              <a:rPr lang="en-DK" smtClean="0"/>
              <a:t>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06909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101EF-1ED1-FC48-A360-A96A02299D1F}" type="slidenum">
              <a:rPr lang="en-DK" smtClean="0"/>
              <a:t>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9711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101EF-1ED1-FC48-A360-A96A02299D1F}" type="slidenum">
              <a:rPr lang="en-DK" smtClean="0"/>
              <a:t>10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7485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101EF-1ED1-FC48-A360-A96A02299D1F}" type="slidenum">
              <a:rPr lang="en-DK" smtClean="0"/>
              <a:t>13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52187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101EF-1ED1-FC48-A360-A96A02299D1F}" type="slidenum">
              <a:rPr lang="en-DK" smtClean="0"/>
              <a:t>15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7534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101EF-1ED1-FC48-A360-A96A02299D1F}" type="slidenum">
              <a:rPr lang="en-DK" smtClean="0"/>
              <a:t>17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4920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6A227-E24A-2316-A0D8-D78EDC2A7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94AFA-EA4C-59F1-6222-69D1B32D3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A0954-DB5C-9735-F27C-2F0E18464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42B4-000F-0E43-8BD3-01AA677D43DD}" type="datetime1">
              <a:rPr lang="da-DK" smtClean="0"/>
              <a:t>24-02-2025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9C165-7498-61EA-8F54-9F1A9A938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48680-75DA-94B3-6852-68F1E0B1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7385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D796-1671-0E20-523A-33E4EA8E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74472-6D62-9020-B38C-50EE3DE91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1F62F-0A66-72B6-8FD4-0B88C54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2B97-79D1-5F4A-8DB7-DE9173B2BF4D}" type="datetime1">
              <a:rPr lang="da-DK" smtClean="0"/>
              <a:t>24-02-2025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37954-9E10-E2CE-E9D8-07B5F5AF9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94D0E-8538-E0DD-7E88-8F14D378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4624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C365D5-310D-37EB-7C24-82815A2C8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8DA344-7C1F-BA0E-D3EB-FA04A302C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17F6E-6BE4-D299-360A-C9B5D7F3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144D-F01F-7248-B127-734375064EC9}" type="datetime1">
              <a:rPr lang="da-DK" smtClean="0"/>
              <a:t>24-02-2025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5E5E4-5DEE-53F1-10E5-2E34FB1D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10235-C0F8-9EBF-9218-799714752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4450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F53D-A463-455F-AB7B-1E1C2BB8B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BF3A0-87B1-3133-8EE1-89F04CA3E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E72D-C913-7D11-9907-3AAFE20A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86A3-547D-C543-BDEF-4EDD7F455045}" type="datetime1">
              <a:rPr lang="da-DK" smtClean="0"/>
              <a:t>24-02-2025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8DAA3-4C9D-A8FF-163F-93DF55E26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10355-D739-A454-151A-8D0B8ADB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1696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0E964-EC16-5EA2-2F0C-D12456D7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84740-48CF-3A97-DCB5-470CED182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4BBA6-7F68-C618-8BCC-55968E44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7AA7-66E7-F54E-8820-5FF0AF1AABA3}" type="datetime1">
              <a:rPr lang="da-DK" smtClean="0"/>
              <a:t>24-02-2025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A2692-A911-4AF1-30AA-F92CA9A0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3CAF0-9BE0-4E30-DD5D-83314B2D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6069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EB9C6-77F4-5CBA-EF13-E54736F3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2179A-E881-163E-AC0E-B0544A699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44666-39C1-7D30-DDD5-190011D69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42234-4BE1-E631-4D05-5CE32B713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0A59-BEA8-1346-934B-55CDADBA6818}" type="datetime1">
              <a:rPr lang="da-DK" smtClean="0"/>
              <a:t>24-02-2025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C20B6-2E52-E124-40CC-5C1720B1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064C6-C406-5258-1AEE-868C9E90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72491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1883-8871-C8FE-BDAF-220E82E3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55C29-35A1-8D68-0F6C-501B7473D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84045-3A02-30C0-69AE-F639576CF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6A5D7-D31E-AEE2-812B-C39634CE54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18454-628E-9BDA-328A-B9B8A4519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3C98BB-AA20-E929-F699-4C291A55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AED1-CF80-6A40-A28A-2981C962CFF7}" type="datetime1">
              <a:rPr lang="da-DK" smtClean="0"/>
              <a:t>24-02-2025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838C94-1A81-D688-4F39-920E7139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2E07F-2DD1-79B3-F563-76BB05BE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6735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704E-4B09-07A7-0848-2ED9FACC9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A2877-3C9D-CC40-363C-37167459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39EB-1FF1-F343-9ACF-D1D4626BDF9E}" type="datetime1">
              <a:rPr lang="da-DK" smtClean="0"/>
              <a:t>24-02-2025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15835-2321-DF2E-7265-6D3C494CE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8F4AC-3987-DF41-A008-B0C44BF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195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BD3947-D698-4B1C-A4FD-9592EB6D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94A63-78F2-194C-B5C4-3A7CC79ECD60}" type="datetime1">
              <a:rPr lang="da-DK" smtClean="0"/>
              <a:t>24-02-2025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17B63-9126-78AE-A4AB-26F0320A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A7B1D-72AF-1D32-401D-C28AD6FB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21950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7FDCE-1032-6365-7654-BC6135564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B66CA-D6B5-F3CC-3D63-AB7885DEF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6A6B0-C717-34B3-067C-BDE8696A0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AC5F3-8984-CAE1-A668-3CF36331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6295-4B02-6544-90E1-AB05488DDF7B}" type="datetime1">
              <a:rPr lang="da-DK" smtClean="0"/>
              <a:t>24-02-2025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99033-2252-4537-ACB0-2278FE4C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E904D-F41D-1AD2-6397-A6B9D6BB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82393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991A-7F1E-85E2-B9E7-54278F681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E7D5C0-F943-5070-8BDD-70415CF792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AB85A-F6CA-6B18-9836-CBDB18EDC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522DF-4B21-9864-2AEC-7A268F7B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E48A-5AD4-3644-AE51-BBEAC29CCBBB}" type="datetime1">
              <a:rPr lang="da-DK" smtClean="0"/>
              <a:t>24-02-2025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478D0-46DE-4571-A403-F008D104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2B397-96BF-67C4-1E04-196A12D0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7432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E77B79-E51B-BF4B-0A8E-090620AB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83318-0D2C-8818-E2EB-5278C3364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E5695-FBAC-8AC8-1FAA-0506053B5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3C35F2-5C0D-3F4E-8884-332FF3ABDE19}" type="datetime1">
              <a:rPr lang="da-DK" smtClean="0"/>
              <a:t>24-02-2025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7E21A-60E1-2F89-30C5-B38DAA4D4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27701-D5D5-FBA0-B54B-8812B1A9A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F46EC6-AABD-0440-B06B-704F420A4467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8539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3.jpg"/><Relationship Id="rId7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7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o.aliexpress.com/item/1005002587524203.html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A87B1-4BF7-0CF9-7519-0E53ADF0D7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DK" dirty="0"/>
              <a:t>Experiment Plan</a:t>
            </a:r>
            <a:r>
              <a:rPr lang="en-US" dirty="0"/>
              <a:t> for</a:t>
            </a:r>
            <a:br>
              <a:rPr lang="en-US" dirty="0"/>
            </a:br>
            <a:r>
              <a:rPr lang="en-US" sz="4000" b="1" dirty="0"/>
              <a:t>Development of an Absolute Coordinate Calibration Device for Beam Profile Monitor</a:t>
            </a:r>
            <a:endParaRPr lang="en-DK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3228B-EBCA-7215-7E21-5E130C1C5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5275"/>
            <a:ext cx="9144000" cy="885825"/>
          </a:xfrm>
        </p:spPr>
        <p:txBody>
          <a:bodyPr/>
          <a:lstStyle/>
          <a:p>
            <a:r>
              <a:rPr lang="en-DK" dirty="0"/>
              <a:t>Feb. 24. 2025</a:t>
            </a:r>
          </a:p>
          <a:p>
            <a:r>
              <a:rPr lang="ko-KR" altLang="en-US" dirty="0"/>
              <a:t>윤주환</a:t>
            </a:r>
            <a:endParaRPr lang="en-US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89EC7-9E19-182E-FBD6-A98FA204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1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807736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1BC2-55B3-74CE-9206-504C0D53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Set up (Specification)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E447A-E983-353B-E22D-F40B633E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10</a:t>
            </a:fld>
            <a:endParaRPr lang="en-DK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BC9451-5D6D-9F5E-6CAB-50C2031BB4FF}"/>
              </a:ext>
            </a:extLst>
          </p:cNvPr>
          <p:cNvSpPr/>
          <p:nvPr/>
        </p:nvSpPr>
        <p:spPr>
          <a:xfrm>
            <a:off x="3982648" y="4400476"/>
            <a:ext cx="3389035" cy="2877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Grid plate</a:t>
            </a:r>
            <a:endParaRPr lang="en-DK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47D303-9CD1-9550-E43E-2CE0E2196DB8}"/>
              </a:ext>
            </a:extLst>
          </p:cNvPr>
          <p:cNvSpPr/>
          <p:nvPr/>
        </p:nvSpPr>
        <p:spPr>
          <a:xfrm>
            <a:off x="3982648" y="1680719"/>
            <a:ext cx="3389035" cy="2877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Grid plate</a:t>
            </a:r>
            <a:endParaRPr lang="en-DK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B7C5E7-95DC-30C2-E7D2-88ADD1A3BCB1}"/>
              </a:ext>
            </a:extLst>
          </p:cNvPr>
          <p:cNvSpPr/>
          <p:nvPr/>
        </p:nvSpPr>
        <p:spPr>
          <a:xfrm>
            <a:off x="2905151" y="5565686"/>
            <a:ext cx="1016711" cy="780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2–axis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Motor</a:t>
            </a:r>
            <a:endParaRPr lang="en-DK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89BAA8-FD26-1CF9-16FE-E310658D1C5C}"/>
              </a:ext>
            </a:extLst>
          </p:cNvPr>
          <p:cNvSpPr/>
          <p:nvPr/>
        </p:nvSpPr>
        <p:spPr>
          <a:xfrm>
            <a:off x="5249806" y="5418615"/>
            <a:ext cx="978344" cy="10742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>
                <a:solidFill>
                  <a:sysClr val="windowText" lastClr="000000"/>
                </a:solidFill>
              </a:rPr>
              <a:t>Camera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817895-3877-9942-FC45-1E37A43237E9}"/>
              </a:ext>
            </a:extLst>
          </p:cNvPr>
          <p:cNvSpPr/>
          <p:nvPr/>
        </p:nvSpPr>
        <p:spPr>
          <a:xfrm>
            <a:off x="5384621" y="5130867"/>
            <a:ext cx="708714" cy="2877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>
                <a:solidFill>
                  <a:sysClr val="windowText" lastClr="000000"/>
                </a:solidFill>
              </a:rPr>
              <a:t>Lens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4ABBE4-8631-8D49-83A8-2205662DC825}"/>
              </a:ext>
            </a:extLst>
          </p:cNvPr>
          <p:cNvSpPr/>
          <p:nvPr/>
        </p:nvSpPr>
        <p:spPr>
          <a:xfrm rot="2380031">
            <a:off x="5331807" y="3061413"/>
            <a:ext cx="1016712" cy="201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YAG</a:t>
            </a:r>
            <a:endParaRPr lang="en-DK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13B77F-C590-1FFB-0FC3-69CDAF71D89E}"/>
              </a:ext>
            </a:extLst>
          </p:cNvPr>
          <p:cNvSpPr/>
          <p:nvPr/>
        </p:nvSpPr>
        <p:spPr>
          <a:xfrm>
            <a:off x="558709" y="3095608"/>
            <a:ext cx="1509080" cy="2877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>
                <a:solidFill>
                  <a:sysClr val="windowText" lastClr="000000"/>
                </a:solidFill>
              </a:rPr>
              <a:t>Laser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D108F0-D013-CA7F-C459-E3F3C681CA5C}"/>
              </a:ext>
            </a:extLst>
          </p:cNvPr>
          <p:cNvCxnSpPr>
            <a:cxnSpLocks/>
            <a:stCxn id="14" idx="3"/>
            <a:endCxn id="13" idx="2"/>
          </p:cNvCxnSpPr>
          <p:nvPr/>
        </p:nvCxnSpPr>
        <p:spPr>
          <a:xfrm>
            <a:off x="2067789" y="3239482"/>
            <a:ext cx="3708147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이등변 삼각형 2">
            <a:extLst>
              <a:ext uri="{FF2B5EF4-FFF2-40B4-BE49-F238E27FC236}">
                <a16:creationId xmlns:a16="http://schemas.microsoft.com/office/drawing/2014/main" id="{DA218AA9-C220-71FC-588B-DFA7CFF8C359}"/>
              </a:ext>
            </a:extLst>
          </p:cNvPr>
          <p:cNvSpPr/>
          <p:nvPr/>
        </p:nvSpPr>
        <p:spPr>
          <a:xfrm rot="10800000">
            <a:off x="5441638" y="3641745"/>
            <a:ext cx="594679" cy="1517461"/>
          </a:xfrm>
          <a:prstGeom prst="triangle">
            <a:avLst/>
          </a:prstGeom>
          <a:solidFill>
            <a:srgbClr val="FFC000">
              <a:lumMod val="20000"/>
              <a:lumOff val="80000"/>
              <a:alpha val="55445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644D88-B72F-09D7-C945-97327CE5865C}"/>
              </a:ext>
            </a:extLst>
          </p:cNvPr>
          <p:cNvSpPr txBox="1"/>
          <p:nvPr/>
        </p:nvSpPr>
        <p:spPr>
          <a:xfrm>
            <a:off x="7371683" y="1567968"/>
            <a:ext cx="4071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400" dirty="0"/>
              <a:t>한 칸에 </a:t>
            </a:r>
            <a:r>
              <a:rPr lang="en-US" altLang="ko-KR" sz="1400" dirty="0"/>
              <a:t>5mm</a:t>
            </a:r>
          </a:p>
          <a:p>
            <a:pPr algn="just"/>
            <a:r>
              <a:rPr lang="ko-KR" altLang="en-US" sz="1400" dirty="0"/>
              <a:t>중심점</a:t>
            </a:r>
            <a:r>
              <a:rPr lang="en-US" altLang="ko-KR" sz="1400" dirty="0"/>
              <a:t>(</a:t>
            </a:r>
            <a:r>
              <a:rPr lang="ko-KR" altLang="en-US" sz="1400" dirty="0"/>
              <a:t>원점</a:t>
            </a:r>
            <a:r>
              <a:rPr lang="en-US" altLang="ko-KR" sz="1400" dirty="0"/>
              <a:t>)</a:t>
            </a:r>
            <a:r>
              <a:rPr lang="ko-KR" altLang="en-US" sz="1400" dirty="0"/>
              <a:t> 기준으로 </a:t>
            </a:r>
            <a:r>
              <a:rPr lang="en-US" altLang="ko-KR" sz="1400" dirty="0"/>
              <a:t>25mm</a:t>
            </a:r>
            <a:r>
              <a:rPr lang="ko-KR" altLang="en-US" sz="1400" dirty="0"/>
              <a:t> 지점까지 사용 가능</a:t>
            </a:r>
            <a:endParaRPr lang="en-DK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ECDA8D-6A8D-227F-D673-FB476E4D338D}"/>
              </a:ext>
            </a:extLst>
          </p:cNvPr>
          <p:cNvSpPr txBox="1"/>
          <p:nvPr/>
        </p:nvSpPr>
        <p:spPr>
          <a:xfrm>
            <a:off x="558710" y="3401485"/>
            <a:ext cx="3423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Wavelength: 532 nm</a:t>
            </a:r>
          </a:p>
          <a:p>
            <a:r>
              <a:rPr lang="en-US" sz="1400" dirty="0"/>
              <a:t>Power: 500 </a:t>
            </a:r>
            <a:r>
              <a:rPr lang="en-US" sz="1400" dirty="0" err="1"/>
              <a:t>mW</a:t>
            </a:r>
            <a:endParaRPr lang="en-US" sz="1400" dirty="0"/>
          </a:p>
          <a:p>
            <a:r>
              <a:rPr lang="en-US" sz="1400" dirty="0"/>
              <a:t>Diameter: 6.0 mm</a:t>
            </a:r>
          </a:p>
          <a:p>
            <a:r>
              <a:rPr lang="en-US" altLang="ko-KR" sz="1400" dirty="0"/>
              <a:t>* </a:t>
            </a:r>
            <a:r>
              <a:rPr lang="ko-KR" altLang="en-US" sz="1400" dirty="0"/>
              <a:t>슬릿 구멍으로 빔 크기 줄이기 </a:t>
            </a:r>
            <a:endParaRPr lang="en-DK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3EB251-D3FE-E5FC-671D-EF6B77556E64}"/>
              </a:ext>
            </a:extLst>
          </p:cNvPr>
          <p:cNvSpPr txBox="1"/>
          <p:nvPr/>
        </p:nvSpPr>
        <p:spPr>
          <a:xfrm>
            <a:off x="6320136" y="2589950"/>
            <a:ext cx="28309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Ce:YAG</a:t>
            </a:r>
            <a:r>
              <a:rPr lang="en-GB" sz="1400" dirty="0"/>
              <a:t> single crystals</a:t>
            </a:r>
          </a:p>
          <a:p>
            <a:r>
              <a:rPr lang="en-GB" sz="1400" dirty="0"/>
              <a:t>Size: 10x10x0.1mm</a:t>
            </a:r>
          </a:p>
          <a:p>
            <a:r>
              <a:rPr lang="en-GB" sz="1400" dirty="0"/>
              <a:t>Thermal resistance: 790 W/m</a:t>
            </a:r>
          </a:p>
          <a:p>
            <a:r>
              <a:rPr lang="en-GB" sz="1400" dirty="0"/>
              <a:t>Melting point: 2243 K</a:t>
            </a:r>
          </a:p>
          <a:p>
            <a:r>
              <a:rPr lang="en-GB" sz="1400" dirty="0"/>
              <a:t>Polished surface with marking grid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A7841D-B5B9-C6D8-6276-106BC13382F3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3921862" y="5955745"/>
            <a:ext cx="132794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F98DD42-2982-1FAD-A228-968BE9F73B8C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228150" y="5955744"/>
            <a:ext cx="1327944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A4554D1-D606-66F4-61CB-82858CE4D764}"/>
              </a:ext>
            </a:extLst>
          </p:cNvPr>
          <p:cNvSpPr txBox="1"/>
          <p:nvPr/>
        </p:nvSpPr>
        <p:spPr>
          <a:xfrm>
            <a:off x="6228150" y="5903893"/>
            <a:ext cx="3129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1400" dirty="0"/>
              <a:t>Type: CMOS</a:t>
            </a:r>
          </a:p>
          <a:p>
            <a:r>
              <a:rPr lang="en-DK" sz="1400" dirty="0"/>
              <a:t>Resolution: 1.6 Megapixels</a:t>
            </a:r>
          </a:p>
          <a:p>
            <a:r>
              <a:rPr lang="en-US" sz="1400" dirty="0"/>
              <a:t>Sensor Size (</a:t>
            </a:r>
            <a:r>
              <a:rPr lang="en-US" sz="1400" dirty="0" err="1"/>
              <a:t>FxV</a:t>
            </a:r>
            <a:r>
              <a:rPr lang="en-US" sz="1400" dirty="0"/>
              <a:t>): 4.97 mm × 3.73 mm</a:t>
            </a:r>
            <a:endParaRPr lang="en-DK" sz="1400" dirty="0"/>
          </a:p>
          <a:p>
            <a:r>
              <a:rPr lang="en-US" sz="1400" dirty="0"/>
              <a:t>Mono (Colorless)</a:t>
            </a:r>
            <a:endParaRPr lang="en-DK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8844C-AB03-119F-A924-6A40A81D30DA}"/>
              </a:ext>
            </a:extLst>
          </p:cNvPr>
          <p:cNvSpPr txBox="1"/>
          <p:nvPr/>
        </p:nvSpPr>
        <p:spPr>
          <a:xfrm>
            <a:off x="6289944" y="4878362"/>
            <a:ext cx="31749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1400" dirty="0"/>
              <a:t>Fixed focal length: 25 mm</a:t>
            </a:r>
            <a:r>
              <a:rPr lang="en-US" sz="1400" dirty="0"/>
              <a:t> (Wide Angle)</a:t>
            </a:r>
            <a:endParaRPr lang="en-DK" sz="1400" dirty="0"/>
          </a:p>
          <a:p>
            <a:r>
              <a:rPr lang="en-DK" sz="1400" dirty="0"/>
              <a:t>Working distance: 100mm - ∞</a:t>
            </a:r>
          </a:p>
          <a:p>
            <a:r>
              <a:rPr lang="en-DK" sz="1400" dirty="0"/>
              <a:t>Maximum distortion: 0.22 %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0B40A8-1C3A-78EC-FEA9-6BDE559617F9}"/>
              </a:ext>
            </a:extLst>
          </p:cNvPr>
          <p:cNvSpPr txBox="1"/>
          <p:nvPr/>
        </p:nvSpPr>
        <p:spPr>
          <a:xfrm>
            <a:off x="805936" y="5478690"/>
            <a:ext cx="2097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Ethernet control</a:t>
            </a:r>
          </a:p>
          <a:p>
            <a:r>
              <a:rPr lang="en-US" sz="1400" dirty="0"/>
              <a:t>Resolution: 10000 ppr</a:t>
            </a:r>
          </a:p>
          <a:p>
            <a:r>
              <a:rPr lang="en-US" sz="1400" dirty="0"/>
              <a:t>BK Brake (Axis-mounted)</a:t>
            </a:r>
          </a:p>
          <a:p>
            <a:r>
              <a:rPr lang="en-US" sz="1400" dirty="0"/>
              <a:t>Holding torque: 1.0 Nm</a:t>
            </a:r>
          </a:p>
        </p:txBody>
      </p:sp>
    </p:spTree>
    <p:extLst>
      <p:ext uri="{BB962C8B-B14F-4D97-AF65-F5344CB8AC3E}">
        <p14:creationId xmlns:p14="http://schemas.microsoft.com/office/powerpoint/2010/main" val="985323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1405-6406-576C-6F31-8D328EBFD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Device Setup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7643491-6418-50D8-5DC0-BDBA74572A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17756"/>
              </p:ext>
            </p:extLst>
          </p:nvPr>
        </p:nvGraphicFramePr>
        <p:xfrm>
          <a:off x="838200" y="1690688"/>
          <a:ext cx="10515600" cy="44750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8143">
                  <a:extLst>
                    <a:ext uri="{9D8B030D-6E8A-4147-A177-3AD203B41FA5}">
                      <a16:colId xmlns:a16="http://schemas.microsoft.com/office/drawing/2014/main" val="3818696068"/>
                    </a:ext>
                  </a:extLst>
                </a:gridCol>
                <a:gridCol w="7957457">
                  <a:extLst>
                    <a:ext uri="{9D8B030D-6E8A-4147-A177-3AD203B41FA5}">
                      <a16:colId xmlns:a16="http://schemas.microsoft.com/office/drawing/2014/main" val="597800097"/>
                    </a:ext>
                  </a:extLst>
                </a:gridCol>
              </a:tblGrid>
              <a:tr h="386235"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/>
                        <a:t>부품</a:t>
                      </a:r>
                      <a:endParaRPr lang="en-DK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/>
                        <a:t>기능 및 역할</a:t>
                      </a:r>
                      <a:endParaRPr lang="en-DK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552540"/>
                  </a:ext>
                </a:extLst>
              </a:tr>
              <a:tr h="10222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Two axis motorized cam</a:t>
                      </a:r>
                      <a:endParaRPr lang="en-D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Camera centre indicates position coordinates, moving horizontally and vertically in u</a:t>
                      </a:r>
                      <a:r>
                        <a:rPr lang="en-DK" dirty="0"/>
                        <a:t>m unit.</a:t>
                      </a:r>
                      <a:r>
                        <a:rPr lang="ko-KR" altLang="en-US" dirty="0"/>
                        <a:t> </a:t>
                      </a:r>
                      <a:endParaRPr lang="en-US" altLang="ko-KR" dirty="0"/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/>
                        <a:t>Verify motor linearity and repeatability.</a:t>
                      </a:r>
                      <a:endParaRPr lang="en-DK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1567769"/>
                  </a:ext>
                </a:extLst>
              </a:tr>
              <a:tr h="1022204">
                <a:tc>
                  <a:txBody>
                    <a:bodyPr/>
                    <a:lstStyle/>
                    <a:p>
                      <a:pPr algn="ctr"/>
                      <a:r>
                        <a:rPr lang="en-DK" dirty="0"/>
                        <a:t>Grid plates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/>
                        <a:t>Define the coordinate</a:t>
                      </a:r>
                      <a:r>
                        <a:rPr lang="ko-KR" altLang="en-US" dirty="0"/>
                        <a:t> </a:t>
                      </a:r>
                      <a:r>
                        <a:rPr lang="en-US" altLang="ko-KR" dirty="0"/>
                        <a:t>plane, calibrating the camera position.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/>
                        <a:t>Both plates overlap </a:t>
                      </a:r>
                      <a:r>
                        <a:rPr lang="en-US" altLang="ko-KR" dirty="0">
                          <a:sym typeface="Wingdings" pitchFamily="2" charset="2"/>
                        </a:rPr>
                        <a:t> Camera-Grid plates alignment is straight ahead.</a:t>
                      </a:r>
                      <a:endParaRPr lang="en-US" altLang="ko-K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6789034"/>
                  </a:ext>
                </a:extLst>
              </a:tr>
              <a:tr h="1022204">
                <a:tc>
                  <a:txBody>
                    <a:bodyPr/>
                    <a:lstStyle/>
                    <a:p>
                      <a:pPr algn="ctr"/>
                      <a:r>
                        <a:rPr lang="en-DK" dirty="0"/>
                        <a:t>YAG screen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altLang="ko-KR" dirty="0"/>
                        <a:t>Obliquely installed YAG image is taken and flattened.</a:t>
                      </a:r>
                      <a:endParaRPr lang="en-US" altLang="ko-KR" dirty="0"/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/>
                        <a:t>Installed within the calibrated coordinate range.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9649497"/>
                  </a:ext>
                </a:extLst>
              </a:tr>
              <a:tr h="102220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</a:t>
                      </a:r>
                      <a:r>
                        <a:rPr lang="en-DK" dirty="0"/>
                        <a:t>aser &amp; holer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dirty="0"/>
                        <a:t>Collect laser beam profile and check that BPRM image is calibrated into 2D.</a:t>
                      </a:r>
                      <a:endParaRPr lang="en-DK" dirty="0"/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/>
                        <a:t>Mounted vertically to camera viewpoint and irradiate YAG surface.</a:t>
                      </a:r>
                      <a:endParaRPr lang="en-DK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357256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B14EA-3921-5FE8-7FBB-458B1695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11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31423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6CD38-C895-A57D-CAA4-D309F9333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12</a:t>
            </a:fld>
            <a:endParaRPr lang="en-DK"/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B5C4CD01-E80C-6145-6968-CA37BAF996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68" r="10330"/>
          <a:stretch/>
        </p:blipFill>
        <p:spPr>
          <a:xfrm>
            <a:off x="6611341" y="1052007"/>
            <a:ext cx="4190055" cy="3035967"/>
          </a:xfrm>
          <a:prstGeom prst="rect">
            <a:avLst/>
          </a:prstGeom>
        </p:spPr>
      </p:pic>
      <p:pic>
        <p:nvPicPr>
          <p:cNvPr id="6" name="Picture 5" descr="A close-up of a machine&#10;&#10;AI-generated content may be incorrect.">
            <a:extLst>
              <a:ext uri="{FF2B5EF4-FFF2-40B4-BE49-F238E27FC236}">
                <a16:creationId xmlns:a16="http://schemas.microsoft.com/office/drawing/2014/main" id="{D1BC09E6-5798-9421-AF4A-53A727F3EB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65"/>
          <a:stretch/>
        </p:blipFill>
        <p:spPr>
          <a:xfrm rot="5400000">
            <a:off x="950708" y="1535781"/>
            <a:ext cx="3035969" cy="2068417"/>
          </a:xfrm>
          <a:prstGeom prst="rect">
            <a:avLst/>
          </a:prstGeom>
        </p:spPr>
      </p:pic>
      <p:pic>
        <p:nvPicPr>
          <p:cNvPr id="7" name="Picture 6" descr="A metal object with a hole&#10;&#10;AI-generated content may be incorrect.">
            <a:extLst>
              <a:ext uri="{FF2B5EF4-FFF2-40B4-BE49-F238E27FC236}">
                <a16:creationId xmlns:a16="http://schemas.microsoft.com/office/drawing/2014/main" id="{7EDE6C69-3A69-DF0F-0802-86BFEAB882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66" r="7150" b="5466"/>
          <a:stretch/>
        </p:blipFill>
        <p:spPr>
          <a:xfrm>
            <a:off x="6611342" y="4227123"/>
            <a:ext cx="4190054" cy="1537406"/>
          </a:xfrm>
          <a:prstGeom prst="rect">
            <a:avLst/>
          </a:prstGeom>
        </p:spPr>
      </p:pic>
      <p:pic>
        <p:nvPicPr>
          <p:cNvPr id="8" name="Content Placeholder 5" descr="A close up of a device&#10;&#10;AI-generated content may be incorrect.">
            <a:extLst>
              <a:ext uri="{FF2B5EF4-FFF2-40B4-BE49-F238E27FC236}">
                <a16:creationId xmlns:a16="http://schemas.microsoft.com/office/drawing/2014/main" id="{3ED9C49A-8984-EA07-BEE1-655A2F5FC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34484" y="4227122"/>
            <a:ext cx="2049875" cy="1537406"/>
          </a:xfrm>
        </p:spPr>
      </p:pic>
      <p:pic>
        <p:nvPicPr>
          <p:cNvPr id="9" name="Picture 8" descr="A metal frame with a circular object inside&#10;&#10;AI-generated content may be incorrect.">
            <a:extLst>
              <a:ext uri="{FF2B5EF4-FFF2-40B4-BE49-F238E27FC236}">
                <a16:creationId xmlns:a16="http://schemas.microsoft.com/office/drawing/2014/main" id="{1C849968-0AA8-2329-ED6E-B947BBC0A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285438" y="2212194"/>
            <a:ext cx="3561907" cy="2005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FA3CDE-D962-3A10-7892-578201B67CAA}"/>
              </a:ext>
            </a:extLst>
          </p:cNvPr>
          <p:cNvSpPr txBox="1"/>
          <p:nvPr/>
        </p:nvSpPr>
        <p:spPr>
          <a:xfrm>
            <a:off x="3835724" y="5179753"/>
            <a:ext cx="2629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</a:t>
            </a:r>
            <a:r>
              <a:rPr lang="en-DK" sz="1600" dirty="0"/>
              <a:t>late to plate: 0.875 m</a:t>
            </a:r>
          </a:p>
          <a:p>
            <a:r>
              <a:rPr lang="en-DK" sz="1600" dirty="0"/>
              <a:t>Table to grid center: 0.290m</a:t>
            </a:r>
          </a:p>
        </p:txBody>
      </p:sp>
    </p:spTree>
    <p:extLst>
      <p:ext uri="{BB962C8B-B14F-4D97-AF65-F5344CB8AC3E}">
        <p14:creationId xmlns:p14="http://schemas.microsoft.com/office/powerpoint/2010/main" val="1257884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8BA6-050C-66C6-34FB-43C47E36D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Alignment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9D4C-793B-CD2F-9038-0A21236DA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38987"/>
            <a:ext cx="10515600" cy="2387214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altLang="ko-KR" sz="2000" dirty="0"/>
              <a:t>Verify the range of linearly printed grid on each plate.</a:t>
            </a:r>
          </a:p>
          <a:p>
            <a:pPr marL="457200" indent="-457200">
              <a:buAutoNum type="arabicPeriod"/>
            </a:pPr>
            <a:r>
              <a:rPr lang="en-US" altLang="ko-KR" sz="2000" dirty="0"/>
              <a:t>Each coordinates are overlapped. </a:t>
            </a:r>
            <a:r>
              <a:rPr lang="en-US" altLang="ko-KR" sz="2000" dirty="0">
                <a:sym typeface="Wingdings" panose="05000000000000000000" pitchFamily="2" charset="2"/>
              </a:rPr>
              <a:t> Determine whether camera gazes at the front.</a:t>
            </a:r>
          </a:p>
          <a:p>
            <a:pPr marL="457200" indent="-457200">
              <a:buAutoNum type="arabicPeriod"/>
            </a:pPr>
            <a:r>
              <a:rPr lang="en-US" altLang="ko-KR" sz="2000" dirty="0"/>
              <a:t>If the camera moves 5000um when the coordinate moves one space (5mm) </a:t>
            </a:r>
            <a:r>
              <a:rPr lang="en-US" altLang="ko-KR" sz="2000" dirty="0">
                <a:sym typeface="Wingdings" panose="05000000000000000000" pitchFamily="2" charset="2"/>
              </a:rPr>
              <a:t> Camera can move without grid plate.</a:t>
            </a:r>
            <a:endParaRPr lang="en-US" altLang="ko-KR" sz="2000" dirty="0"/>
          </a:p>
          <a:p>
            <a:pPr marL="457200" indent="-457200">
              <a:buAutoNum type="arabicPeriod"/>
            </a:pPr>
            <a:r>
              <a:rPr lang="en-US" altLang="ko-KR" sz="2000" dirty="0"/>
              <a:t>Eliminate the grid plate after setting origin point.</a:t>
            </a:r>
          </a:p>
          <a:p>
            <a:pPr marL="457200" indent="-457200">
              <a:buAutoNum type="arabicPeriod"/>
            </a:pPr>
            <a:r>
              <a:rPr lang="en-US" altLang="ko-KR" sz="2000" dirty="0"/>
              <a:t>Control the motor to move the camera to the desired position.</a:t>
            </a:r>
            <a:endParaRPr lang="en-DK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4FF64-9C85-2244-767A-8B96A78B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13</a:t>
            </a:fld>
            <a:endParaRPr lang="en-DK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752A70-94A8-8C73-AFCA-C42000799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778" y="1764162"/>
            <a:ext cx="2415276" cy="18114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B6CC31-F0AC-865F-444F-9D8B45E85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709" y="1764160"/>
            <a:ext cx="2415276" cy="18114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A10946-333A-D77E-936F-FD319C1D3D63}"/>
              </a:ext>
            </a:extLst>
          </p:cNvPr>
          <p:cNvSpPr txBox="1"/>
          <p:nvPr/>
        </p:nvSpPr>
        <p:spPr>
          <a:xfrm>
            <a:off x="8040413" y="3631894"/>
            <a:ext cx="2800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/>
              <a:t>스크린 대신 더미 챔버로 일직선 정렬 시험해 봄</a:t>
            </a:r>
            <a:endParaRPr lang="en-DK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283E09-480A-1E9D-568A-DC4A29784ED0}"/>
              </a:ext>
            </a:extLst>
          </p:cNvPr>
          <p:cNvSpPr txBox="1"/>
          <p:nvPr/>
        </p:nvSpPr>
        <p:spPr>
          <a:xfrm>
            <a:off x="2573983" y="3631894"/>
            <a:ext cx="26981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/>
              <a:t>두 격자판의 촬영 범위 지정 및 평행 여부 점검</a:t>
            </a:r>
            <a:endParaRPr lang="en-DK" sz="10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E983B75-8062-B264-D189-65A0C677F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08" y="1760002"/>
            <a:ext cx="2420820" cy="1815615"/>
          </a:xfrm>
          <a:prstGeom prst="rect">
            <a:avLst/>
          </a:prstGeom>
        </p:spPr>
      </p:pic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D1BD367F-6FCA-09A0-9536-897776F95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750281"/>
              </p:ext>
            </p:extLst>
          </p:nvPr>
        </p:nvGraphicFramePr>
        <p:xfrm>
          <a:off x="4255369" y="2454948"/>
          <a:ext cx="430930" cy="430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093">
                  <a:extLst>
                    <a:ext uri="{9D8B030D-6E8A-4147-A177-3AD203B41FA5}">
                      <a16:colId xmlns:a16="http://schemas.microsoft.com/office/drawing/2014/main" val="969545873"/>
                    </a:ext>
                  </a:extLst>
                </a:gridCol>
                <a:gridCol w="43093">
                  <a:extLst>
                    <a:ext uri="{9D8B030D-6E8A-4147-A177-3AD203B41FA5}">
                      <a16:colId xmlns:a16="http://schemas.microsoft.com/office/drawing/2014/main" val="4204183725"/>
                    </a:ext>
                  </a:extLst>
                </a:gridCol>
                <a:gridCol w="43093">
                  <a:extLst>
                    <a:ext uri="{9D8B030D-6E8A-4147-A177-3AD203B41FA5}">
                      <a16:colId xmlns:a16="http://schemas.microsoft.com/office/drawing/2014/main" val="3351755000"/>
                    </a:ext>
                  </a:extLst>
                </a:gridCol>
                <a:gridCol w="43093">
                  <a:extLst>
                    <a:ext uri="{9D8B030D-6E8A-4147-A177-3AD203B41FA5}">
                      <a16:colId xmlns:a16="http://schemas.microsoft.com/office/drawing/2014/main" val="3036088724"/>
                    </a:ext>
                  </a:extLst>
                </a:gridCol>
                <a:gridCol w="43093">
                  <a:extLst>
                    <a:ext uri="{9D8B030D-6E8A-4147-A177-3AD203B41FA5}">
                      <a16:colId xmlns:a16="http://schemas.microsoft.com/office/drawing/2014/main" val="4153415232"/>
                    </a:ext>
                  </a:extLst>
                </a:gridCol>
                <a:gridCol w="43093">
                  <a:extLst>
                    <a:ext uri="{9D8B030D-6E8A-4147-A177-3AD203B41FA5}">
                      <a16:colId xmlns:a16="http://schemas.microsoft.com/office/drawing/2014/main" val="1778193219"/>
                    </a:ext>
                  </a:extLst>
                </a:gridCol>
                <a:gridCol w="43093">
                  <a:extLst>
                    <a:ext uri="{9D8B030D-6E8A-4147-A177-3AD203B41FA5}">
                      <a16:colId xmlns:a16="http://schemas.microsoft.com/office/drawing/2014/main" val="3933508554"/>
                    </a:ext>
                  </a:extLst>
                </a:gridCol>
                <a:gridCol w="43093">
                  <a:extLst>
                    <a:ext uri="{9D8B030D-6E8A-4147-A177-3AD203B41FA5}">
                      <a16:colId xmlns:a16="http://schemas.microsoft.com/office/drawing/2014/main" val="1723585653"/>
                    </a:ext>
                  </a:extLst>
                </a:gridCol>
                <a:gridCol w="43093">
                  <a:extLst>
                    <a:ext uri="{9D8B030D-6E8A-4147-A177-3AD203B41FA5}">
                      <a16:colId xmlns:a16="http://schemas.microsoft.com/office/drawing/2014/main" val="3815111341"/>
                    </a:ext>
                  </a:extLst>
                </a:gridCol>
                <a:gridCol w="43093">
                  <a:extLst>
                    <a:ext uri="{9D8B030D-6E8A-4147-A177-3AD203B41FA5}">
                      <a16:colId xmlns:a16="http://schemas.microsoft.com/office/drawing/2014/main" val="637735249"/>
                    </a:ext>
                  </a:extLst>
                </a:gridCol>
              </a:tblGrid>
              <a:tr h="43090"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694308"/>
                  </a:ext>
                </a:extLst>
              </a:tr>
              <a:tr h="43090"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432735"/>
                  </a:ext>
                </a:extLst>
              </a:tr>
              <a:tr h="43090"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478821"/>
                  </a:ext>
                </a:extLst>
              </a:tr>
              <a:tr h="43090"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574456"/>
                  </a:ext>
                </a:extLst>
              </a:tr>
              <a:tr h="43090"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262322"/>
                  </a:ext>
                </a:extLst>
              </a:tr>
              <a:tr h="43090"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5072417"/>
                  </a:ext>
                </a:extLst>
              </a:tr>
              <a:tr h="43090"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885234"/>
                  </a:ext>
                </a:extLst>
              </a:tr>
              <a:tr h="43090"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748342"/>
                  </a:ext>
                </a:extLst>
              </a:tr>
              <a:tr h="43090"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864927"/>
                  </a:ext>
                </a:extLst>
              </a:tr>
              <a:tr h="43090"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" dirty="0"/>
                    </a:p>
                  </a:txBody>
                  <a:tcPr marL="5005" marR="5005" marT="2502" marB="2502">
                    <a:lnL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768934"/>
                  </a:ext>
                </a:extLst>
              </a:tr>
            </a:tbl>
          </a:graphicData>
        </a:graphic>
      </p:graphicFrame>
      <p:grpSp>
        <p:nvGrpSpPr>
          <p:cNvPr id="22" name="그룹 21">
            <a:extLst>
              <a:ext uri="{FF2B5EF4-FFF2-40B4-BE49-F238E27FC236}">
                <a16:creationId xmlns:a16="http://schemas.microsoft.com/office/drawing/2014/main" id="{A011A64F-7926-9AFD-E126-CAA0181EC3DD}"/>
              </a:ext>
            </a:extLst>
          </p:cNvPr>
          <p:cNvGrpSpPr/>
          <p:nvPr/>
        </p:nvGrpSpPr>
        <p:grpSpPr>
          <a:xfrm>
            <a:off x="626989" y="1760002"/>
            <a:ext cx="2420820" cy="1815615"/>
            <a:chOff x="-8595355" y="3099774"/>
            <a:chExt cx="9144000" cy="6858000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31B023C-A009-DA01-4B17-26119B0C4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95355" y="3099774"/>
              <a:ext cx="9144000" cy="6858000"/>
            </a:xfrm>
            <a:prstGeom prst="rect">
              <a:avLst/>
            </a:prstGeom>
          </p:spPr>
        </p:pic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E7010C3E-BB58-72B8-2333-84A8EABCF748}"/>
                </a:ext>
              </a:extLst>
            </p:cNvPr>
            <p:cNvSpPr/>
            <p:nvPr/>
          </p:nvSpPr>
          <p:spPr>
            <a:xfrm>
              <a:off x="-4475446" y="6485911"/>
              <a:ext cx="85725" cy="857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16D8001C-94B2-6E20-79D2-471678E86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346358"/>
              </p:ext>
            </p:extLst>
          </p:nvPr>
        </p:nvGraphicFramePr>
        <p:xfrm>
          <a:off x="1181144" y="2119312"/>
          <a:ext cx="1096410" cy="1096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641">
                  <a:extLst>
                    <a:ext uri="{9D8B030D-6E8A-4147-A177-3AD203B41FA5}">
                      <a16:colId xmlns:a16="http://schemas.microsoft.com/office/drawing/2014/main" val="969545873"/>
                    </a:ext>
                  </a:extLst>
                </a:gridCol>
                <a:gridCol w="109641">
                  <a:extLst>
                    <a:ext uri="{9D8B030D-6E8A-4147-A177-3AD203B41FA5}">
                      <a16:colId xmlns:a16="http://schemas.microsoft.com/office/drawing/2014/main" val="4204183725"/>
                    </a:ext>
                  </a:extLst>
                </a:gridCol>
                <a:gridCol w="109641">
                  <a:extLst>
                    <a:ext uri="{9D8B030D-6E8A-4147-A177-3AD203B41FA5}">
                      <a16:colId xmlns:a16="http://schemas.microsoft.com/office/drawing/2014/main" val="3351755000"/>
                    </a:ext>
                  </a:extLst>
                </a:gridCol>
                <a:gridCol w="109641">
                  <a:extLst>
                    <a:ext uri="{9D8B030D-6E8A-4147-A177-3AD203B41FA5}">
                      <a16:colId xmlns:a16="http://schemas.microsoft.com/office/drawing/2014/main" val="3036088724"/>
                    </a:ext>
                  </a:extLst>
                </a:gridCol>
                <a:gridCol w="109641">
                  <a:extLst>
                    <a:ext uri="{9D8B030D-6E8A-4147-A177-3AD203B41FA5}">
                      <a16:colId xmlns:a16="http://schemas.microsoft.com/office/drawing/2014/main" val="4153415232"/>
                    </a:ext>
                  </a:extLst>
                </a:gridCol>
                <a:gridCol w="109641">
                  <a:extLst>
                    <a:ext uri="{9D8B030D-6E8A-4147-A177-3AD203B41FA5}">
                      <a16:colId xmlns:a16="http://schemas.microsoft.com/office/drawing/2014/main" val="1778193219"/>
                    </a:ext>
                  </a:extLst>
                </a:gridCol>
                <a:gridCol w="109641">
                  <a:extLst>
                    <a:ext uri="{9D8B030D-6E8A-4147-A177-3AD203B41FA5}">
                      <a16:colId xmlns:a16="http://schemas.microsoft.com/office/drawing/2014/main" val="3933508554"/>
                    </a:ext>
                  </a:extLst>
                </a:gridCol>
                <a:gridCol w="109641">
                  <a:extLst>
                    <a:ext uri="{9D8B030D-6E8A-4147-A177-3AD203B41FA5}">
                      <a16:colId xmlns:a16="http://schemas.microsoft.com/office/drawing/2014/main" val="1723585653"/>
                    </a:ext>
                  </a:extLst>
                </a:gridCol>
                <a:gridCol w="109641">
                  <a:extLst>
                    <a:ext uri="{9D8B030D-6E8A-4147-A177-3AD203B41FA5}">
                      <a16:colId xmlns:a16="http://schemas.microsoft.com/office/drawing/2014/main" val="3815111341"/>
                    </a:ext>
                  </a:extLst>
                </a:gridCol>
                <a:gridCol w="109641">
                  <a:extLst>
                    <a:ext uri="{9D8B030D-6E8A-4147-A177-3AD203B41FA5}">
                      <a16:colId xmlns:a16="http://schemas.microsoft.com/office/drawing/2014/main" val="637735249"/>
                    </a:ext>
                  </a:extLst>
                </a:gridCol>
              </a:tblGrid>
              <a:tr h="109641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694308"/>
                  </a:ext>
                </a:extLst>
              </a:tr>
              <a:tr h="109641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432735"/>
                  </a:ext>
                </a:extLst>
              </a:tr>
              <a:tr h="109641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478821"/>
                  </a:ext>
                </a:extLst>
              </a:tr>
              <a:tr h="109641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574456"/>
                  </a:ext>
                </a:extLst>
              </a:tr>
              <a:tr h="109641"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262322"/>
                  </a:ext>
                </a:extLst>
              </a:tr>
              <a:tr h="109641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5072417"/>
                  </a:ext>
                </a:extLst>
              </a:tr>
              <a:tr h="109641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885234"/>
                  </a:ext>
                </a:extLst>
              </a:tr>
              <a:tr h="109641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748342"/>
                  </a:ext>
                </a:extLst>
              </a:tr>
              <a:tr h="109641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864927"/>
                  </a:ext>
                </a:extLst>
              </a:tr>
              <a:tr h="109641"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 marL="19278" marR="19278" marT="9638" marB="9638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768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1502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D8B6-6EFF-61DF-659E-CE5D521E3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Test</a:t>
            </a:r>
            <a:endParaRPr lang="en-D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7094E8-3251-B7E8-9C36-7C8B5F266A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DK" sz="2000" b="1" dirty="0"/>
                  <a:t>Repeatability</a:t>
                </a:r>
              </a:p>
              <a:p>
                <a:pPr>
                  <a:buFontTx/>
                  <a:buChar char="-"/>
                </a:pPr>
                <a:r>
                  <a:rPr lang="en-US" altLang="ko-KR" sz="1800" dirty="0"/>
                  <a:t>Return to initial position(Origin) after the repetitive motion, in micro-unit.</a:t>
                </a:r>
              </a:p>
              <a:p>
                <a:pPr>
                  <a:buFontTx/>
                  <a:buChar char="-"/>
                </a:pPr>
                <a:r>
                  <a:rPr lang="en-US" altLang="ko-KR" sz="1800" dirty="0"/>
                  <a:t>In experiment without grid plate, motor position is reference coordinates. </a:t>
                </a:r>
                <a:r>
                  <a:rPr lang="en-US" altLang="ko-KR" sz="1800" dirty="0">
                    <a:sym typeface="Wingdings" panose="05000000000000000000" pitchFamily="2" charset="2"/>
                  </a:rPr>
                  <a:t> Deviation not allowed.</a:t>
                </a:r>
              </a:p>
              <a:p>
                <a:pPr>
                  <a:buFontTx/>
                  <a:buChar char="-"/>
                </a:pPr>
                <a:r>
                  <a:rPr lang="en-US" altLang="ko-KR" sz="1800" dirty="0"/>
                  <a:t>During 100 times repetitive motion on each axis (Origin ~ </a:t>
                </a:r>
                <a14:m>
                  <m:oMath xmlns:m="http://schemas.openxmlformats.org/officeDocument/2006/math">
                    <m:r>
                      <a:rPr lang="en-US" altLang="ko-K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</m:oMath>
                </a14:m>
                <a:r>
                  <a:rPr lang="en-US" altLang="ko-KR" sz="1800" dirty="0"/>
                  <a:t>25mm), check actual position.</a:t>
                </a:r>
              </a:p>
              <a:p>
                <a:pPr>
                  <a:buFontTx/>
                  <a:buChar char="-"/>
                </a:pPr>
                <a:endParaRPr lang="en-DK" sz="2000" dirty="0"/>
              </a:p>
              <a:p>
                <a:pPr marL="0" indent="0">
                  <a:buNone/>
                </a:pPr>
                <a:r>
                  <a:rPr lang="en-DK" sz="2000" b="1" dirty="0"/>
                  <a:t>Linea</a:t>
                </a:r>
                <a:r>
                  <a:rPr lang="en-US" sz="2000" b="1"/>
                  <a:t>r</a:t>
                </a:r>
                <a:r>
                  <a:rPr lang="en-DK" sz="2000" b="1"/>
                  <a:t>ity</a:t>
                </a:r>
                <a:endParaRPr lang="en-DK" sz="2000" b="1" dirty="0"/>
              </a:p>
              <a:p>
                <a:pPr>
                  <a:buFontTx/>
                  <a:buChar char="-"/>
                </a:pPr>
                <a:r>
                  <a:rPr lang="en-US" altLang="ko-KR" sz="1800" dirty="0"/>
                  <a:t>Motor moves along straight orbit which is grid plate line.</a:t>
                </a:r>
              </a:p>
              <a:p>
                <a:pPr>
                  <a:buFontTx/>
                  <a:buChar char="-"/>
                </a:pPr>
                <a:r>
                  <a:rPr lang="en-US" altLang="ko-KR" sz="1800" dirty="0"/>
                  <a:t>If the camera center deviates the grid line, YAG cannot be installed on that area.</a:t>
                </a:r>
                <a:r>
                  <a:rPr lang="ko-KR" altLang="en-US" sz="1800" dirty="0"/>
                  <a:t> </a:t>
                </a:r>
                <a:endParaRPr lang="en-US" altLang="ko-KR" sz="1800" dirty="0"/>
              </a:p>
              <a:p>
                <a:pPr>
                  <a:buFontTx/>
                  <a:buChar char="-"/>
                </a:pPr>
                <a:r>
                  <a:rPr lang="en-US" altLang="ko-KR" sz="1800" dirty="0"/>
                  <a:t>Two grids should be overlapped to verify the linear motion of motor.</a:t>
                </a:r>
                <a:endParaRPr lang="en-US" altLang="ko-KR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7094E8-3251-B7E8-9C36-7C8B5F266A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8" t="-126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DD578-1E76-2BB4-B5CA-08C7DAB3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14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18503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18225-D6AA-D0CF-A52A-DD5C9E49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/>
              <a:t>Experiment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703F8-15BE-07DB-8CDF-1A7BB7A22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BPRM image calibration by perspective transformation</a:t>
            </a:r>
          </a:p>
          <a:p>
            <a:pPr>
              <a:buFontTx/>
              <a:buChar char="-"/>
            </a:pPr>
            <a:r>
              <a:rPr lang="en-US" sz="1800" dirty="0"/>
              <a:t>Irradiate YAG with a laser </a:t>
            </a:r>
            <a:r>
              <a:rPr lang="en-US" altLang="ko-KR" sz="1800" dirty="0">
                <a:sym typeface="Wingdings" panose="05000000000000000000" pitchFamily="2" charset="2"/>
              </a:rPr>
              <a:t> Laser beam </a:t>
            </a:r>
            <a:r>
              <a:rPr lang="en-US" altLang="ko-KR" sz="1800" dirty="0"/>
              <a:t>2D profile image.</a:t>
            </a:r>
          </a:p>
          <a:p>
            <a:pPr>
              <a:buFontTx/>
              <a:buChar char="-"/>
            </a:pPr>
            <a:r>
              <a:rPr lang="en-US" altLang="ko-KR" sz="1800" dirty="0"/>
              <a:t>Flatten the tilted screen image using a transformation matrix and compare it with the original 2D image.</a:t>
            </a:r>
          </a:p>
          <a:p>
            <a:pPr>
              <a:buFontTx/>
              <a:buChar char="-"/>
            </a:pPr>
            <a:r>
              <a:rPr lang="en-US" altLang="ko-KR" sz="1800" dirty="0"/>
              <a:t>Verify stage alignment and motor repeatability/linearity before experiment to ensure same images.</a:t>
            </a:r>
          </a:p>
          <a:p>
            <a:pPr>
              <a:buFontTx/>
              <a:buChar char="-"/>
            </a:pPr>
            <a:endParaRPr lang="en-DK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708F-530D-27E7-C2B2-01C9102FC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15</a:t>
            </a:fld>
            <a:endParaRPr lang="en-DK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0D6D58-7FB9-0AD3-22C2-78A64D833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902702"/>
              </p:ext>
            </p:extLst>
          </p:nvPr>
        </p:nvGraphicFramePr>
        <p:xfrm>
          <a:off x="1648791" y="3563935"/>
          <a:ext cx="8894418" cy="26286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7209">
                  <a:extLst>
                    <a:ext uri="{9D8B030D-6E8A-4147-A177-3AD203B41FA5}">
                      <a16:colId xmlns:a16="http://schemas.microsoft.com/office/drawing/2014/main" val="248985507"/>
                    </a:ext>
                  </a:extLst>
                </a:gridCol>
                <a:gridCol w="4447209">
                  <a:extLst>
                    <a:ext uri="{9D8B030D-6E8A-4147-A177-3AD203B41FA5}">
                      <a16:colId xmlns:a16="http://schemas.microsoft.com/office/drawing/2014/main" val="3797659655"/>
                    </a:ext>
                  </a:extLst>
                </a:gridCol>
              </a:tblGrid>
              <a:tr h="391087"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/>
                        <a:t>대조군 </a:t>
                      </a:r>
                      <a:r>
                        <a:rPr lang="en-US" altLang="ko-KR" b="1" dirty="0"/>
                        <a:t>(2D transverse beam image)</a:t>
                      </a:r>
                      <a:endParaRPr lang="en-DK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 err="1"/>
                        <a:t>실험군</a:t>
                      </a:r>
                      <a:r>
                        <a:rPr lang="ko-KR" altLang="en-US" b="1" dirty="0"/>
                        <a:t> </a:t>
                      </a:r>
                      <a:r>
                        <a:rPr lang="en-US" altLang="ko-KR" b="1" dirty="0"/>
                        <a:t>(distorted screen image)</a:t>
                      </a:r>
                      <a:endParaRPr lang="en-DK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551618"/>
                  </a:ext>
                </a:extLst>
              </a:tr>
              <a:tr h="223759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400" dirty="0"/>
                        <a:t>Perfectly flat image can be equipped by installing YAG at exact 45°.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400" dirty="0"/>
                        <a:t>Convert it to 0°</a:t>
                      </a:r>
                      <a:r>
                        <a:rPr lang="ko-KR" altLang="en-US" sz="1400" dirty="0"/>
                        <a:t> </a:t>
                      </a:r>
                      <a:r>
                        <a:rPr lang="en-US" altLang="ko-KR" sz="1400" dirty="0"/>
                        <a:t>image, that is 2D transverse image.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DK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ko-KR" sz="1400" dirty="0"/>
                        <a:t>Reference image </a:t>
                      </a:r>
                      <a:r>
                        <a:rPr lang="en-US" altLang="ko-KR" sz="14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altLang="ko-KR" sz="1400" dirty="0"/>
                        <a:t>each coordinate point has to be equally spaced from the origin.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altLang="ko-KR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ko-KR" sz="1400" dirty="0"/>
                        <a:t>Coordinates of source space are determined by moving camera to each ones.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ko-KR" sz="1400" dirty="0"/>
                        <a:t>Image of the arbitrary tilted screen is transformed into 2D beam profile image.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ko-KR" sz="1400" dirty="0"/>
                        <a:t>Capture the point indicating the source coordinate.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altLang="ko-KR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ko-KR" sz="1400" dirty="0"/>
                        <a:t>Distance the camera moved is the coordinates of the target space.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4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altLang="ko-KR" sz="1400" dirty="0"/>
                        <a:t>Comprise the transformation matrix by 4 pairs of coordinates. </a:t>
                      </a:r>
                      <a:r>
                        <a:rPr lang="en-US" altLang="ko-KR" sz="1400" dirty="0">
                          <a:sym typeface="Wingdings" panose="05000000000000000000" pitchFamily="2" charset="2"/>
                        </a:rPr>
                        <a:t> Flattening the image using Python.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351363"/>
                  </a:ext>
                </a:extLst>
              </a:tr>
            </a:tbl>
          </a:graphicData>
        </a:graphic>
      </p:graphicFrame>
      <p:pic>
        <p:nvPicPr>
          <p:cNvPr id="1026" name="Picture 2" descr="enter image description here">
            <a:extLst>
              <a:ext uri="{FF2B5EF4-FFF2-40B4-BE49-F238E27FC236}">
                <a16:creationId xmlns:a16="http://schemas.microsoft.com/office/drawing/2014/main" id="{8CC5431B-2AEB-18AA-A553-7F79596C4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294" y="508248"/>
            <a:ext cx="3560067" cy="192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235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34CD2-2810-5566-2AA4-6C0EC08DC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31DBC-A41A-727B-F552-3FD1C50F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16</a:t>
            </a:fld>
            <a:endParaRPr lang="en-DK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C36121-88F8-7410-BAE3-3E398F0EE883}"/>
              </a:ext>
            </a:extLst>
          </p:cNvPr>
          <p:cNvGrpSpPr/>
          <p:nvPr/>
        </p:nvGrpSpPr>
        <p:grpSpPr>
          <a:xfrm>
            <a:off x="1659858" y="2192782"/>
            <a:ext cx="1796527" cy="1796527"/>
            <a:chOff x="1226832" y="2658418"/>
            <a:chExt cx="1796527" cy="17965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E3EC52-7610-82D9-87F2-AC5FB26643E6}"/>
                </a:ext>
              </a:extLst>
            </p:cNvPr>
            <p:cNvSpPr/>
            <p:nvPr/>
          </p:nvSpPr>
          <p:spPr>
            <a:xfrm>
              <a:off x="1226832" y="2658418"/>
              <a:ext cx="1796527" cy="179652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8" name="Cross 7">
              <a:extLst>
                <a:ext uri="{FF2B5EF4-FFF2-40B4-BE49-F238E27FC236}">
                  <a16:creationId xmlns:a16="http://schemas.microsoft.com/office/drawing/2014/main" id="{018D71FD-E9D8-DE86-AF08-73C576A1A693}"/>
                </a:ext>
              </a:extLst>
            </p:cNvPr>
            <p:cNvSpPr/>
            <p:nvPr/>
          </p:nvSpPr>
          <p:spPr>
            <a:xfrm>
              <a:off x="1345496" y="2807290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9" name="Cross 8">
              <a:extLst>
                <a:ext uri="{FF2B5EF4-FFF2-40B4-BE49-F238E27FC236}">
                  <a16:creationId xmlns:a16="http://schemas.microsoft.com/office/drawing/2014/main" id="{527E7910-B60A-BE47-22EB-1C6C40EA41E4}"/>
                </a:ext>
              </a:extLst>
            </p:cNvPr>
            <p:cNvSpPr/>
            <p:nvPr/>
          </p:nvSpPr>
          <p:spPr>
            <a:xfrm>
              <a:off x="2640173" y="2807290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0" name="Cross 9">
              <a:extLst>
                <a:ext uri="{FF2B5EF4-FFF2-40B4-BE49-F238E27FC236}">
                  <a16:creationId xmlns:a16="http://schemas.microsoft.com/office/drawing/2014/main" id="{11BAB287-3115-7129-2BD8-B5B6D8C3E016}"/>
                </a:ext>
              </a:extLst>
            </p:cNvPr>
            <p:cNvSpPr/>
            <p:nvPr/>
          </p:nvSpPr>
          <p:spPr>
            <a:xfrm>
              <a:off x="2640173" y="4099845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1" name="Cross 10">
              <a:extLst>
                <a:ext uri="{FF2B5EF4-FFF2-40B4-BE49-F238E27FC236}">
                  <a16:creationId xmlns:a16="http://schemas.microsoft.com/office/drawing/2014/main" id="{4DC5A700-E2C8-017E-E4D5-4FB3CBF4E53E}"/>
                </a:ext>
              </a:extLst>
            </p:cNvPr>
            <p:cNvSpPr/>
            <p:nvPr/>
          </p:nvSpPr>
          <p:spPr>
            <a:xfrm>
              <a:off x="1344503" y="4099845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10481A-1781-EC2A-F1C9-2E1DEE2CA6E0}"/>
              </a:ext>
            </a:extLst>
          </p:cNvPr>
          <p:cNvGrpSpPr/>
          <p:nvPr/>
        </p:nvGrpSpPr>
        <p:grpSpPr>
          <a:xfrm>
            <a:off x="5480152" y="2192782"/>
            <a:ext cx="4896465" cy="1796527"/>
            <a:chOff x="5672611" y="2966354"/>
            <a:chExt cx="4896465" cy="17965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AAA8F3-282E-DDB0-5BB6-94EF8FE0EB6A}"/>
                </a:ext>
              </a:extLst>
            </p:cNvPr>
            <p:cNvSpPr/>
            <p:nvPr/>
          </p:nvSpPr>
          <p:spPr>
            <a:xfrm>
              <a:off x="5672611" y="2966354"/>
              <a:ext cx="1796527" cy="179652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  <a:scene3d>
              <a:camera prst="isometricOffAxis1Left">
                <a:rot lat="1200000" lon="3000000" rev="60000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FDB25279-189D-2049-BA80-ACEBCBC3E24A}"/>
                </a:ext>
              </a:extLst>
            </p:cNvPr>
            <p:cNvSpPr/>
            <p:nvPr/>
          </p:nvSpPr>
          <p:spPr>
            <a:xfrm>
              <a:off x="6159721" y="4296967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3" name="Cross 12">
              <a:extLst>
                <a:ext uri="{FF2B5EF4-FFF2-40B4-BE49-F238E27FC236}">
                  <a16:creationId xmlns:a16="http://schemas.microsoft.com/office/drawing/2014/main" id="{0D89B292-03CD-5D6C-6A7E-E31A685F33AD}"/>
                </a:ext>
              </a:extLst>
            </p:cNvPr>
            <p:cNvSpPr/>
            <p:nvPr/>
          </p:nvSpPr>
          <p:spPr>
            <a:xfrm>
              <a:off x="6754331" y="3230946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34C581A1-1A3F-FE20-1F1D-0C879B8B201C}"/>
                </a:ext>
              </a:extLst>
            </p:cNvPr>
            <p:cNvSpPr/>
            <p:nvPr/>
          </p:nvSpPr>
          <p:spPr>
            <a:xfrm>
              <a:off x="5950833" y="3065889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5" name="Cross 14">
              <a:extLst>
                <a:ext uri="{FF2B5EF4-FFF2-40B4-BE49-F238E27FC236}">
                  <a16:creationId xmlns:a16="http://schemas.microsoft.com/office/drawing/2014/main" id="{44293147-4AD2-1861-280F-D233B1554C48}"/>
                </a:ext>
              </a:extLst>
            </p:cNvPr>
            <p:cNvSpPr/>
            <p:nvPr/>
          </p:nvSpPr>
          <p:spPr>
            <a:xfrm>
              <a:off x="6994215" y="4491784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8D4EF5-3B0C-99D1-A8A0-48864FDF6DE1}"/>
                </a:ext>
              </a:extLst>
            </p:cNvPr>
            <p:cNvSpPr/>
            <p:nvPr/>
          </p:nvSpPr>
          <p:spPr>
            <a:xfrm>
              <a:off x="8772549" y="2966354"/>
              <a:ext cx="1796527" cy="179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7" name="Cross 16">
              <a:extLst>
                <a:ext uri="{FF2B5EF4-FFF2-40B4-BE49-F238E27FC236}">
                  <a16:creationId xmlns:a16="http://schemas.microsoft.com/office/drawing/2014/main" id="{F7D71FFE-EFE7-893D-6C9A-6E1B42AA66E6}"/>
                </a:ext>
              </a:extLst>
            </p:cNvPr>
            <p:cNvSpPr/>
            <p:nvPr/>
          </p:nvSpPr>
          <p:spPr>
            <a:xfrm>
              <a:off x="8891213" y="3115226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8" name="Cross 17">
              <a:extLst>
                <a:ext uri="{FF2B5EF4-FFF2-40B4-BE49-F238E27FC236}">
                  <a16:creationId xmlns:a16="http://schemas.microsoft.com/office/drawing/2014/main" id="{B2CBA0E4-7F2C-A299-5733-6EC59E10CADE}"/>
                </a:ext>
              </a:extLst>
            </p:cNvPr>
            <p:cNvSpPr/>
            <p:nvPr/>
          </p:nvSpPr>
          <p:spPr>
            <a:xfrm>
              <a:off x="10185890" y="3115226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9" name="Cross 18">
              <a:extLst>
                <a:ext uri="{FF2B5EF4-FFF2-40B4-BE49-F238E27FC236}">
                  <a16:creationId xmlns:a16="http://schemas.microsoft.com/office/drawing/2014/main" id="{22E29BB3-FD63-958E-2742-CCFDDD681109}"/>
                </a:ext>
              </a:extLst>
            </p:cNvPr>
            <p:cNvSpPr/>
            <p:nvPr/>
          </p:nvSpPr>
          <p:spPr>
            <a:xfrm>
              <a:off x="10185890" y="4407781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20" name="Cross 19">
              <a:extLst>
                <a:ext uri="{FF2B5EF4-FFF2-40B4-BE49-F238E27FC236}">
                  <a16:creationId xmlns:a16="http://schemas.microsoft.com/office/drawing/2014/main" id="{DA09CCB5-0B86-3BE2-6195-D96B3082C667}"/>
                </a:ext>
              </a:extLst>
            </p:cNvPr>
            <p:cNvSpPr/>
            <p:nvPr/>
          </p:nvSpPr>
          <p:spPr>
            <a:xfrm>
              <a:off x="8890220" y="4407781"/>
              <a:ext cx="224386" cy="222296"/>
            </a:xfrm>
            <a:prstGeom prst="plus">
              <a:avLst>
                <a:gd name="adj" fmla="val 4734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67BEBC1B-DD2E-C3F2-4533-9CAE37E6EE7D}"/>
                </a:ext>
              </a:extLst>
            </p:cNvPr>
            <p:cNvSpPr/>
            <p:nvPr/>
          </p:nvSpPr>
          <p:spPr>
            <a:xfrm>
              <a:off x="7469138" y="3654568"/>
              <a:ext cx="949124" cy="490921"/>
            </a:xfrm>
            <a:prstGeom prst="rightArrow">
              <a:avLst>
                <a:gd name="adj1" fmla="val 35854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DBE26A-1581-6013-14D4-CADD78C79C82}"/>
              </a:ext>
            </a:extLst>
          </p:cNvPr>
          <p:cNvSpPr txBox="1"/>
          <p:nvPr/>
        </p:nvSpPr>
        <p:spPr>
          <a:xfrm>
            <a:off x="1719045" y="3940508"/>
            <a:ext cx="1707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K" dirty="0"/>
              <a:t>Source image</a:t>
            </a:r>
          </a:p>
          <a:p>
            <a:pPr algn="ctr"/>
            <a:r>
              <a:rPr lang="en-DK" dirty="0"/>
              <a:t>(2D </a:t>
            </a:r>
            <a:r>
              <a:rPr lang="en-US" dirty="0"/>
              <a:t>F</a:t>
            </a:r>
            <a:r>
              <a:rPr lang="en-DK" dirty="0"/>
              <a:t>lat profile)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BFC55-1235-348B-31A1-EEFB0B0CBAD5}"/>
              </a:ext>
            </a:extLst>
          </p:cNvPr>
          <p:cNvSpPr txBox="1"/>
          <p:nvPr/>
        </p:nvSpPr>
        <p:spPr>
          <a:xfrm>
            <a:off x="5764762" y="3940508"/>
            <a:ext cx="1594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K" dirty="0"/>
              <a:t>Target image</a:t>
            </a:r>
          </a:p>
          <a:p>
            <a:pPr algn="ctr"/>
            <a:r>
              <a:rPr lang="en-DK" dirty="0"/>
              <a:t>(Tilted screen)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60B80C-A428-0944-28ED-2E4EE4565879}"/>
              </a:ext>
            </a:extLst>
          </p:cNvPr>
          <p:cNvSpPr txBox="1"/>
          <p:nvPr/>
        </p:nvSpPr>
        <p:spPr>
          <a:xfrm>
            <a:off x="8200771" y="3960638"/>
            <a:ext cx="2588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K" dirty="0"/>
              <a:t>Transformed image</a:t>
            </a:r>
          </a:p>
          <a:p>
            <a:pPr algn="ctr"/>
            <a:r>
              <a:rPr lang="en-DK" dirty="0"/>
              <a:t>(Perspective calibration)</a:t>
            </a:r>
          </a:p>
        </p:txBody>
      </p:sp>
      <p:sp>
        <p:nvSpPr>
          <p:cNvPr id="25" name="U-turn Arrow 24">
            <a:extLst>
              <a:ext uri="{FF2B5EF4-FFF2-40B4-BE49-F238E27FC236}">
                <a16:creationId xmlns:a16="http://schemas.microsoft.com/office/drawing/2014/main" id="{23BA1FB6-76CE-FA27-EC9A-663B59A81E0C}"/>
              </a:ext>
            </a:extLst>
          </p:cNvPr>
          <p:cNvSpPr/>
          <p:nvPr/>
        </p:nvSpPr>
        <p:spPr>
          <a:xfrm rot="10800000">
            <a:off x="2374891" y="4697605"/>
            <a:ext cx="7225751" cy="815942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tx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CC3F7DF-C01A-4B9D-EC99-5577498F8138}"/>
              </a:ext>
            </a:extLst>
          </p:cNvPr>
          <p:cNvSpPr/>
          <p:nvPr/>
        </p:nvSpPr>
        <p:spPr>
          <a:xfrm>
            <a:off x="4701389" y="5120069"/>
            <a:ext cx="2338356" cy="585812"/>
          </a:xfrm>
          <a:prstGeom prst="roundRect">
            <a:avLst>
              <a:gd name="adj" fmla="val 3313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2400" dirty="0">
                <a:solidFill>
                  <a:sysClr val="windowText" lastClr="000000"/>
                </a:solidFill>
              </a:rPr>
              <a:t>Comparison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01C59F-9673-8BCA-762F-3E1DE86D3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8639" r="12284"/>
          <a:stretch/>
        </p:blipFill>
        <p:spPr bwMode="auto">
          <a:xfrm>
            <a:off x="6904922" y="1690688"/>
            <a:ext cx="1589085" cy="8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63CEE8-87AB-09F3-28DE-CAF958EDA378}"/>
              </a:ext>
            </a:extLst>
          </p:cNvPr>
          <p:cNvCxnSpPr/>
          <p:nvPr/>
        </p:nvCxnSpPr>
        <p:spPr>
          <a:xfrm>
            <a:off x="7751241" y="2606543"/>
            <a:ext cx="0" cy="96900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별: 꼭짓점 16개 26">
            <a:extLst>
              <a:ext uri="{FF2B5EF4-FFF2-40B4-BE49-F238E27FC236}">
                <a16:creationId xmlns:a16="http://schemas.microsoft.com/office/drawing/2014/main" id="{AD1D1E40-0F14-FB82-E19C-D33AAC2797D0}"/>
              </a:ext>
            </a:extLst>
          </p:cNvPr>
          <p:cNvSpPr/>
          <p:nvPr/>
        </p:nvSpPr>
        <p:spPr>
          <a:xfrm>
            <a:off x="6027444" y="2792280"/>
            <a:ext cx="597530" cy="597530"/>
          </a:xfrm>
          <a:prstGeom prst="star16">
            <a:avLst/>
          </a:prstGeom>
          <a:solidFill>
            <a:srgbClr val="FF0000"/>
          </a:solidFill>
          <a:scene3d>
            <a:camera prst="orthographicFront">
              <a:rot lat="1200000" lon="3000000" rev="6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별: 꼭짓점 16개 28">
            <a:extLst>
              <a:ext uri="{FF2B5EF4-FFF2-40B4-BE49-F238E27FC236}">
                <a16:creationId xmlns:a16="http://schemas.microsoft.com/office/drawing/2014/main" id="{F4A73DD2-4147-85C7-7D6B-0FB7C32B001D}"/>
              </a:ext>
            </a:extLst>
          </p:cNvPr>
          <p:cNvSpPr/>
          <p:nvPr/>
        </p:nvSpPr>
        <p:spPr>
          <a:xfrm>
            <a:off x="2259356" y="2792656"/>
            <a:ext cx="597530" cy="59753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별: 꼭짓점 16개 30">
            <a:extLst>
              <a:ext uri="{FF2B5EF4-FFF2-40B4-BE49-F238E27FC236}">
                <a16:creationId xmlns:a16="http://schemas.microsoft.com/office/drawing/2014/main" id="{3B8A3964-0F55-34A3-A165-275BD8B46AA3}"/>
              </a:ext>
            </a:extLst>
          </p:cNvPr>
          <p:cNvSpPr/>
          <p:nvPr/>
        </p:nvSpPr>
        <p:spPr>
          <a:xfrm>
            <a:off x="9179588" y="2819652"/>
            <a:ext cx="597530" cy="59753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3793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0E01-A7EC-B58E-D8FE-E9CEA07B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BPRM Measurement</a:t>
            </a:r>
            <a:r>
              <a:rPr lang="ko-KR" altLang="en-US" dirty="0"/>
              <a:t> </a:t>
            </a:r>
            <a:r>
              <a:rPr lang="en-US" altLang="ko-KR" dirty="0"/>
              <a:t>&amp;</a:t>
            </a:r>
            <a:r>
              <a:rPr lang="ko-KR" altLang="en-US" dirty="0"/>
              <a:t> </a:t>
            </a:r>
            <a:r>
              <a:rPr lang="en-US" altLang="ko-KR" dirty="0"/>
              <a:t>Analysis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A866A-0343-7D28-DC9B-BF4698D2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17</a:t>
            </a:fld>
            <a:endParaRPr lang="en-DK"/>
          </a:p>
        </p:txBody>
      </p:sp>
      <p:pic>
        <p:nvPicPr>
          <p:cNvPr id="1026" name="Picture 2" descr="Thorlabs.com - Scanning-Slit Optical Beam Profilers">
            <a:extLst>
              <a:ext uri="{FF2B5EF4-FFF2-40B4-BE49-F238E27FC236}">
                <a16:creationId xmlns:a16="http://schemas.microsoft.com/office/drawing/2014/main" id="{71DB311F-8D04-A970-F418-C4481252E7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05" y="1815194"/>
            <a:ext cx="2638666" cy="22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orlabs.com - Scanning-Slit Optical Beam Profilers">
            <a:extLst>
              <a:ext uri="{FF2B5EF4-FFF2-40B4-BE49-F238E27FC236}">
                <a16:creationId xmlns:a16="http://schemas.microsoft.com/office/drawing/2014/main" id="{1E8C19FF-BD40-6504-6953-28C0A90F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34" y="1815195"/>
            <a:ext cx="2638666" cy="22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9F42F745-CDB1-D46C-5F1A-9227418E2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63" y="1815194"/>
            <a:ext cx="4656455" cy="226949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028A4A-8A55-07B8-F96F-5587D132880D}"/>
              </a:ext>
            </a:extLst>
          </p:cNvPr>
          <p:cNvSpPr txBox="1">
            <a:spLocks/>
          </p:cNvSpPr>
          <p:nvPr/>
        </p:nvSpPr>
        <p:spPr>
          <a:xfrm>
            <a:off x="838200" y="4162097"/>
            <a:ext cx="10515600" cy="2014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DK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BD7F3EC-92C3-4F0D-93C0-3332AC20D154}"/>
              </a:ext>
            </a:extLst>
          </p:cNvPr>
          <p:cNvSpPr txBox="1">
            <a:spLocks/>
          </p:cNvSpPr>
          <p:nvPr/>
        </p:nvSpPr>
        <p:spPr>
          <a:xfrm>
            <a:off x="990600" y="4314497"/>
            <a:ext cx="10515600" cy="2014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000" b="1" dirty="0"/>
              <a:t>Comparison of original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2D profile and calibrated image by transformation matrix</a:t>
            </a:r>
          </a:p>
          <a:p>
            <a:pPr>
              <a:buFontTx/>
              <a:buChar char="-"/>
            </a:pPr>
            <a:r>
              <a:rPr lang="en-US" altLang="ko-KR" sz="2000" dirty="0"/>
              <a:t>Plotting the gray scale graph of each profile’s horizontal &amp; vertical axis.</a:t>
            </a:r>
          </a:p>
          <a:p>
            <a:pPr>
              <a:buFontTx/>
              <a:buChar char="-"/>
            </a:pPr>
            <a:r>
              <a:rPr lang="en-GB" altLang="ko-KR" sz="2000" dirty="0"/>
              <a:t>Compare error rates with RMSE for graphs in each axis.</a:t>
            </a:r>
          </a:p>
          <a:p>
            <a:pPr>
              <a:buFontTx/>
              <a:buChar char="-"/>
            </a:pPr>
            <a:r>
              <a:rPr lang="en-US" altLang="ko-KR" sz="2000" dirty="0"/>
              <a:t>Describe</a:t>
            </a:r>
            <a:r>
              <a:rPr lang="en-GB" altLang="ko-KR" sz="2000" dirty="0"/>
              <a:t> beam spread, shape (eccentricity) qualitatively.</a:t>
            </a:r>
          </a:p>
          <a:p>
            <a:pPr>
              <a:buFontTx/>
              <a:buChar char="-"/>
            </a:pPr>
            <a:r>
              <a:rPr lang="en-GB" altLang="ko-KR" sz="2000" dirty="0"/>
              <a:t>Analyse error cause.</a:t>
            </a:r>
            <a:endParaRPr lang="en-US" altLang="ko-KR" sz="2000" dirty="0"/>
          </a:p>
          <a:p>
            <a:pPr marL="0" indent="0">
              <a:buNone/>
            </a:pPr>
            <a:endParaRPr lang="en-DK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8CB195-DAD8-45A9-8A74-EBB823DAA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960" y="5031485"/>
            <a:ext cx="4150840" cy="132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88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A3DAC6-A150-A2E9-ABAB-BCBB89398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619375"/>
            <a:ext cx="10515600" cy="1325563"/>
          </a:xfrm>
        </p:spPr>
        <p:txBody>
          <a:bodyPr/>
          <a:lstStyle/>
          <a:p>
            <a:pPr algn="ctr"/>
            <a:r>
              <a:rPr lang="en-US" altLang="ko-KR" sz="6000" dirty="0"/>
              <a:t>T</a:t>
            </a:r>
            <a:r>
              <a:rPr lang="en-US" altLang="ko-KR" dirty="0"/>
              <a:t>HANK  </a:t>
            </a:r>
            <a:r>
              <a:rPr lang="en-US" altLang="ko-KR" sz="6000" dirty="0"/>
              <a:t>Y</a:t>
            </a:r>
            <a:r>
              <a:rPr lang="en-US" altLang="ko-KR" dirty="0"/>
              <a:t>OU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9196240-6427-AE36-96FB-CB0B51A2F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18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40191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59E4-57A1-0C5B-B31C-6D4C367B6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59A36-C1AB-7486-9D1E-BAAC0E388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DK" sz="2000" b="1" dirty="0"/>
              <a:t>What to be equipped</a:t>
            </a:r>
          </a:p>
          <a:p>
            <a:pPr>
              <a:buFontTx/>
              <a:buChar char="-"/>
            </a:pPr>
            <a:r>
              <a:rPr lang="en-DK" sz="2000" dirty="0"/>
              <a:t>YAG Screen (</a:t>
            </a:r>
            <a:r>
              <a:rPr lang="ko-KR" altLang="en-US" sz="2000" dirty="0"/>
              <a:t>안 깨지게 설치</a:t>
            </a:r>
            <a:r>
              <a:rPr lang="en-US" altLang="ko-KR" sz="2000" dirty="0"/>
              <a:t>)</a:t>
            </a:r>
            <a:endParaRPr lang="en-DK" altLang="ko-KR" sz="2000" dirty="0"/>
          </a:p>
          <a:p>
            <a:pPr>
              <a:buFontTx/>
              <a:buChar char="-"/>
            </a:pPr>
            <a:r>
              <a:rPr lang="en-US" altLang="ko-KR" sz="2000" dirty="0"/>
              <a:t>Laser pointer mounting (</a:t>
            </a:r>
            <a:r>
              <a:rPr lang="ko-KR" altLang="en-US" sz="2000" dirty="0"/>
              <a:t>스크린 중심부를 정확히 </a:t>
            </a:r>
            <a:r>
              <a:rPr lang="en-US" altLang="ko-KR" sz="2000" dirty="0"/>
              <a:t>targeting)</a:t>
            </a:r>
          </a:p>
          <a:p>
            <a:pPr>
              <a:buFontTx/>
              <a:buChar char="-"/>
            </a:pPr>
            <a:r>
              <a:rPr lang="en-US" altLang="ko-KR" sz="2000" dirty="0"/>
              <a:t>Laser hole slit (</a:t>
            </a:r>
            <a:r>
              <a:rPr lang="ko-KR" altLang="en-US" sz="2000" dirty="0"/>
              <a:t>빔 사이즈 줄이기 위해</a:t>
            </a:r>
            <a:r>
              <a:rPr lang="en-US" altLang="ko-KR" sz="2000" dirty="0"/>
              <a:t>)</a:t>
            </a:r>
          </a:p>
          <a:p>
            <a:pPr>
              <a:buFontTx/>
              <a:buChar char="-"/>
            </a:pPr>
            <a:r>
              <a:rPr lang="en-US" altLang="ko-KR" sz="2000" dirty="0"/>
              <a:t>BPRM Analysis Program</a:t>
            </a:r>
            <a:r>
              <a:rPr lang="ko-KR" altLang="en-US" sz="2000" dirty="0"/>
              <a:t> </a:t>
            </a:r>
            <a:r>
              <a:rPr lang="en-US" altLang="ko-KR" sz="2000" dirty="0"/>
              <a:t>(</a:t>
            </a:r>
            <a:r>
              <a:rPr lang="ko-KR" altLang="en-US" sz="2000" dirty="0"/>
              <a:t>프로파일 그래프 도화</a:t>
            </a:r>
            <a:r>
              <a:rPr lang="en-US" altLang="ko-KR" sz="2000" dirty="0"/>
              <a:t>)</a:t>
            </a:r>
          </a:p>
          <a:p>
            <a:pPr marL="0" indent="0">
              <a:buNone/>
            </a:pPr>
            <a:endParaRPr lang="en-US" altLang="ko-KR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90818-B210-F419-5627-9DC478F7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19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7248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E6F07-E700-BCB8-62E0-0FC03CBE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2</a:t>
            </a:fld>
            <a:endParaRPr lang="en-DK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6FA1CF4-F502-0963-21BA-F261109BC180}"/>
              </a:ext>
            </a:extLst>
          </p:cNvPr>
          <p:cNvGrpSpPr/>
          <p:nvPr/>
        </p:nvGrpSpPr>
        <p:grpSpPr>
          <a:xfrm>
            <a:off x="1320794" y="418584"/>
            <a:ext cx="4165604" cy="2215991"/>
            <a:chOff x="2082796" y="863084"/>
            <a:chExt cx="3536951" cy="22159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06F164-F6BC-DFEB-E8FC-AE97EFEF0F2B}"/>
                </a:ext>
              </a:extLst>
            </p:cNvPr>
            <p:cNvSpPr txBox="1"/>
            <p:nvPr/>
          </p:nvSpPr>
          <p:spPr>
            <a:xfrm>
              <a:off x="2082796" y="1047750"/>
              <a:ext cx="3536951" cy="20313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BPRM by scintillator and its limitation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Research purpose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Numerical model</a:t>
              </a:r>
            </a:p>
            <a:p>
              <a:endParaRPr lang="ko-KR" alt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C7D00B-42AC-10B9-C81F-60273EA928E1}"/>
                </a:ext>
              </a:extLst>
            </p:cNvPr>
            <p:cNvSpPr txBox="1"/>
            <p:nvPr/>
          </p:nvSpPr>
          <p:spPr>
            <a:xfrm>
              <a:off x="2706629" y="863084"/>
              <a:ext cx="22892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1. Research Background</a:t>
              </a:r>
              <a:endParaRPr lang="ko-KR" altLang="en-US" b="1" dirty="0"/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BDC86AB3-B865-4B9D-8AC6-DC6728FE73AB}"/>
              </a:ext>
            </a:extLst>
          </p:cNvPr>
          <p:cNvGrpSpPr/>
          <p:nvPr/>
        </p:nvGrpSpPr>
        <p:grpSpPr>
          <a:xfrm>
            <a:off x="1336840" y="2951361"/>
            <a:ext cx="4165604" cy="2215991"/>
            <a:chOff x="2082796" y="863084"/>
            <a:chExt cx="3536951" cy="22159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D7E9FC-B544-B497-E6F8-1FE13B3F572D}"/>
                </a:ext>
              </a:extLst>
            </p:cNvPr>
            <p:cNvSpPr txBox="1"/>
            <p:nvPr/>
          </p:nvSpPr>
          <p:spPr>
            <a:xfrm>
              <a:off x="2082796" y="1047750"/>
              <a:ext cx="3536951" cy="20313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Process of experiment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Device setup &amp; spec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Device component test</a:t>
              </a:r>
            </a:p>
            <a:p>
              <a:endParaRPr lang="ko-KR" alt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463A2E-CC7C-6033-5E6E-61BBA3EA5923}"/>
                </a:ext>
              </a:extLst>
            </p:cNvPr>
            <p:cNvSpPr txBox="1"/>
            <p:nvPr/>
          </p:nvSpPr>
          <p:spPr>
            <a:xfrm>
              <a:off x="2838579" y="863084"/>
              <a:ext cx="20253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2. Experiment Design</a:t>
              </a:r>
              <a:endParaRPr lang="ko-KR" altLang="en-US" b="1" dirty="0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0A5993C-9FEB-2A35-6C4F-A33D2A1DE30E}"/>
              </a:ext>
            </a:extLst>
          </p:cNvPr>
          <p:cNvGrpSpPr/>
          <p:nvPr/>
        </p:nvGrpSpPr>
        <p:grpSpPr>
          <a:xfrm>
            <a:off x="6527798" y="736501"/>
            <a:ext cx="4165604" cy="2769989"/>
            <a:chOff x="2082796" y="863084"/>
            <a:chExt cx="3536951" cy="276998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0731B4-5963-D5FB-ED4C-A24F45D03FD5}"/>
                </a:ext>
              </a:extLst>
            </p:cNvPr>
            <p:cNvSpPr txBox="1"/>
            <p:nvPr/>
          </p:nvSpPr>
          <p:spPr>
            <a:xfrm>
              <a:off x="2082796" y="1047750"/>
              <a:ext cx="3536951" cy="258532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BPRM stage alignment test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Motor performance test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Original 2D profile image setting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Distorted image measurement</a:t>
              </a:r>
            </a:p>
            <a:p>
              <a:endParaRPr lang="ko-KR" alt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7139CA-A179-C2D9-158F-A10F595F765C}"/>
                </a:ext>
              </a:extLst>
            </p:cNvPr>
            <p:cNvSpPr txBox="1"/>
            <p:nvPr/>
          </p:nvSpPr>
          <p:spPr>
            <a:xfrm>
              <a:off x="3146855" y="863084"/>
              <a:ext cx="14088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3. Experiment</a:t>
              </a:r>
              <a:endParaRPr lang="ko-KR" altLang="en-US" b="1" dirty="0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097F3D6-085E-C462-C233-503C1C364A54}"/>
              </a:ext>
            </a:extLst>
          </p:cNvPr>
          <p:cNvGrpSpPr/>
          <p:nvPr/>
        </p:nvGrpSpPr>
        <p:grpSpPr>
          <a:xfrm>
            <a:off x="6527798" y="3830598"/>
            <a:ext cx="4165604" cy="2215991"/>
            <a:chOff x="2082796" y="863084"/>
            <a:chExt cx="3536951" cy="22159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3B7EE3-9FB1-9AE7-4C8F-60CD6DA27125}"/>
                </a:ext>
              </a:extLst>
            </p:cNvPr>
            <p:cNvSpPr txBox="1"/>
            <p:nvPr/>
          </p:nvSpPr>
          <p:spPr>
            <a:xfrm>
              <a:off x="2082796" y="1047750"/>
              <a:ext cx="3536951" cy="20313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Comparison of Original &amp; Measured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1D (x, y axis) intensity graph plotting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/>
                <a:t>RMS Error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ko-KR" alt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8048A4-3010-96EC-DFE0-7343E6233AE9}"/>
                </a:ext>
              </a:extLst>
            </p:cNvPr>
            <p:cNvSpPr txBox="1"/>
            <p:nvPr/>
          </p:nvSpPr>
          <p:spPr>
            <a:xfrm>
              <a:off x="2980659" y="863084"/>
              <a:ext cx="17412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4. Result Analysis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84267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DEC82-690B-47DF-62A6-ADEE49095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5D41-A93A-22FF-548A-7E8DAEA6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7C0D-67D5-0B6F-F39D-B9F86F8FF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ko-KR" sz="2000" b="1" dirty="0">
                <a:ea typeface="맑은 고딕"/>
              </a:rPr>
              <a:t>Camera</a:t>
            </a:r>
            <a:r>
              <a:rPr lang="ko-KR" sz="2000" b="1" dirty="0">
                <a:ea typeface="맑은 고딕"/>
              </a:rPr>
              <a:t> </a:t>
            </a:r>
            <a:r>
              <a:rPr lang="en-US" altLang="ko-KR" sz="2000" b="1" dirty="0">
                <a:ea typeface="맑은 고딕"/>
              </a:rPr>
              <a:t>Information</a:t>
            </a:r>
            <a:endParaRPr lang="ko-KR" altLang="en-US" sz="2000" b="1" dirty="0">
              <a:ea typeface="맑은 고딕"/>
            </a:endParaRPr>
          </a:p>
          <a:p>
            <a:pPr>
              <a:buFontTx/>
              <a:buChar char="-"/>
            </a:pPr>
            <a:r>
              <a:rPr lang="en-US" sz="2000" dirty="0"/>
              <a:t>Focal length</a:t>
            </a:r>
          </a:p>
          <a:p>
            <a:pPr>
              <a:buFontTx/>
              <a:buChar char="-"/>
            </a:pPr>
            <a:r>
              <a:rPr lang="en-US" altLang="ko-KR" sz="2000" dirty="0"/>
              <a:t>Field of View</a:t>
            </a:r>
          </a:p>
          <a:p>
            <a:pPr>
              <a:buFontTx/>
              <a:buChar char="-"/>
            </a:pPr>
            <a:r>
              <a:rPr lang="en-US" altLang="ko-KR" sz="2000" dirty="0"/>
              <a:t>Lens Magnification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A86CD-39E5-C7CE-7D68-70EF2917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20</a:t>
            </a:fld>
            <a:endParaRPr lang="en-DK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B19BF2C-5D9D-F8C1-A6C1-D329C4D55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58" y="3683652"/>
            <a:ext cx="5557504" cy="176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agram of Fixed Focal Lenses">
            <a:extLst>
              <a:ext uri="{FF2B5EF4-FFF2-40B4-BE49-F238E27FC236}">
                <a16:creationId xmlns:a16="http://schemas.microsoft.com/office/drawing/2014/main" id="{8635AABF-1983-AACA-F246-C15EC6BE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57" y="3683652"/>
            <a:ext cx="3468594" cy="176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BDFCDF-6AFC-C321-8746-1C2063C548A6}"/>
              </a:ext>
            </a:extLst>
          </p:cNvPr>
          <p:cNvSpPr txBox="1"/>
          <p:nvPr/>
        </p:nvSpPr>
        <p:spPr>
          <a:xfrm>
            <a:off x="6337301" y="5597049"/>
            <a:ext cx="52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www.edmundoptics.co.kr</a:t>
            </a:r>
            <a:r>
              <a:rPr lang="en-GB" sz="1400" dirty="0"/>
              <a:t>/knowledge-</a:t>
            </a:r>
            <a:r>
              <a:rPr lang="en-GB" sz="1400" dirty="0" err="1"/>
              <a:t>center</a:t>
            </a:r>
            <a:r>
              <a:rPr lang="en-GB" sz="1400" dirty="0"/>
              <a:t>/application-notes/imaging/6-fundamental-parameters-of-an-imaging-system/</a:t>
            </a:r>
            <a:endParaRPr lang="en-DK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D9230F3-0754-6F93-0C19-794B3A8476DD}"/>
                  </a:ext>
                </a:extLst>
              </p:cNvPr>
              <p:cNvSpPr txBox="1"/>
              <p:nvPr/>
            </p:nvSpPr>
            <p:spPr>
              <a:xfrm>
                <a:off x="6916044" y="3156776"/>
                <a:ext cx="4539356" cy="526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dirty="0"/>
                  <a:t>​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𝐹𝑖𝑒𝑙𝑑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𝑜𝑓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𝑉𝑖𝑒𝑤</m:t>
                    </m:r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𝑊𝑜𝑟𝑘𝑖𝑛𝑔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𝐷𝑖𝑠𝑡𝑎𝑛𝑐𝑒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𝑆𝑒𝑛𝑠𝑜𝑟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𝑆𝑖𝑧𝑒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𝐹𝑜𝑐𝑎𝑙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𝐿𝑒𝑛𝑔𝑡h</m:t>
                        </m:r>
                      </m:den>
                    </m:f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D9230F3-0754-6F93-0C19-794B3A847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044" y="3156776"/>
                <a:ext cx="4539356" cy="526876"/>
              </a:xfrm>
              <a:prstGeom prst="rect">
                <a:avLst/>
              </a:prstGeom>
              <a:blipFill>
                <a:blip r:embed="rId4"/>
                <a:stretch>
                  <a:fillRect l="-1210" b="-58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852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device&#10;&#10;AI-generated content may be incorrect.">
            <a:extLst>
              <a:ext uri="{FF2B5EF4-FFF2-40B4-BE49-F238E27FC236}">
                <a16:creationId xmlns:a16="http://schemas.microsoft.com/office/drawing/2014/main" id="{9F3DF64E-4DC7-7C6D-30DA-91942667E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5645824" y="4040653"/>
            <a:ext cx="2743201" cy="2057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2A334-2477-6798-CA49-8BD8D474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21</a:t>
            </a:fld>
            <a:endParaRPr lang="en-DK"/>
          </a:p>
        </p:txBody>
      </p:sp>
      <p:pic>
        <p:nvPicPr>
          <p:cNvPr id="8" name="Picture 7" descr="A black lens on a metal surface&#10;&#10;AI-generated content may be incorrect.">
            <a:extLst>
              <a:ext uri="{FF2B5EF4-FFF2-40B4-BE49-F238E27FC236}">
                <a16:creationId xmlns:a16="http://schemas.microsoft.com/office/drawing/2014/main" id="{E3896715-0C8F-EFD5-DBEA-A328A70CA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404" y="5119068"/>
            <a:ext cx="1419844" cy="1419844"/>
          </a:xfrm>
          <a:prstGeom prst="rect">
            <a:avLst/>
          </a:prstGeom>
        </p:spPr>
      </p:pic>
      <p:pic>
        <p:nvPicPr>
          <p:cNvPr id="10" name="Picture 9" descr="A close-up of a machine&#10;&#10;AI-generated content may be incorrect.">
            <a:extLst>
              <a:ext uri="{FF2B5EF4-FFF2-40B4-BE49-F238E27FC236}">
                <a16:creationId xmlns:a16="http://schemas.microsoft.com/office/drawing/2014/main" id="{7DFA5F48-2A20-EECC-117B-061A9C4274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68" r="10330"/>
          <a:stretch/>
        </p:blipFill>
        <p:spPr>
          <a:xfrm>
            <a:off x="1872891" y="135844"/>
            <a:ext cx="3640308" cy="2637640"/>
          </a:xfrm>
          <a:prstGeom prst="rect">
            <a:avLst/>
          </a:prstGeom>
        </p:spPr>
      </p:pic>
      <p:pic>
        <p:nvPicPr>
          <p:cNvPr id="12" name="Picture 11" descr="A metal object with a hole&#10;&#10;AI-generated content may be incorrect.">
            <a:extLst>
              <a:ext uri="{FF2B5EF4-FFF2-40B4-BE49-F238E27FC236}">
                <a16:creationId xmlns:a16="http://schemas.microsoft.com/office/drawing/2014/main" id="{42887CF4-019B-5708-FAAE-EDD8AE29C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91" y="2937671"/>
            <a:ext cx="5273749" cy="2017209"/>
          </a:xfrm>
          <a:prstGeom prst="rect">
            <a:avLst/>
          </a:prstGeom>
        </p:spPr>
      </p:pic>
      <p:pic>
        <p:nvPicPr>
          <p:cNvPr id="14" name="Picture 13" descr="A close-up of a machine&#10;&#10;AI-generated content may be incorrect.">
            <a:extLst>
              <a:ext uri="{FF2B5EF4-FFF2-40B4-BE49-F238E27FC236}">
                <a16:creationId xmlns:a16="http://schemas.microsoft.com/office/drawing/2014/main" id="{815587F6-EAF0-5693-70D5-CD04152AF8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365"/>
          <a:stretch/>
        </p:blipFill>
        <p:spPr>
          <a:xfrm rot="5400000">
            <a:off x="5440062" y="826576"/>
            <a:ext cx="3200397" cy="2180443"/>
          </a:xfrm>
          <a:prstGeom prst="rect">
            <a:avLst/>
          </a:prstGeom>
        </p:spPr>
      </p:pic>
      <p:pic>
        <p:nvPicPr>
          <p:cNvPr id="16" name="Picture 15" descr="A metal frame with a circular object inside&#10;&#10;AI-generated content may be incorrect.">
            <a:extLst>
              <a:ext uri="{FF2B5EF4-FFF2-40B4-BE49-F238E27FC236}">
                <a16:creationId xmlns:a16="http://schemas.microsoft.com/office/drawing/2014/main" id="{12C9CF3A-0C07-D5B8-3AD5-F9ABCFC7D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89047" y="1054502"/>
            <a:ext cx="3561907" cy="2005354"/>
          </a:xfrm>
          <a:prstGeom prst="rect">
            <a:avLst/>
          </a:prstGeom>
        </p:spPr>
      </p:pic>
      <p:pic>
        <p:nvPicPr>
          <p:cNvPr id="18" name="Picture 17" descr="A yellow and black device&#10;&#10;AI-generated content may be incorrect.">
            <a:extLst>
              <a:ext uri="{FF2B5EF4-FFF2-40B4-BE49-F238E27FC236}">
                <a16:creationId xmlns:a16="http://schemas.microsoft.com/office/drawing/2014/main" id="{A00B4497-5A85-4693-984A-3B066FEF2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675192" y="3281893"/>
            <a:ext cx="3934047" cy="22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2012-2D3A-C342-42E2-58FEDD2D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Time </a:t>
            </a:r>
            <a:r>
              <a:rPr lang="en-US" dirty="0"/>
              <a:t>T</a:t>
            </a:r>
            <a:r>
              <a:rPr lang="en-DK" dirty="0"/>
              <a:t>able</a:t>
            </a:r>
          </a:p>
        </p:txBody>
      </p:sp>
      <p:sp>
        <p:nvSpPr>
          <p:cNvPr id="5" name="화살표: 오른쪽 2">
            <a:extLst>
              <a:ext uri="{FF2B5EF4-FFF2-40B4-BE49-F238E27FC236}">
                <a16:creationId xmlns:a16="http://schemas.microsoft.com/office/drawing/2014/main" id="{7C38AFFE-7E69-8D96-919D-B12528624B38}"/>
              </a:ext>
            </a:extLst>
          </p:cNvPr>
          <p:cNvSpPr/>
          <p:nvPr/>
        </p:nvSpPr>
        <p:spPr>
          <a:xfrm>
            <a:off x="323850" y="1848512"/>
            <a:ext cx="11544300" cy="55721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EDC8F-CF6F-B8F7-6A4C-4A25656B339F}"/>
              </a:ext>
            </a:extLst>
          </p:cNvPr>
          <p:cNvSpPr txBox="1"/>
          <p:nvPr/>
        </p:nvSpPr>
        <p:spPr>
          <a:xfrm>
            <a:off x="671695" y="2405724"/>
            <a:ext cx="3538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~</a:t>
            </a:r>
            <a:r>
              <a:rPr lang="en-DK" dirty="0"/>
              <a:t>25.0</a:t>
            </a:r>
            <a:r>
              <a:rPr lang="en-US" dirty="0"/>
              <a:t>2</a:t>
            </a:r>
            <a:r>
              <a:rPr lang="en-US" altLang="ko-KR" dirty="0"/>
              <a:t>.21</a:t>
            </a:r>
            <a:endParaRPr lang="en-DK" dirty="0"/>
          </a:p>
          <a:p>
            <a:endParaRPr lang="en-DK" dirty="0"/>
          </a:p>
          <a:p>
            <a:pPr marL="285750" indent="-285750">
              <a:buFontTx/>
              <a:buChar char="-"/>
            </a:pPr>
            <a:r>
              <a:rPr lang="ko-KR" altLang="en-US" sz="1400" dirty="0"/>
              <a:t>실험 장비 완비 여부 확인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/>
              <a:t>논문 </a:t>
            </a:r>
            <a:r>
              <a:rPr lang="en-GB" altLang="ko-KR" sz="1400" dirty="0"/>
              <a:t>Perspective Calibration</a:t>
            </a:r>
            <a:r>
              <a:rPr lang="ko-KR" altLang="en-US" sz="1400" dirty="0"/>
              <a:t> 부분 작성</a:t>
            </a:r>
            <a:endParaRPr lang="en-US" altLang="ko-KR" sz="1400" dirty="0"/>
          </a:p>
          <a:p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en-US" altLang="ko-KR" sz="1400" dirty="0"/>
              <a:t>PC </a:t>
            </a:r>
            <a:r>
              <a:rPr lang="ko-KR" altLang="en-US" sz="1400" dirty="0"/>
              <a:t>설정 및 자리 옮기기</a:t>
            </a:r>
            <a:endParaRPr lang="en-US" altLang="ko-KR" sz="1400" dirty="0"/>
          </a:p>
          <a:p>
            <a:r>
              <a:rPr lang="en-US" altLang="ko-KR" sz="1400" dirty="0"/>
              <a:t>	(</a:t>
            </a:r>
            <a:r>
              <a:rPr lang="ko-KR" altLang="en-US" sz="1400" dirty="0"/>
              <a:t>선형가속기 </a:t>
            </a:r>
            <a:r>
              <a:rPr lang="en-US" altLang="ko-KR" sz="1400" dirty="0"/>
              <a:t>105</a:t>
            </a:r>
            <a:r>
              <a:rPr lang="ko-KR" altLang="en-US" sz="1400" dirty="0"/>
              <a:t>호</a:t>
            </a:r>
            <a:r>
              <a:rPr lang="en-US" altLang="ko-KR" sz="14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31BB8-23B2-5A46-5D58-B89395991A70}"/>
              </a:ext>
            </a:extLst>
          </p:cNvPr>
          <p:cNvSpPr txBox="1"/>
          <p:nvPr/>
        </p:nvSpPr>
        <p:spPr>
          <a:xfrm>
            <a:off x="4463141" y="2405724"/>
            <a:ext cx="347279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~</a:t>
            </a:r>
            <a:r>
              <a:rPr lang="en-DK" dirty="0"/>
              <a:t>25.0</a:t>
            </a:r>
            <a:r>
              <a:rPr lang="en-US" altLang="ko-KR" dirty="0"/>
              <a:t>3.03</a:t>
            </a:r>
          </a:p>
          <a:p>
            <a:endParaRPr lang="en-DK" dirty="0"/>
          </a:p>
          <a:p>
            <a:pPr marL="285750" indent="-285750">
              <a:buFontTx/>
              <a:buChar char="-"/>
            </a:pPr>
            <a:r>
              <a:rPr lang="ko-KR" altLang="en-US" sz="1400" dirty="0"/>
              <a:t>연습용 스크린으로 프로파일 찍어보기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/>
              <a:t>논문 </a:t>
            </a:r>
            <a:r>
              <a:rPr lang="en-GB" altLang="ko-KR" sz="1400" dirty="0"/>
              <a:t>Experimental Setup</a:t>
            </a:r>
            <a:r>
              <a:rPr lang="ko-KR" altLang="en-US" sz="1400" dirty="0"/>
              <a:t> 부분 작성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endParaRPr lang="en-GB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/>
              <a:t>피규어 초본 제작</a:t>
            </a:r>
            <a:endParaRPr lang="en-US" altLang="ko-KR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E09F9-FD2A-1D21-A798-E6261605B255}"/>
              </a:ext>
            </a:extLst>
          </p:cNvPr>
          <p:cNvSpPr txBox="1"/>
          <p:nvPr/>
        </p:nvSpPr>
        <p:spPr>
          <a:xfrm>
            <a:off x="8279820" y="2405724"/>
            <a:ext cx="353810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~</a:t>
            </a:r>
            <a:r>
              <a:rPr lang="en-DK" dirty="0"/>
              <a:t>25.0</a:t>
            </a:r>
            <a:r>
              <a:rPr lang="en-US" altLang="ko-KR" dirty="0"/>
              <a:t>3.10</a:t>
            </a:r>
          </a:p>
          <a:p>
            <a:endParaRPr lang="en-DK" dirty="0"/>
          </a:p>
          <a:p>
            <a:pPr marL="285750" indent="-285750">
              <a:buFontTx/>
              <a:buChar char="-"/>
            </a:pPr>
            <a:r>
              <a:rPr lang="en-US" altLang="ko-KR" sz="1400" dirty="0"/>
              <a:t>YAG</a:t>
            </a:r>
            <a:r>
              <a:rPr lang="ko-KR" altLang="en-US" sz="1400" dirty="0"/>
              <a:t> 설치 및 프로파일 데이터 추출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/>
              <a:t>논문 초고 작성 완료 후 피드백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en-US" altLang="ko-KR" sz="1400" dirty="0"/>
              <a:t>(</a:t>
            </a:r>
            <a:r>
              <a:rPr lang="ko-KR" altLang="en-US" sz="1400" dirty="0"/>
              <a:t>늦어도</a:t>
            </a:r>
            <a:r>
              <a:rPr lang="en-US" altLang="ko-KR" sz="1400" dirty="0"/>
              <a:t>) 3</a:t>
            </a:r>
            <a:r>
              <a:rPr lang="ko-KR" altLang="en-US" sz="1400" dirty="0"/>
              <a:t>월 둘째주까지 논문 서브미션</a:t>
            </a:r>
            <a:endParaRPr lang="en-US" altLang="ko-KR" sz="14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464F75-5444-EF7F-5761-0793F9D94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5135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44B568-147A-2E02-4A19-CD662C98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Research Background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5D5F41F-4C4A-E6A9-ADAD-207FEA8D0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19009"/>
            <a:ext cx="10515600" cy="2228851"/>
          </a:xfrm>
        </p:spPr>
        <p:txBody>
          <a:bodyPr/>
          <a:lstStyle/>
          <a:p>
            <a:r>
              <a:rPr lang="en-US" altLang="ko-KR" sz="1800" dirty="0"/>
              <a:t>Beam Profile Monitor (BPRM) based on the scintillator is well adopted due to its convenient structure.</a:t>
            </a:r>
          </a:p>
          <a:p>
            <a:endParaRPr lang="en-US" altLang="ko-KR" sz="1800" dirty="0"/>
          </a:p>
          <a:p>
            <a:r>
              <a:rPr lang="en-US" altLang="ko-KR" sz="1800" dirty="0"/>
              <a:t>Scintillator oblique against the beamline </a:t>
            </a:r>
            <a:r>
              <a:rPr lang="en-US" altLang="ko-KR" sz="1800" dirty="0">
                <a:sym typeface="Wingdings" panose="05000000000000000000" pitchFamily="2" charset="2"/>
              </a:rPr>
              <a:t> Beam profile image is distorted.</a:t>
            </a:r>
          </a:p>
          <a:p>
            <a:endParaRPr lang="en-US" altLang="ko-KR" sz="1800" dirty="0"/>
          </a:p>
          <a:p>
            <a:r>
              <a:rPr lang="en-US" altLang="ko-KR" sz="1800" dirty="0"/>
              <a:t>BPRM device alignment &amp; assembly tolerance </a:t>
            </a:r>
            <a:r>
              <a:rPr lang="en-US" altLang="ko-KR" sz="1800" dirty="0">
                <a:sym typeface="Wingdings" panose="05000000000000000000" pitchFamily="2" charset="2"/>
              </a:rPr>
              <a:t> Inaccurate position coordinates.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CE45055-05F7-3A17-A836-89BDAAE97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4</a:t>
            </a:fld>
            <a:endParaRPr lang="en-DK"/>
          </a:p>
        </p:txBody>
      </p:sp>
      <p:pic>
        <p:nvPicPr>
          <p:cNvPr id="1026" name="Picture 2" descr="YAG(Ce) Scintillator Crystals, yag ce scintillators">
            <a:extLst>
              <a:ext uri="{FF2B5EF4-FFF2-40B4-BE49-F238E27FC236}">
                <a16:creationId xmlns:a16="http://schemas.microsoft.com/office/drawing/2014/main" id="{17DA7FDB-56BB-F4E9-3832-5AEA8EE36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1797049"/>
            <a:ext cx="2198688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Diagram of a laser beam&#10;&#10;Description automatically generated">
            <a:extLst>
              <a:ext uri="{FF2B5EF4-FFF2-40B4-BE49-F238E27FC236}">
                <a16:creationId xmlns:a16="http://schemas.microsoft.com/office/drawing/2014/main" id="{8A020E94-5CCD-C8E0-6DC1-BCA5D2D19358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733" y="1690688"/>
            <a:ext cx="1529749" cy="2118519"/>
          </a:xfrm>
          <a:prstGeom prst="rect">
            <a:avLst/>
          </a:prstGeom>
        </p:spPr>
      </p:pic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861E6209-0A7B-2106-66AB-FDD2C73D7EC6}"/>
              </a:ext>
            </a:extLst>
          </p:cNvPr>
          <p:cNvSpPr/>
          <p:nvPr/>
        </p:nvSpPr>
        <p:spPr>
          <a:xfrm>
            <a:off x="6754027" y="2425698"/>
            <a:ext cx="990600" cy="50165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화살표: 왼쪽/위쪽 6">
            <a:extLst>
              <a:ext uri="{FF2B5EF4-FFF2-40B4-BE49-F238E27FC236}">
                <a16:creationId xmlns:a16="http://schemas.microsoft.com/office/drawing/2014/main" id="{50F887A5-0DD6-A711-D0CE-58926F239C34}"/>
              </a:ext>
            </a:extLst>
          </p:cNvPr>
          <p:cNvSpPr/>
          <p:nvPr/>
        </p:nvSpPr>
        <p:spPr>
          <a:xfrm flipH="1">
            <a:off x="8296500" y="1797049"/>
            <a:ext cx="1620000" cy="1620000"/>
          </a:xfrm>
          <a:prstGeom prst="leftUpArrow">
            <a:avLst>
              <a:gd name="adj1" fmla="val 1515"/>
              <a:gd name="adj2" fmla="val 3410"/>
              <a:gd name="adj3" fmla="val 71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AFEC6-0FFD-E8AD-DA74-84B0EB0A0177}"/>
              </a:ext>
            </a:extLst>
          </p:cNvPr>
          <p:cNvSpPr txBox="1"/>
          <p:nvPr/>
        </p:nvSpPr>
        <p:spPr>
          <a:xfrm>
            <a:off x="9745050" y="3329542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x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106D4-7E69-6401-9DEA-650C5CF6A06F}"/>
              </a:ext>
            </a:extLst>
          </p:cNvPr>
          <p:cNvSpPr txBox="1"/>
          <p:nvPr/>
        </p:nvSpPr>
        <p:spPr>
          <a:xfrm>
            <a:off x="8049600" y="1690688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y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FF313-C3C7-D20E-C96E-5A714E8E20CC}"/>
              </a:ext>
            </a:extLst>
          </p:cNvPr>
          <p:cNvSpPr txBox="1"/>
          <p:nvPr/>
        </p:nvSpPr>
        <p:spPr>
          <a:xfrm>
            <a:off x="8100400" y="3354287"/>
            <a:ext cx="1816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2D  beam profile</a:t>
            </a:r>
            <a:endParaRPr lang="ko-KR" altLang="en-US" sz="1400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9A12FCB8-CB11-4392-F702-71C8022B86F0}"/>
              </a:ext>
            </a:extLst>
          </p:cNvPr>
          <p:cNvSpPr/>
          <p:nvPr/>
        </p:nvSpPr>
        <p:spPr>
          <a:xfrm>
            <a:off x="8780575" y="2139464"/>
            <a:ext cx="651850" cy="93124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804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39DCD-F1B1-20BB-5D48-85285BCE1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Calibration</a:t>
            </a:r>
            <a:endParaRPr lang="en-DK" dirty="0"/>
          </a:p>
        </p:txBody>
      </p:sp>
      <p:grpSp>
        <p:nvGrpSpPr>
          <p:cNvPr id="27" name="그룹 5">
            <a:extLst>
              <a:ext uri="{FF2B5EF4-FFF2-40B4-BE49-F238E27FC236}">
                <a16:creationId xmlns:a16="http://schemas.microsoft.com/office/drawing/2014/main" id="{C4A8C8E3-106B-A773-1A7F-2A8A51AF688C}"/>
              </a:ext>
            </a:extLst>
          </p:cNvPr>
          <p:cNvGrpSpPr/>
          <p:nvPr/>
        </p:nvGrpSpPr>
        <p:grpSpPr>
          <a:xfrm>
            <a:off x="5498275" y="1825625"/>
            <a:ext cx="6305940" cy="4314591"/>
            <a:chOff x="1847528" y="908720"/>
            <a:chExt cx="8208912" cy="5616625"/>
          </a:xfrm>
        </p:grpSpPr>
        <p:grpSp>
          <p:nvGrpSpPr>
            <p:cNvPr id="28" name="그룹 50">
              <a:extLst>
                <a:ext uri="{FF2B5EF4-FFF2-40B4-BE49-F238E27FC236}">
                  <a16:creationId xmlns:a16="http://schemas.microsoft.com/office/drawing/2014/main" id="{9C1DD01D-1911-D4F2-D277-FD1C7A49DDCE}"/>
                </a:ext>
              </a:extLst>
            </p:cNvPr>
            <p:cNvGrpSpPr/>
            <p:nvPr/>
          </p:nvGrpSpPr>
          <p:grpSpPr>
            <a:xfrm>
              <a:off x="1991545" y="2636912"/>
              <a:ext cx="4256635" cy="2523034"/>
              <a:chOff x="539552" y="2636912"/>
              <a:chExt cx="4256635" cy="2523034"/>
            </a:xfrm>
          </p:grpSpPr>
          <p:pic>
            <p:nvPicPr>
              <p:cNvPr id="38" name="Picture 8">
                <a:extLst>
                  <a:ext uri="{FF2B5EF4-FFF2-40B4-BE49-F238E27FC236}">
                    <a16:creationId xmlns:a16="http://schemas.microsoft.com/office/drawing/2014/main" id="{64E66F6D-A137-BC97-3368-DADA23C370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27584" y="2636912"/>
                <a:ext cx="3968603" cy="2523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9" name="그룹 48">
                <a:extLst>
                  <a:ext uri="{FF2B5EF4-FFF2-40B4-BE49-F238E27FC236}">
                    <a16:creationId xmlns:a16="http://schemas.microsoft.com/office/drawing/2014/main" id="{A54C7880-47BC-91C2-2C69-EF4844493003}"/>
                  </a:ext>
                </a:extLst>
              </p:cNvPr>
              <p:cNvGrpSpPr/>
              <p:nvPr/>
            </p:nvGrpSpPr>
            <p:grpSpPr>
              <a:xfrm>
                <a:off x="539552" y="3429000"/>
                <a:ext cx="819522" cy="1400175"/>
                <a:chOff x="539552" y="3429000"/>
                <a:chExt cx="819522" cy="1400175"/>
              </a:xfrm>
            </p:grpSpPr>
            <p:cxnSp>
              <p:nvCxnSpPr>
                <p:cNvPr id="40" name="직선 화살표 연결선 24">
                  <a:extLst>
                    <a:ext uri="{FF2B5EF4-FFF2-40B4-BE49-F238E27FC236}">
                      <a16:creationId xmlns:a16="http://schemas.microsoft.com/office/drawing/2014/main" id="{6B748FBB-E717-53DB-78C0-4F5E16B13F80}"/>
                    </a:ext>
                  </a:extLst>
                </p:cNvPr>
                <p:cNvCxnSpPr/>
                <p:nvPr/>
              </p:nvCxnSpPr>
              <p:spPr>
                <a:xfrm flipV="1">
                  <a:off x="539552" y="3429000"/>
                  <a:ext cx="454199" cy="381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직선 화살표 연결선 32">
                  <a:extLst>
                    <a:ext uri="{FF2B5EF4-FFF2-40B4-BE49-F238E27FC236}">
                      <a16:creationId xmlns:a16="http://schemas.microsoft.com/office/drawing/2014/main" id="{8BCA0B90-94CB-9F65-5749-0B2EBC8DCCF5}"/>
                    </a:ext>
                  </a:extLst>
                </p:cNvPr>
                <p:cNvCxnSpPr/>
                <p:nvPr/>
              </p:nvCxnSpPr>
              <p:spPr>
                <a:xfrm flipV="1">
                  <a:off x="713184" y="3555876"/>
                  <a:ext cx="454199" cy="381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직선 화살표 연결선 33">
                  <a:extLst>
                    <a:ext uri="{FF2B5EF4-FFF2-40B4-BE49-F238E27FC236}">
                      <a16:creationId xmlns:a16="http://schemas.microsoft.com/office/drawing/2014/main" id="{06CDCB94-9579-6988-E950-23B33E487BC1}"/>
                    </a:ext>
                  </a:extLst>
                </p:cNvPr>
                <p:cNvCxnSpPr/>
                <p:nvPr/>
              </p:nvCxnSpPr>
              <p:spPr>
                <a:xfrm flipV="1">
                  <a:off x="904875" y="3686175"/>
                  <a:ext cx="454199" cy="381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직선 화살표 연결선 34">
                  <a:extLst>
                    <a:ext uri="{FF2B5EF4-FFF2-40B4-BE49-F238E27FC236}">
                      <a16:creationId xmlns:a16="http://schemas.microsoft.com/office/drawing/2014/main" id="{E27D1846-1E59-CB9A-7618-F13C498F86FF}"/>
                    </a:ext>
                  </a:extLst>
                </p:cNvPr>
                <p:cNvCxnSpPr/>
                <p:nvPr/>
              </p:nvCxnSpPr>
              <p:spPr>
                <a:xfrm flipV="1">
                  <a:off x="539552" y="3933056"/>
                  <a:ext cx="454199" cy="381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직선 화살표 연결선 36">
                  <a:extLst>
                    <a:ext uri="{FF2B5EF4-FFF2-40B4-BE49-F238E27FC236}">
                      <a16:creationId xmlns:a16="http://schemas.microsoft.com/office/drawing/2014/main" id="{EBAE3648-B0FA-52FB-60A8-618575E27488}"/>
                    </a:ext>
                  </a:extLst>
                </p:cNvPr>
                <p:cNvCxnSpPr/>
                <p:nvPr/>
              </p:nvCxnSpPr>
              <p:spPr>
                <a:xfrm flipV="1">
                  <a:off x="723900" y="4085456"/>
                  <a:ext cx="422251" cy="38869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직선 화살표 연결선 38">
                  <a:extLst>
                    <a:ext uri="{FF2B5EF4-FFF2-40B4-BE49-F238E27FC236}">
                      <a16:creationId xmlns:a16="http://schemas.microsoft.com/office/drawing/2014/main" id="{5B1A4864-CFAB-FC06-3783-C8E86897B7AB}"/>
                    </a:ext>
                  </a:extLst>
                </p:cNvPr>
                <p:cNvCxnSpPr/>
                <p:nvPr/>
              </p:nvCxnSpPr>
              <p:spPr>
                <a:xfrm flipV="1">
                  <a:off x="895350" y="4237856"/>
                  <a:ext cx="403201" cy="38869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직선 화살표 연결선 39">
                  <a:extLst>
                    <a:ext uri="{FF2B5EF4-FFF2-40B4-BE49-F238E27FC236}">
                      <a16:creationId xmlns:a16="http://schemas.microsoft.com/office/drawing/2014/main" id="{6B9AE7D9-782C-E40D-3E91-8079435C5CE5}"/>
                    </a:ext>
                  </a:extLst>
                </p:cNvPr>
                <p:cNvCxnSpPr/>
                <p:nvPr/>
              </p:nvCxnSpPr>
              <p:spPr>
                <a:xfrm flipV="1">
                  <a:off x="571500" y="4378077"/>
                  <a:ext cx="425252" cy="4152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직선 화살표 연결선 41">
                  <a:extLst>
                    <a:ext uri="{FF2B5EF4-FFF2-40B4-BE49-F238E27FC236}">
                      <a16:creationId xmlns:a16="http://schemas.microsoft.com/office/drawing/2014/main" id="{F633C252-9DDC-2F32-6EF2-07759D36D91D}"/>
                    </a:ext>
                  </a:extLst>
                </p:cNvPr>
                <p:cNvCxnSpPr/>
                <p:nvPr/>
              </p:nvCxnSpPr>
              <p:spPr>
                <a:xfrm flipV="1">
                  <a:off x="733425" y="4568577"/>
                  <a:ext cx="406202" cy="5104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직선 화살표 연결선 42">
                  <a:extLst>
                    <a:ext uri="{FF2B5EF4-FFF2-40B4-BE49-F238E27FC236}">
                      <a16:creationId xmlns:a16="http://schemas.microsoft.com/office/drawing/2014/main" id="{051F065A-ACBC-5413-E069-91A082EC3DD6}"/>
                    </a:ext>
                  </a:extLst>
                </p:cNvPr>
                <p:cNvCxnSpPr/>
                <p:nvPr/>
              </p:nvCxnSpPr>
              <p:spPr>
                <a:xfrm flipV="1">
                  <a:off x="866775" y="4759052"/>
                  <a:ext cx="434777" cy="70123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E4314050-CA52-C7E4-CE22-C0B89053A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8008" y="980729"/>
              <a:ext cx="3888432" cy="245270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id="{6D243B46-DA09-A1E1-CF2D-3E27EB6E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68008" y="3740636"/>
              <a:ext cx="3888432" cy="278470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25CBF4-5673-6CA1-EA59-0D5616F3B36F}"/>
                </a:ext>
              </a:extLst>
            </p:cNvPr>
            <p:cNvSpPr txBox="1"/>
            <p:nvPr/>
          </p:nvSpPr>
          <p:spPr>
            <a:xfrm>
              <a:off x="3317726" y="1095237"/>
              <a:ext cx="906066" cy="3205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000" dirty="0">
                  <a:solidFill>
                    <a:schemeClr val="tx1"/>
                  </a:solidFill>
                  <a:latin typeface="Lucida Sans Unicode" pitchFamily="34" charset="0"/>
                  <a:ea typeface="Malgun Gothic" pitchFamily="34" charset="-127"/>
                  <a:cs typeface="나눔고딕OTF"/>
                </a:rPr>
                <a:t>Readout</a:t>
              </a:r>
              <a:endParaRPr lang="ko-KR" altLang="en-US" sz="1000" dirty="0" err="1">
                <a:solidFill>
                  <a:schemeClr val="tx1"/>
                </a:solidFill>
                <a:latin typeface="Lucida Sans Unicode" pitchFamily="34" charset="0"/>
                <a:ea typeface="Malgun Gothic" pitchFamily="34" charset="-127"/>
                <a:cs typeface="나눔고딕OTF"/>
              </a:endParaRPr>
            </a:p>
          </p:txBody>
        </p:sp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E79804A2-DBA5-BE9A-6FBE-F99455958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contrast="40000"/>
            </a:blip>
            <a:srcRect/>
            <a:stretch>
              <a:fillRect/>
            </a:stretch>
          </p:blipFill>
          <p:spPr bwMode="auto">
            <a:xfrm rot="16200000">
              <a:off x="4185988" y="1018532"/>
              <a:ext cx="494358" cy="41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F1E2E8E-518C-4BD9-19CF-11728BCD418E}"/>
                </a:ext>
              </a:extLst>
            </p:cNvPr>
            <p:cNvSpPr txBox="1"/>
            <p:nvPr/>
          </p:nvSpPr>
          <p:spPr>
            <a:xfrm>
              <a:off x="1847528" y="2852937"/>
              <a:ext cx="1542525" cy="3205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000" dirty="0">
                  <a:solidFill>
                    <a:srgbClr val="FF0000"/>
                  </a:solidFill>
                  <a:latin typeface="Lucida Sans Unicode" pitchFamily="34" charset="0"/>
                  <a:ea typeface="Malgun Gothic" pitchFamily="34" charset="-127"/>
                  <a:cs typeface="나눔고딕OTF"/>
                </a:rPr>
                <a:t>9-circular beam</a:t>
              </a:r>
              <a:endParaRPr lang="ko-KR" altLang="en-US" sz="1000" dirty="0" err="1">
                <a:solidFill>
                  <a:srgbClr val="FF0000"/>
                </a:solidFill>
                <a:latin typeface="Lucida Sans Unicode" pitchFamily="34" charset="0"/>
                <a:ea typeface="Malgun Gothic" pitchFamily="34" charset="-127"/>
                <a:cs typeface="나눔고딕OTF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81EEC1-5CC2-7487-90FF-E59AE56EB90D}"/>
                </a:ext>
              </a:extLst>
            </p:cNvPr>
            <p:cNvSpPr txBox="1"/>
            <p:nvPr/>
          </p:nvSpPr>
          <p:spPr>
            <a:xfrm>
              <a:off x="7176121" y="3645024"/>
              <a:ext cx="2051442" cy="360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0000"/>
                  </a:solidFill>
                  <a:latin typeface="+mj-ea"/>
                  <a:ea typeface="+mj-ea"/>
                  <a:cs typeface="나눔고딕OTF"/>
                </a:rPr>
                <a:t>b) DESIRED IMAGE</a:t>
              </a:r>
              <a:endParaRPr lang="ko-KR" altLang="en-US" sz="1200" b="1" dirty="0" err="1">
                <a:solidFill>
                  <a:srgbClr val="FF0000"/>
                </a:solidFill>
                <a:latin typeface="+mj-ea"/>
                <a:ea typeface="+mj-ea"/>
                <a:cs typeface="나눔고딕OTF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8DC729-0B9C-8118-808B-E61D9267F4C9}"/>
                </a:ext>
              </a:extLst>
            </p:cNvPr>
            <p:cNvSpPr txBox="1"/>
            <p:nvPr/>
          </p:nvSpPr>
          <p:spPr>
            <a:xfrm>
              <a:off x="7464153" y="908720"/>
              <a:ext cx="1547617" cy="360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00FF"/>
                  </a:solidFill>
                  <a:latin typeface="+mj-ea"/>
                  <a:ea typeface="+mj-ea"/>
                  <a:cs typeface="나눔고딕OTF"/>
                </a:rPr>
                <a:t>a) RAW DATA</a:t>
              </a:r>
              <a:endParaRPr lang="ko-KR" altLang="en-US" sz="1200" b="1" dirty="0" err="1">
                <a:solidFill>
                  <a:srgbClr val="0000FF"/>
                </a:solidFill>
                <a:latin typeface="+mj-ea"/>
                <a:ea typeface="+mj-ea"/>
                <a:cs typeface="나눔고딕OTF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68E4938-0249-7FDB-CE21-70413ED9952A}"/>
                </a:ext>
              </a:extLst>
            </p:cNvPr>
            <p:cNvSpPr txBox="1"/>
            <p:nvPr/>
          </p:nvSpPr>
          <p:spPr>
            <a:xfrm>
              <a:off x="3772569" y="5301208"/>
              <a:ext cx="1302549" cy="3205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000" dirty="0">
                  <a:solidFill>
                    <a:schemeClr val="tx1"/>
                  </a:solidFill>
                  <a:latin typeface="Lucida Sans Unicode" pitchFamily="34" charset="0"/>
                  <a:ea typeface="Malgun Gothic" pitchFamily="34" charset="-127"/>
                  <a:cs typeface="나눔고딕OTF"/>
                </a:rPr>
                <a:t>tilting screen</a:t>
              </a:r>
              <a:endParaRPr lang="ko-KR" altLang="en-US" sz="1000" dirty="0" err="1">
                <a:solidFill>
                  <a:schemeClr val="tx1"/>
                </a:solidFill>
                <a:latin typeface="Lucida Sans Unicode" pitchFamily="34" charset="0"/>
                <a:ea typeface="Malgun Gothic" pitchFamily="34" charset="-127"/>
                <a:cs typeface="나눔고딕OTF"/>
              </a:endParaRPr>
            </a:p>
          </p:txBody>
        </p:sp>
        <p:cxnSp>
          <p:nvCxnSpPr>
            <p:cNvPr id="37" name="직선 화살표 연결선 56">
              <a:extLst>
                <a:ext uri="{FF2B5EF4-FFF2-40B4-BE49-F238E27FC236}">
                  <a16:creationId xmlns:a16="http://schemas.microsoft.com/office/drawing/2014/main" id="{4C3902E9-C3E2-57A7-8889-9DDE8189855A}"/>
                </a:ext>
              </a:extLst>
            </p:cNvPr>
            <p:cNvCxnSpPr/>
            <p:nvPr/>
          </p:nvCxnSpPr>
          <p:spPr>
            <a:xfrm flipV="1">
              <a:off x="4511824" y="4687044"/>
              <a:ext cx="0" cy="6141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9B8A9B40-AF23-0B0A-0AE3-719A707B3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70704" cy="4667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ko-KR" sz="2000" b="1" dirty="0">
                <a:ea typeface="맑은 고딕"/>
              </a:rPr>
              <a:t>Goal</a:t>
            </a:r>
          </a:p>
          <a:p>
            <a:pPr>
              <a:buFontTx/>
              <a:buChar char="-"/>
            </a:pPr>
            <a:r>
              <a:rPr lang="en-US" altLang="ko-KR" sz="1800" dirty="0"/>
              <a:t>Flattening the distorted coordinate space</a:t>
            </a:r>
          </a:p>
          <a:p>
            <a:pPr>
              <a:buFontTx/>
              <a:buChar char="-"/>
            </a:pPr>
            <a:r>
              <a:rPr lang="en-US" altLang="ko-KR" sz="1800" dirty="0"/>
              <a:t>Restoring original space regardless of the distorted angle</a:t>
            </a:r>
          </a:p>
          <a:p>
            <a:pPr>
              <a:buFontTx/>
              <a:buChar char="-"/>
            </a:pPr>
            <a:endParaRPr lang="en-US" altLang="ko-KR" sz="1800" dirty="0"/>
          </a:p>
          <a:p>
            <a:pPr marL="0" indent="0">
              <a:buNone/>
            </a:pPr>
            <a:r>
              <a:rPr lang="en-US" altLang="ko-KR" sz="2000" b="1" dirty="0">
                <a:ea typeface="맑은 고딕"/>
              </a:rPr>
              <a:t>Method</a:t>
            </a:r>
          </a:p>
          <a:p>
            <a:pPr>
              <a:buFontTx/>
              <a:buChar char="-"/>
            </a:pPr>
            <a:r>
              <a:rPr lang="en-US" altLang="ko-KR" sz="1800" dirty="0"/>
              <a:t>Identify the relation between the original and distorted coordinate space</a:t>
            </a:r>
          </a:p>
          <a:p>
            <a:pPr>
              <a:buFontTx/>
              <a:buChar char="-"/>
            </a:pPr>
            <a:r>
              <a:rPr lang="en-US" altLang="ko-KR" sz="1800" dirty="0"/>
              <a:t>Transform all the coordinates </a:t>
            </a:r>
            <a:r>
              <a:rPr lang="en-US" altLang="ko-KR" sz="1800" dirty="0">
                <a:sym typeface="Wingdings" panose="05000000000000000000" pitchFamily="2" charset="2"/>
              </a:rPr>
              <a:t> </a:t>
            </a:r>
            <a:r>
              <a:rPr lang="en-US" altLang="ko-KR" sz="1800" dirty="0"/>
              <a:t>extract whole image</a:t>
            </a:r>
          </a:p>
          <a:p>
            <a:pPr>
              <a:buFontTx/>
              <a:buChar char="-"/>
            </a:pPr>
            <a:endParaRPr lang="en-US" altLang="ko-KR" sz="1800" dirty="0"/>
          </a:p>
          <a:p>
            <a:pPr marL="0" indent="0">
              <a:buNone/>
            </a:pPr>
            <a:r>
              <a:rPr lang="en-US" altLang="ko-KR" sz="2000" b="1" dirty="0">
                <a:ea typeface="맑은 고딕"/>
              </a:rPr>
              <a:t>Application</a:t>
            </a:r>
          </a:p>
          <a:p>
            <a:pPr>
              <a:buFontTx/>
              <a:buChar char="-"/>
            </a:pPr>
            <a:r>
              <a:rPr lang="en-US" altLang="ko-KR" sz="1800" dirty="0"/>
              <a:t>Get 2D flat beam image of the tilted screen</a:t>
            </a:r>
            <a:endParaRPr lang="en-US" altLang="ko-KR" sz="2000" dirty="0"/>
          </a:p>
          <a:p>
            <a:pPr marL="0" indent="0">
              <a:buNone/>
            </a:pPr>
            <a:endParaRPr lang="en-DK" sz="2000" dirty="0"/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AE5F7893-A687-97AC-9973-80C88C9B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89534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BF444-5829-20F6-D492-C5E2506D7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7230B-BD10-0A19-24CD-7B94F597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Calibration</a:t>
            </a:r>
            <a:endParaRPr lang="en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C6DFE0-48DA-80D3-CE92-A66C1769E1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04" y="1848416"/>
            <a:ext cx="4559300" cy="21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48">
            <a:extLst>
              <a:ext uri="{FF2B5EF4-FFF2-40B4-BE49-F238E27FC236}">
                <a16:creationId xmlns:a16="http://schemas.microsoft.com/office/drawing/2014/main" id="{04BAE2DB-E437-35C5-3713-08D3E7BC34F6}"/>
              </a:ext>
            </a:extLst>
          </p:cNvPr>
          <p:cNvSpPr txBox="1">
            <a:spLocks/>
          </p:cNvSpPr>
          <p:nvPr/>
        </p:nvSpPr>
        <p:spPr>
          <a:xfrm>
            <a:off x="838200" y="4071519"/>
            <a:ext cx="10775400" cy="2284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ko-KR" sz="2000" dirty="0"/>
              <a:t>Coordinates are changed when the original point projects to distorted plane.</a:t>
            </a:r>
          </a:p>
          <a:p>
            <a:pPr>
              <a:buFontTx/>
              <a:buChar char="-"/>
            </a:pPr>
            <a:r>
              <a:rPr lang="en-US" altLang="ko-KR" sz="2000" dirty="0"/>
              <a:t>Each coordinates is related by transformation matrix, 3x3.</a:t>
            </a:r>
          </a:p>
          <a:p>
            <a:pPr>
              <a:buFontTx/>
              <a:buChar char="-"/>
            </a:pPr>
            <a:r>
              <a:rPr lang="en-US" altLang="ko-KR" sz="2000" dirty="0"/>
              <a:t>j=1 in scaling factor </a:t>
            </a:r>
            <a:r>
              <a:rPr lang="en-US" altLang="ko-KR" sz="2000" dirty="0">
                <a:sym typeface="Wingdings" panose="05000000000000000000" pitchFamily="2" charset="2"/>
              </a:rPr>
              <a:t> The rest of matrix can be obtained by 4 pairs of coordinates.</a:t>
            </a:r>
          </a:p>
          <a:p>
            <a:pPr>
              <a:buFontTx/>
              <a:buChar char="-"/>
            </a:pPr>
            <a:r>
              <a:rPr lang="en-US" altLang="ko-KR" sz="2000" dirty="0"/>
              <a:t>Transform the remaining distorted coordinates into plane ones </a:t>
            </a:r>
            <a:r>
              <a:rPr lang="en-US" altLang="ko-KR" sz="2000" dirty="0">
                <a:sym typeface="Wingdings" panose="05000000000000000000" pitchFamily="2" charset="2"/>
              </a:rPr>
              <a:t> Single flat image</a:t>
            </a:r>
            <a:endParaRPr lang="en-US" altLang="ko-KR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211A1-4F03-4471-33A7-2F3A1AD8C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6</a:t>
            </a:fld>
            <a:endParaRPr lang="en-D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D2400-9BD5-B633-963A-CBA567B7E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30784"/>
            <a:ext cx="4762762" cy="65760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704786B-D664-3211-DFD1-C57CDC54E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900" y="1829409"/>
            <a:ext cx="3930235" cy="89598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A5F177-B139-44B1-DC44-5B6F17F5A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900" y="2715943"/>
            <a:ext cx="3763773" cy="2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03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AC5CF0-2748-A42D-DA2D-0F81AF82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Overview of An Experiment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634D74F-239B-50A3-805E-3775F40B8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altLang="ko-KR" sz="2400" dirty="0"/>
              <a:t>BPRM Stage Set up</a:t>
            </a:r>
          </a:p>
          <a:p>
            <a:pPr lvl="1"/>
            <a:r>
              <a:rPr lang="en-US" altLang="ko-KR" sz="2000" dirty="0"/>
              <a:t>Alignment test</a:t>
            </a:r>
          </a:p>
          <a:p>
            <a:pPr lvl="1"/>
            <a:r>
              <a:rPr lang="en-US" altLang="ko-KR" sz="2000" dirty="0"/>
              <a:t>Camera area confirmation</a:t>
            </a:r>
          </a:p>
          <a:p>
            <a:pPr lvl="1"/>
            <a:endParaRPr lang="en-US" altLang="ko-KR" sz="2000" dirty="0"/>
          </a:p>
          <a:p>
            <a:pPr marL="514350" indent="-514350">
              <a:buAutoNum type="arabicPeriod"/>
            </a:pPr>
            <a:r>
              <a:rPr lang="en-US" altLang="ko-KR" sz="2400" dirty="0"/>
              <a:t>Two-axis Motor Examination</a:t>
            </a:r>
          </a:p>
          <a:p>
            <a:pPr lvl="1"/>
            <a:r>
              <a:rPr lang="en-US" altLang="ko-KR" sz="2000" dirty="0"/>
              <a:t>Position &amp; velocity consistency in straight path </a:t>
            </a:r>
            <a:r>
              <a:rPr lang="en-US" altLang="ko-KR" sz="2000" dirty="0">
                <a:sym typeface="Wingdings" panose="05000000000000000000" pitchFamily="2" charset="2"/>
              </a:rPr>
              <a:t> Linearity</a:t>
            </a:r>
            <a:endParaRPr lang="en-US" altLang="ko-KR" sz="2000" dirty="0"/>
          </a:p>
          <a:p>
            <a:pPr lvl="1"/>
            <a:r>
              <a:rPr lang="en-US" altLang="ko-KR" sz="2000" dirty="0"/>
              <a:t>Position accuracy after repeating motion </a:t>
            </a:r>
            <a:r>
              <a:rPr lang="en-US" altLang="ko-KR" sz="2000" dirty="0">
                <a:sym typeface="Wingdings" panose="05000000000000000000" pitchFamily="2" charset="2"/>
              </a:rPr>
              <a:t> Repeatability</a:t>
            </a:r>
            <a:endParaRPr lang="en-US" altLang="ko-KR" sz="2000" dirty="0"/>
          </a:p>
          <a:p>
            <a:pPr marL="457200" lvl="1" indent="0">
              <a:buNone/>
            </a:pPr>
            <a:endParaRPr lang="en-US" altLang="ko-KR" sz="2000" dirty="0"/>
          </a:p>
          <a:p>
            <a:pPr marL="514350" indent="-514350">
              <a:buAutoNum type="arabicPeriod"/>
            </a:pPr>
            <a:r>
              <a:rPr lang="en-US" altLang="ko-KR" sz="2400" dirty="0"/>
              <a:t>Camera Origin Point Setting</a:t>
            </a:r>
          </a:p>
          <a:p>
            <a:pPr lvl="1"/>
            <a:r>
              <a:rPr lang="en-US" altLang="ko-KR" sz="2000" dirty="0"/>
              <a:t>Set camera’s origin position to target the central part of YAG screen</a:t>
            </a:r>
            <a:endParaRPr lang="ko-KR" altLang="en-US" sz="20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4C51221-3D5C-56DE-FF87-C567C2E03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7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88394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6BD60-21C6-45B6-0468-D5ABC406C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AC3981-117D-E767-FC94-9F83DFF7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Overview of An Experiment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A70809-80FF-EA2C-B5F7-68D75444A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4"/>
            </a:pPr>
            <a:r>
              <a:rPr lang="en-US" altLang="ko-KR" sz="2400"/>
              <a:t>2D Beam Profile Image Production</a:t>
            </a:r>
          </a:p>
          <a:p>
            <a:pPr lvl="1"/>
            <a:r>
              <a:rPr lang="en-US" altLang="ko-KR" sz="2000"/>
              <a:t>Criterial </a:t>
            </a:r>
            <a:r>
              <a:rPr lang="en-US" altLang="ko-KR" sz="2000" dirty="0"/>
              <a:t>image (Transform 45˚ tilted seen to horizontal plane)</a:t>
            </a:r>
          </a:p>
          <a:p>
            <a:pPr lvl="1"/>
            <a:r>
              <a:rPr lang="en-US" altLang="ko-KR" sz="2000" dirty="0"/>
              <a:t>Distorted image (Arbitrary angle)</a:t>
            </a:r>
          </a:p>
          <a:p>
            <a:pPr lvl="1"/>
            <a:endParaRPr lang="en-US" altLang="ko-KR" sz="2000" dirty="0"/>
          </a:p>
          <a:p>
            <a:pPr marL="514350" indent="-514350">
              <a:buFont typeface="Arial" panose="020B0604020202020204" pitchFamily="34" charset="0"/>
              <a:buAutoNum type="arabicPeriod" startAt="4"/>
            </a:pPr>
            <a:r>
              <a:rPr lang="en-US" altLang="ko-KR" sz="2400"/>
              <a:t>Image Calibration</a:t>
            </a:r>
          </a:p>
          <a:p>
            <a:pPr lvl="1"/>
            <a:r>
              <a:rPr lang="en-US" altLang="ko-KR" sz="2000"/>
              <a:t>Perspective</a:t>
            </a:r>
            <a:r>
              <a:rPr lang="ko-KR" altLang="en-US" sz="2000"/>
              <a:t> </a:t>
            </a:r>
            <a:r>
              <a:rPr lang="en-US" altLang="ko-KR" sz="2000" dirty="0"/>
              <a:t>transformation</a:t>
            </a:r>
          </a:p>
          <a:p>
            <a:pPr lvl="1"/>
            <a:r>
              <a:rPr lang="en-US" altLang="ko-KR" sz="2000" dirty="0"/>
              <a:t>Acquire 1D gray scale of beam profile</a:t>
            </a:r>
          </a:p>
          <a:p>
            <a:pPr lvl="1"/>
            <a:endParaRPr lang="en-US" altLang="ko-KR" sz="2000" dirty="0"/>
          </a:p>
          <a:p>
            <a:pPr marL="514350" indent="-514350">
              <a:buFont typeface="Arial" panose="020B0604020202020204" pitchFamily="34" charset="0"/>
              <a:buAutoNum type="arabicPeriod" startAt="4"/>
            </a:pPr>
            <a:endParaRPr lang="en-US" altLang="ko-KR" sz="24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369C601-AC76-9A94-9EC6-038D1B8F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8</a:t>
            </a:fld>
            <a:endParaRPr lang="en-DK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0E6B8F6-5739-8AE1-467D-07627735F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637" y="2933699"/>
            <a:ext cx="3756119" cy="18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33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482A4-AEA9-8337-3433-063115825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Setup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0B75B-05A4-9F57-9857-9789E8E49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920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DK" sz="2000" b="1" dirty="0"/>
              <a:t>What needs</a:t>
            </a:r>
            <a:endParaRPr lang="en-US" altLang="ko-KR" sz="2000" b="1">
              <a:ea typeface="맑은 고딕"/>
            </a:endParaRPr>
          </a:p>
          <a:p>
            <a:pPr>
              <a:buFontTx/>
              <a:buChar char="-"/>
            </a:pPr>
            <a:r>
              <a:rPr lang="en-US" altLang="ko-KR" sz="1800" dirty="0"/>
              <a:t>CMOS Camera &amp; Two-axis motorized stage</a:t>
            </a:r>
          </a:p>
          <a:p>
            <a:pPr>
              <a:buFontTx/>
              <a:buChar char="-"/>
            </a:pPr>
            <a:r>
              <a:rPr lang="en-US" altLang="ko-KR" sz="1800" dirty="0"/>
              <a:t>Grid glass plate (To check the alignment of a stage and set the coordinates of moving motor position)</a:t>
            </a:r>
          </a:p>
          <a:p>
            <a:pPr>
              <a:buFontTx/>
              <a:buChar char="-"/>
            </a:pPr>
            <a:r>
              <a:rPr lang="en-US" altLang="ko-KR" sz="1800" dirty="0"/>
              <a:t>YAG</a:t>
            </a:r>
            <a:r>
              <a:rPr lang="ko-KR" altLang="en-US" sz="1800" dirty="0"/>
              <a:t> </a:t>
            </a:r>
            <a:r>
              <a:rPr lang="en-US" altLang="ko-KR" sz="1800" dirty="0"/>
              <a:t>Screen &amp; Supporter</a:t>
            </a:r>
          </a:p>
          <a:p>
            <a:pPr>
              <a:buFontTx/>
              <a:buChar char="-"/>
            </a:pPr>
            <a:r>
              <a:rPr lang="en-US" altLang="ko-KR" sz="1800" dirty="0"/>
              <a:t>Laser &amp; holder</a:t>
            </a:r>
          </a:p>
          <a:p>
            <a:pPr>
              <a:buFontTx/>
              <a:buChar char="-"/>
            </a:pPr>
            <a:r>
              <a:rPr lang="en-US" altLang="ko-KR" sz="1800" dirty="0"/>
              <a:t>Level meter</a:t>
            </a:r>
          </a:p>
          <a:p>
            <a:pPr>
              <a:buFontTx/>
              <a:buChar char="-"/>
            </a:pPr>
            <a:endParaRPr lang="en-DK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9D251-3CAF-002E-3363-6848D65E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6EC6-AABD-0440-B06B-704F420A4467}" type="slidenum">
              <a:rPr lang="en-DK" smtClean="0"/>
              <a:t>9</a:t>
            </a:fld>
            <a:endParaRPr lang="en-DK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32D30AA-12BE-8AD1-633F-5E21F708B10D}"/>
              </a:ext>
            </a:extLst>
          </p:cNvPr>
          <p:cNvGrpSpPr/>
          <p:nvPr/>
        </p:nvGrpSpPr>
        <p:grpSpPr>
          <a:xfrm>
            <a:off x="6246528" y="2176339"/>
            <a:ext cx="5506980" cy="3719478"/>
            <a:chOff x="6246528" y="2176339"/>
            <a:chExt cx="5506980" cy="371947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2913DE-F43C-646F-29DB-B217AAB7B2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46528" y="2176339"/>
              <a:ext cx="5506980" cy="3346625"/>
              <a:chOff x="2621469" y="13382393"/>
              <a:chExt cx="20928918" cy="1271863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A683604-FB9D-9B4D-DF04-DCFC4D908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734603" y="13382393"/>
                <a:ext cx="4815784" cy="6120000"/>
              </a:xfrm>
              <a:prstGeom prst="rect">
                <a:avLst/>
              </a:prstGeom>
              <a:scene3d>
                <a:camera prst="isometricLeftDown">
                  <a:rot lat="2760000" lon="2700000" rev="0"/>
                </a:camera>
                <a:lightRig rig="threePt" dir="t"/>
              </a:scene3d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4E80B73-60E8-DCC2-0263-88C6850267CA}"/>
                  </a:ext>
                </a:extLst>
              </p:cNvPr>
              <p:cNvGrpSpPr/>
              <p:nvPr/>
            </p:nvGrpSpPr>
            <p:grpSpPr>
              <a:xfrm>
                <a:off x="8456606" y="15714262"/>
                <a:ext cx="12987481" cy="10386763"/>
                <a:chOff x="8237174" y="15460264"/>
                <a:chExt cx="12987481" cy="10386763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A28C399A-73F9-9399-5B31-3D3128F424A1}"/>
                    </a:ext>
                  </a:extLst>
                </p:cNvPr>
                <p:cNvGrpSpPr/>
                <p:nvPr/>
              </p:nvGrpSpPr>
              <p:grpSpPr>
                <a:xfrm>
                  <a:off x="18062733" y="20290253"/>
                  <a:ext cx="898896" cy="2100627"/>
                  <a:chOff x="12343893" y="22348909"/>
                  <a:chExt cx="898896" cy="2100627"/>
                </a:xfrm>
              </p:grpSpPr>
              <p:sp>
                <p:nvSpPr>
                  <p:cNvPr id="34" name="Can 33">
                    <a:extLst>
                      <a:ext uri="{FF2B5EF4-FFF2-40B4-BE49-F238E27FC236}">
                        <a16:creationId xmlns:a16="http://schemas.microsoft.com/office/drawing/2014/main" id="{00E191AD-FC77-49C3-95A5-849649A0D1F4}"/>
                      </a:ext>
                    </a:extLst>
                  </p:cNvPr>
                  <p:cNvSpPr/>
                  <p:nvPr/>
                </p:nvSpPr>
                <p:spPr>
                  <a:xfrm>
                    <a:off x="12343893" y="23715564"/>
                    <a:ext cx="898896" cy="733972"/>
                  </a:xfrm>
                  <a:prstGeom prst="can">
                    <a:avLst>
                      <a:gd name="adj" fmla="val 50000"/>
                    </a:avLst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scene3d>
                    <a:camera prst="orthographicFront">
                      <a:rot lat="0" lon="19499957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dirty="0"/>
                  </a:p>
                </p:txBody>
              </p:sp>
              <p:sp>
                <p:nvSpPr>
                  <p:cNvPr id="35" name="Can 34">
                    <a:extLst>
                      <a:ext uri="{FF2B5EF4-FFF2-40B4-BE49-F238E27FC236}">
                        <a16:creationId xmlns:a16="http://schemas.microsoft.com/office/drawing/2014/main" id="{1817C618-3969-2F54-24CF-CEFD478A6409}"/>
                      </a:ext>
                    </a:extLst>
                  </p:cNvPr>
                  <p:cNvSpPr/>
                  <p:nvPr/>
                </p:nvSpPr>
                <p:spPr>
                  <a:xfrm>
                    <a:off x="12489139" y="22348909"/>
                    <a:ext cx="601000" cy="1635705"/>
                  </a:xfrm>
                  <a:prstGeom prst="can">
                    <a:avLst>
                      <a:gd name="adj" fmla="val 40593"/>
                    </a:avLst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scene3d>
                    <a:camera prst="orthographicFront">
                      <a:rot lat="0" lon="19499957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dirty="0"/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49FB8AB3-1443-0572-28B1-33B8497B2DBE}"/>
                    </a:ext>
                  </a:extLst>
                </p:cNvPr>
                <p:cNvGrpSpPr/>
                <p:nvPr/>
              </p:nvGrpSpPr>
              <p:grpSpPr>
                <a:xfrm>
                  <a:off x="10533068" y="20434882"/>
                  <a:ext cx="898896" cy="2100627"/>
                  <a:chOff x="10516210" y="20983716"/>
                  <a:chExt cx="898896" cy="2100627"/>
                </a:xfrm>
              </p:grpSpPr>
              <p:sp>
                <p:nvSpPr>
                  <p:cNvPr id="32" name="Can 31">
                    <a:extLst>
                      <a:ext uri="{FF2B5EF4-FFF2-40B4-BE49-F238E27FC236}">
                        <a16:creationId xmlns:a16="http://schemas.microsoft.com/office/drawing/2014/main" id="{21702A52-380C-3168-B306-F1128450F0FA}"/>
                      </a:ext>
                    </a:extLst>
                  </p:cNvPr>
                  <p:cNvSpPr/>
                  <p:nvPr/>
                </p:nvSpPr>
                <p:spPr>
                  <a:xfrm>
                    <a:off x="10516210" y="22350371"/>
                    <a:ext cx="898896" cy="733972"/>
                  </a:xfrm>
                  <a:prstGeom prst="can">
                    <a:avLst>
                      <a:gd name="adj" fmla="val 50000"/>
                    </a:avLst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scene3d>
                    <a:camera prst="orthographicFront">
                      <a:rot lat="0" lon="19499957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dirty="0"/>
                  </a:p>
                </p:txBody>
              </p:sp>
              <p:sp>
                <p:nvSpPr>
                  <p:cNvPr id="33" name="Can 32">
                    <a:extLst>
                      <a:ext uri="{FF2B5EF4-FFF2-40B4-BE49-F238E27FC236}">
                        <a16:creationId xmlns:a16="http://schemas.microsoft.com/office/drawing/2014/main" id="{3E38A9A9-D764-94BF-5F7A-CE20EEDB1CD9}"/>
                      </a:ext>
                    </a:extLst>
                  </p:cNvPr>
                  <p:cNvSpPr/>
                  <p:nvPr/>
                </p:nvSpPr>
                <p:spPr>
                  <a:xfrm>
                    <a:off x="10661456" y="20983716"/>
                    <a:ext cx="601000" cy="1635705"/>
                  </a:xfrm>
                  <a:prstGeom prst="can">
                    <a:avLst>
                      <a:gd name="adj" fmla="val 40593"/>
                    </a:avLst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scene3d>
                    <a:camera prst="orthographicFront">
                      <a:rot lat="0" lon="19499957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dirty="0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A3CC9463-3CA8-7FF8-3826-4E597906F338}"/>
                    </a:ext>
                  </a:extLst>
                </p:cNvPr>
                <p:cNvGrpSpPr/>
                <p:nvPr/>
              </p:nvGrpSpPr>
              <p:grpSpPr>
                <a:xfrm>
                  <a:off x="12364390" y="21742037"/>
                  <a:ext cx="898896" cy="2100627"/>
                  <a:chOff x="12343893" y="22348909"/>
                  <a:chExt cx="898896" cy="2100627"/>
                </a:xfrm>
              </p:grpSpPr>
              <p:sp>
                <p:nvSpPr>
                  <p:cNvPr id="30" name="Can 29">
                    <a:extLst>
                      <a:ext uri="{FF2B5EF4-FFF2-40B4-BE49-F238E27FC236}">
                        <a16:creationId xmlns:a16="http://schemas.microsoft.com/office/drawing/2014/main" id="{926CF184-D7C4-37D3-FD6F-885D0BC5E31C}"/>
                      </a:ext>
                    </a:extLst>
                  </p:cNvPr>
                  <p:cNvSpPr/>
                  <p:nvPr/>
                </p:nvSpPr>
                <p:spPr>
                  <a:xfrm>
                    <a:off x="12343893" y="23715564"/>
                    <a:ext cx="898896" cy="733972"/>
                  </a:xfrm>
                  <a:prstGeom prst="can">
                    <a:avLst>
                      <a:gd name="adj" fmla="val 50000"/>
                    </a:avLst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scene3d>
                    <a:camera prst="orthographicFront">
                      <a:rot lat="0" lon="19499957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dirty="0"/>
                  </a:p>
                </p:txBody>
              </p:sp>
              <p:sp>
                <p:nvSpPr>
                  <p:cNvPr id="31" name="Can 30">
                    <a:extLst>
                      <a:ext uri="{FF2B5EF4-FFF2-40B4-BE49-F238E27FC236}">
                        <a16:creationId xmlns:a16="http://schemas.microsoft.com/office/drawing/2014/main" id="{26E62554-CC84-5A8C-8227-B7FBDFA23A31}"/>
                      </a:ext>
                    </a:extLst>
                  </p:cNvPr>
                  <p:cNvSpPr/>
                  <p:nvPr/>
                </p:nvSpPr>
                <p:spPr>
                  <a:xfrm>
                    <a:off x="12489139" y="22348909"/>
                    <a:ext cx="601000" cy="1635705"/>
                  </a:xfrm>
                  <a:prstGeom prst="can">
                    <a:avLst>
                      <a:gd name="adj" fmla="val 40593"/>
                    </a:avLst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scene3d>
                    <a:camera prst="orthographicFront">
                      <a:rot lat="0" lon="19499957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dirty="0"/>
                  </a:p>
                </p:txBody>
              </p:sp>
            </p:grpSp>
            <p:sp>
              <p:nvSpPr>
                <p:cNvPr id="29" name="Cube 28">
                  <a:extLst>
                    <a:ext uri="{FF2B5EF4-FFF2-40B4-BE49-F238E27FC236}">
                      <a16:creationId xmlns:a16="http://schemas.microsoft.com/office/drawing/2014/main" id="{65B26908-CCDB-3539-07A5-150B3D723FCF}"/>
                    </a:ext>
                  </a:extLst>
                </p:cNvPr>
                <p:cNvSpPr/>
                <p:nvPr/>
              </p:nvSpPr>
              <p:spPr>
                <a:xfrm>
                  <a:off x="8237174" y="15460264"/>
                  <a:ext cx="12987481" cy="10386763"/>
                </a:xfrm>
                <a:prstGeom prst="cube">
                  <a:avLst>
                    <a:gd name="adj" fmla="val 8903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scene3d>
                  <a:camera prst="isometricLeftDown">
                    <a:rot lat="2760000" lon="27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K" dirty="0"/>
                </a:p>
              </p:txBody>
            </p:sp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1B456B6-8C6A-1378-48EC-807339648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94039" y="16813479"/>
                <a:ext cx="4815784" cy="6120000"/>
              </a:xfrm>
              <a:prstGeom prst="rect">
                <a:avLst/>
              </a:prstGeom>
              <a:scene3d>
                <a:camera prst="isometricLeftDown">
                  <a:rot lat="2760000" lon="2700000" rev="0"/>
                </a:camera>
                <a:lightRig rig="threePt" dir="t"/>
              </a:scene3d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0252FEB-6B9A-E42B-71B7-1C29CFEDAF1F}"/>
                  </a:ext>
                </a:extLst>
              </p:cNvPr>
              <p:cNvGrpSpPr/>
              <p:nvPr/>
            </p:nvGrpSpPr>
            <p:grpSpPr>
              <a:xfrm>
                <a:off x="2621469" y="16525434"/>
                <a:ext cx="6715890" cy="9201359"/>
                <a:chOff x="4298108" y="16004583"/>
                <a:chExt cx="6715890" cy="9201359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879005E9-67C1-7189-66C3-E684191E6745}"/>
                    </a:ext>
                  </a:extLst>
                </p:cNvPr>
                <p:cNvGrpSpPr/>
                <p:nvPr/>
              </p:nvGrpSpPr>
              <p:grpSpPr>
                <a:xfrm>
                  <a:off x="4298108" y="22657119"/>
                  <a:ext cx="6715890" cy="2548823"/>
                  <a:chOff x="4941502" y="23078906"/>
                  <a:chExt cx="6715890" cy="2548823"/>
                </a:xfrm>
              </p:grpSpPr>
              <p:sp>
                <p:nvSpPr>
                  <p:cNvPr id="18" name="Cube 17">
                    <a:extLst>
                      <a:ext uri="{FF2B5EF4-FFF2-40B4-BE49-F238E27FC236}">
                        <a16:creationId xmlns:a16="http://schemas.microsoft.com/office/drawing/2014/main" id="{38EEBF7B-DCFD-9FC9-59BE-171FE005F15D}"/>
                      </a:ext>
                    </a:extLst>
                  </p:cNvPr>
                  <p:cNvSpPr/>
                  <p:nvPr/>
                </p:nvSpPr>
                <p:spPr>
                  <a:xfrm>
                    <a:off x="4941502" y="23525063"/>
                    <a:ext cx="6715890" cy="2102666"/>
                  </a:xfrm>
                  <a:prstGeom prst="cube">
                    <a:avLst>
                      <a:gd name="adj" fmla="val 58333"/>
                    </a:avLst>
                  </a:prstGeom>
                  <a:solidFill>
                    <a:schemeClr val="accent3">
                      <a:lumMod val="50000"/>
                    </a:schemeClr>
                  </a:solidFill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cene3d>
                    <a:camera prst="isometricLeftDown">
                      <a:rot lat="2760000" lon="270000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dirty="0"/>
                  </a:p>
                </p:txBody>
              </p: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F647CD51-9791-3313-C390-76D8D2E9A5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676888" y="23078906"/>
                    <a:ext cx="3290726" cy="2362660"/>
                  </a:xfrm>
                  <a:prstGeom prst="line">
                    <a:avLst/>
                  </a:prstGeom>
                  <a:ln w="76200">
                    <a:solidFill>
                      <a:schemeClr val="bg1">
                        <a:lumMod val="6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6BBAF10-EEBB-C49A-B9DF-CAD087C89AEC}"/>
                    </a:ext>
                  </a:extLst>
                </p:cNvPr>
                <p:cNvGrpSpPr/>
                <p:nvPr/>
              </p:nvGrpSpPr>
              <p:grpSpPr>
                <a:xfrm>
                  <a:off x="6101838" y="16004583"/>
                  <a:ext cx="3172639" cy="8885689"/>
                  <a:chOff x="6101838" y="16004583"/>
                  <a:chExt cx="3172639" cy="8885689"/>
                </a:xfrm>
              </p:grpSpPr>
              <p:sp>
                <p:nvSpPr>
                  <p:cNvPr id="15" name="Direct Access Storage 14">
                    <a:extLst>
                      <a:ext uri="{FF2B5EF4-FFF2-40B4-BE49-F238E27FC236}">
                        <a16:creationId xmlns:a16="http://schemas.microsoft.com/office/drawing/2014/main" id="{AA184491-63B5-7B60-5D0B-2570DB88FBB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966707" y="20942046"/>
                    <a:ext cx="2307770" cy="812310"/>
                  </a:xfrm>
                  <a:prstGeom prst="flowChartMagneticDrum">
                    <a:avLst/>
                  </a:prstGeom>
                  <a:solidFill>
                    <a:schemeClr val="accent5">
                      <a:lumMod val="75000"/>
                    </a:schemeClr>
                  </a:solidFill>
                  <a:ln>
                    <a:solidFill>
                      <a:schemeClr val="accent5">
                        <a:lumMod val="50000"/>
                      </a:schemeClr>
                    </a:solidFill>
                  </a:ln>
                  <a:scene3d>
                    <a:camera prst="isometricRightUp">
                      <a:rot lat="600000" lon="18900000" rev="30000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dirty="0"/>
                  </a:p>
                </p:txBody>
              </p:sp>
              <p:sp>
                <p:nvSpPr>
                  <p:cNvPr id="16" name="Cube 15">
                    <a:extLst>
                      <a:ext uri="{FF2B5EF4-FFF2-40B4-BE49-F238E27FC236}">
                        <a16:creationId xmlns:a16="http://schemas.microsoft.com/office/drawing/2014/main" id="{75795BE6-9C60-50BD-3E9C-27F54A157BFA}"/>
                      </a:ext>
                    </a:extLst>
                  </p:cNvPr>
                  <p:cNvSpPr/>
                  <p:nvPr/>
                </p:nvSpPr>
                <p:spPr>
                  <a:xfrm>
                    <a:off x="6966707" y="20621502"/>
                    <a:ext cx="1017968" cy="1730201"/>
                  </a:xfrm>
                  <a:prstGeom prst="cube">
                    <a:avLst>
                      <a:gd name="adj" fmla="val 29644"/>
                    </a:avLst>
                  </a:prstGeom>
                  <a:solidFill>
                    <a:schemeClr val="accent3">
                      <a:lumMod val="50000"/>
                    </a:schemeClr>
                  </a:solidFill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cene3d>
                    <a:camera prst="isometricLeftDown">
                      <a:rot lat="2760000" lon="270000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dirty="0"/>
                  </a:p>
                </p:txBody>
              </p:sp>
              <p:sp>
                <p:nvSpPr>
                  <p:cNvPr id="17" name="Cube 16">
                    <a:extLst>
                      <a:ext uri="{FF2B5EF4-FFF2-40B4-BE49-F238E27FC236}">
                        <a16:creationId xmlns:a16="http://schemas.microsoft.com/office/drawing/2014/main" id="{2C432D02-AA27-C0BF-6149-240ED1E93DF4}"/>
                      </a:ext>
                    </a:extLst>
                  </p:cNvPr>
                  <p:cNvSpPr/>
                  <p:nvPr/>
                </p:nvSpPr>
                <p:spPr>
                  <a:xfrm>
                    <a:off x="6101838" y="16004583"/>
                    <a:ext cx="1554215" cy="8885689"/>
                  </a:xfrm>
                  <a:prstGeom prst="cube">
                    <a:avLst>
                      <a:gd name="adj" fmla="val 44370"/>
                    </a:avLst>
                  </a:prstGeom>
                  <a:solidFill>
                    <a:schemeClr val="accent3">
                      <a:lumMod val="50000"/>
                    </a:schemeClr>
                  </a:solidFill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cene3d>
                    <a:camera prst="isometricLeftDown">
                      <a:rot lat="2760000" lon="270000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K" dirty="0"/>
                  </a:p>
                </p:txBody>
              </p:sp>
            </p:grpSp>
          </p:grpSp>
        </p:grp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44451CC5-2B80-4FC3-D76A-4B8030B4CDD7}"/>
                </a:ext>
              </a:extLst>
            </p:cNvPr>
            <p:cNvSpPr/>
            <p:nvPr/>
          </p:nvSpPr>
          <p:spPr>
            <a:xfrm>
              <a:off x="8495338" y="3196123"/>
              <a:ext cx="2013552" cy="1610342"/>
            </a:xfrm>
            <a:prstGeom prst="cube">
              <a:avLst>
                <a:gd name="adj" fmla="val 89030"/>
              </a:avLst>
            </a:prstGeom>
            <a:solidFill>
              <a:schemeClr val="bg1">
                <a:lumMod val="75000"/>
              </a:schemeClr>
            </a:solidFill>
            <a:scene3d>
              <a:camera prst="isometricLeftDown">
                <a:rot lat="2760000" lon="27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1CC4B06-764C-8A26-522E-C228BBAB831F}"/>
                </a:ext>
              </a:extLst>
            </p:cNvPr>
            <p:cNvSpPr/>
            <p:nvPr/>
          </p:nvSpPr>
          <p:spPr>
            <a:xfrm>
              <a:off x="9267951" y="3571481"/>
              <a:ext cx="393505" cy="43039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  <a:scene3d>
              <a:camera prst="isometricLeftDown">
                <a:rot lat="600000" lon="27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D5424374-CDAA-27FC-9CF5-5D775EE6FD51}"/>
                </a:ext>
              </a:extLst>
            </p:cNvPr>
            <p:cNvSpPr/>
            <p:nvPr/>
          </p:nvSpPr>
          <p:spPr>
            <a:xfrm>
              <a:off x="10604186" y="5105220"/>
              <a:ext cx="988553" cy="790597"/>
            </a:xfrm>
            <a:prstGeom prst="cube">
              <a:avLst>
                <a:gd name="adj" fmla="val 89030"/>
              </a:avLst>
            </a:prstGeom>
            <a:solidFill>
              <a:schemeClr val="tx1"/>
            </a:solidFill>
            <a:scene3d>
              <a:camera prst="isometricLeftDown">
                <a:rot lat="2760000" lon="270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98" name="Can 97">
              <a:extLst>
                <a:ext uri="{FF2B5EF4-FFF2-40B4-BE49-F238E27FC236}">
                  <a16:creationId xmlns:a16="http://schemas.microsoft.com/office/drawing/2014/main" id="{DBAC0F7E-4F2F-3B04-6D10-E21B956D31F8}"/>
                </a:ext>
              </a:extLst>
            </p:cNvPr>
            <p:cNvSpPr/>
            <p:nvPr/>
          </p:nvSpPr>
          <p:spPr>
            <a:xfrm>
              <a:off x="11003589" y="4280562"/>
              <a:ext cx="158140" cy="1199536"/>
            </a:xfrm>
            <a:prstGeom prst="can">
              <a:avLst>
                <a:gd name="adj" fmla="val 40593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scene3d>
              <a:camera prst="orthographicFront">
                <a:rot lat="0" lon="19499957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dirty="0"/>
            </a:p>
          </p:txBody>
        </p:sp>
        <p:sp>
          <p:nvSpPr>
            <p:cNvPr id="101" name="Explosion 1 100">
              <a:extLst>
                <a:ext uri="{FF2B5EF4-FFF2-40B4-BE49-F238E27FC236}">
                  <a16:creationId xmlns:a16="http://schemas.microsoft.com/office/drawing/2014/main" id="{3B332C60-FF9B-4B88-88C5-D88AE42F5D5C}"/>
                </a:ext>
              </a:extLst>
            </p:cNvPr>
            <p:cNvSpPr/>
            <p:nvPr/>
          </p:nvSpPr>
          <p:spPr>
            <a:xfrm>
              <a:off x="9374215" y="3672661"/>
              <a:ext cx="180975" cy="241733"/>
            </a:xfrm>
            <a:prstGeom prst="irregularSeal1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6DB60A0-DBCF-C8C2-43A3-3CD5074E1856}"/>
                </a:ext>
              </a:extLst>
            </p:cNvPr>
            <p:cNvCxnSpPr/>
            <p:nvPr/>
          </p:nvCxnSpPr>
          <p:spPr>
            <a:xfrm>
              <a:off x="9467445" y="3800797"/>
              <a:ext cx="1235451" cy="88119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Can 99">
              <a:extLst>
                <a:ext uri="{FF2B5EF4-FFF2-40B4-BE49-F238E27FC236}">
                  <a16:creationId xmlns:a16="http://schemas.microsoft.com/office/drawing/2014/main" id="{C99ABB6F-A6C5-B5FE-D9F5-6FFDD9C80561}"/>
                </a:ext>
              </a:extLst>
            </p:cNvPr>
            <p:cNvSpPr/>
            <p:nvPr/>
          </p:nvSpPr>
          <p:spPr>
            <a:xfrm rot="7500746">
              <a:off x="10882516" y="4480033"/>
              <a:ext cx="209550" cy="835532"/>
            </a:xfrm>
            <a:prstGeom prst="ca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A58E95-AC3C-549B-A00D-CE47EE75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65" y="230928"/>
            <a:ext cx="2328723" cy="23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BF578DBF-D797-84A6-ADAE-8CD67531B252}"/>
              </a:ext>
            </a:extLst>
          </p:cNvPr>
          <p:cNvCxnSpPr>
            <a:cxnSpLocks/>
          </p:cNvCxnSpPr>
          <p:nvPr/>
        </p:nvCxnSpPr>
        <p:spPr>
          <a:xfrm flipH="1" flipV="1">
            <a:off x="9759746" y="2577438"/>
            <a:ext cx="1322913" cy="16639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8" name="그림 66">
            <a:extLst>
              <a:ext uri="{FF2B5EF4-FFF2-40B4-BE49-F238E27FC236}">
                <a16:creationId xmlns:a16="http://schemas.microsoft.com/office/drawing/2014/main" id="{1248BC10-A734-1C26-3F29-4FE9DFA96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3" t="8217" r="33499" b="11499"/>
          <a:stretch/>
        </p:blipFill>
        <p:spPr>
          <a:xfrm rot="5400000">
            <a:off x="3484104" y="3850847"/>
            <a:ext cx="1929283" cy="2874131"/>
          </a:xfrm>
          <a:prstGeom prst="rect">
            <a:avLst/>
          </a:prstGeom>
        </p:spPr>
      </p:pic>
      <p:cxnSp>
        <p:nvCxnSpPr>
          <p:cNvPr id="110" name="Curved Connector 109">
            <a:extLst>
              <a:ext uri="{FF2B5EF4-FFF2-40B4-BE49-F238E27FC236}">
                <a16:creationId xmlns:a16="http://schemas.microsoft.com/office/drawing/2014/main" id="{7164CC54-18E4-8BB5-7CB3-FC0C8979CC1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36159" y="4366261"/>
            <a:ext cx="3144160" cy="1484930"/>
          </a:xfrm>
          <a:prstGeom prst="curvedConnector3">
            <a:avLst>
              <a:gd name="adj1" fmla="val 201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D1AE3657-2093-CF5C-A016-495F9F6C63FC}"/>
              </a:ext>
            </a:extLst>
          </p:cNvPr>
          <p:cNvSpPr txBox="1"/>
          <p:nvPr/>
        </p:nvSpPr>
        <p:spPr>
          <a:xfrm>
            <a:off x="7523495" y="58832"/>
            <a:ext cx="34080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dirty="0">
                <a:hlinkClick r:id="rId5"/>
              </a:rPr>
              <a:t>https://ko.aliexpress.com/item/1005002587524203.html</a:t>
            </a:r>
            <a:r>
              <a:rPr lang="ko-KR" altLang="en-US" sz="1000" dirty="0"/>
              <a:t> </a:t>
            </a:r>
            <a:endParaRPr lang="en-DK" sz="1000" dirty="0"/>
          </a:p>
        </p:txBody>
      </p:sp>
    </p:spTree>
    <p:extLst>
      <p:ext uri="{BB962C8B-B14F-4D97-AF65-F5344CB8AC3E}">
        <p14:creationId xmlns:p14="http://schemas.microsoft.com/office/powerpoint/2010/main" val="865917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4862</TotalTime>
  <Words>1228</Words>
  <Application>Microsoft Office PowerPoint</Application>
  <PresentationFormat>와이드스크린</PresentationFormat>
  <Paragraphs>255</Paragraphs>
  <Slides>21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9" baseType="lpstr">
      <vt:lpstr>맑은 고딕</vt:lpstr>
      <vt:lpstr>Aptos</vt:lpstr>
      <vt:lpstr>Aptos Display</vt:lpstr>
      <vt:lpstr>Arial</vt:lpstr>
      <vt:lpstr>Cambria Math</vt:lpstr>
      <vt:lpstr>Lucida Sans Unicode</vt:lpstr>
      <vt:lpstr>Wingdings</vt:lpstr>
      <vt:lpstr>Office Theme</vt:lpstr>
      <vt:lpstr>Experiment Plan for Development of an Absolute Coordinate Calibration Device for Beam Profile Monitor</vt:lpstr>
      <vt:lpstr>PowerPoint 프레젠테이션</vt:lpstr>
      <vt:lpstr>Time Table</vt:lpstr>
      <vt:lpstr>Research Background</vt:lpstr>
      <vt:lpstr>Perspective Calibration</vt:lpstr>
      <vt:lpstr>Perspective Calibration</vt:lpstr>
      <vt:lpstr>Overview of An Experiment</vt:lpstr>
      <vt:lpstr>Overview of An Experiment</vt:lpstr>
      <vt:lpstr>Device Setup</vt:lpstr>
      <vt:lpstr>Device Set up (Specification)</vt:lpstr>
      <vt:lpstr>Device Setup</vt:lpstr>
      <vt:lpstr>PowerPoint 프레젠테이션</vt:lpstr>
      <vt:lpstr>Alignment Test</vt:lpstr>
      <vt:lpstr>Motor Test</vt:lpstr>
      <vt:lpstr>Experiment</vt:lpstr>
      <vt:lpstr>Experiment</vt:lpstr>
      <vt:lpstr>BPRM Measurement &amp; Analysis</vt:lpstr>
      <vt:lpstr>THANK  YOU</vt:lpstr>
      <vt:lpstr>Appendix</vt:lpstr>
      <vt:lpstr>Appendix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Juhwan Yoon</dc:creator>
  <cp:lastModifiedBy>윤주환(물리학과)</cp:lastModifiedBy>
  <cp:revision>519</cp:revision>
  <dcterms:created xsi:type="dcterms:W3CDTF">2025-01-22T02:04:09Z</dcterms:created>
  <dcterms:modified xsi:type="dcterms:W3CDTF">2025-02-24T07:31:51Z</dcterms:modified>
</cp:coreProperties>
</file>