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0" r:id="rId4"/>
    <p:sldId id="261" r:id="rId5"/>
    <p:sldId id="262" r:id="rId6"/>
    <p:sldId id="263" r:id="rId7"/>
    <p:sldId id="278" r:id="rId8"/>
    <p:sldId id="277" r:id="rId9"/>
    <p:sldId id="276" r:id="rId10"/>
    <p:sldId id="259" r:id="rId11"/>
    <p:sldId id="274" r:id="rId12"/>
    <p:sldId id="266" r:id="rId13"/>
    <p:sldId id="267" r:id="rId14"/>
    <p:sldId id="275" r:id="rId15"/>
    <p:sldId id="269" r:id="rId16"/>
    <p:sldId id="271" r:id="rId17"/>
    <p:sldId id="272" r:id="rId18"/>
    <p:sldId id="264" r:id="rId19"/>
    <p:sldId id="265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1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15D2A-CC42-4448-9111-CE547D681DFC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922D-FC25-4F42-AEE6-7B9AFEAA32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81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3088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677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638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048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3738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634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540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35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161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349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49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30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312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69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65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7E3790-6CD5-400A-BB94-62C9B22E9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2751C4D-8E17-44F4-9876-69FE6DF68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739C0C7-C0F4-4951-96C4-9B4AF1E66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AE8243-DD3F-431D-A8E1-E6057C5C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C5528A-2494-4D6D-9421-BC2D931E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71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373A1A-ED4F-47BE-9A13-8E61A3B5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46976D0-771A-45AE-A570-8F5B38D8F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A2C7D1-E740-46F6-BD9C-9234FCED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B3548D6-1661-4508-8CD0-DC53CB59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41DC46-BAE0-4E6C-909C-00D6D52F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46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C792863-462E-4FDE-9FC8-F31F842D3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FB14AB6-06BB-42C4-B539-74247B1C4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C20CC0-506D-429E-8459-71421BE4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64DCDF-B4F9-40F3-8909-9CF0D1F6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907333-6E91-4BA1-BAED-CC595811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72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DACC20-5FA1-4E12-B993-85B3E600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98080" cy="570155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3FC8C7-931C-4129-B0AA-7C1D15ED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868194"/>
            <a:ext cx="11554609" cy="5231391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C809907-51B3-45A3-9894-60840CB3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C279EE-6F65-465E-A40D-07CD8EBB1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5CB0199-C43E-4E96-9C23-92CB4E5C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747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6F13E8-2F30-4C77-BF62-D5A74A5F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5D79527-0C51-42BC-92F3-B62FF67CA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4E4F7A-8309-47D9-A5DA-ADDDBE31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6B7C5F-DB01-481B-B465-DD7C3112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41C911-99FD-4935-9B35-B3655903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96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2D066A-C7C4-4E32-81BA-4822DD3A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3824B54-29C0-42A5-BCF0-E60B71C35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A9EA785-ACBC-4EF8-9637-437BE3861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6DAE3B-AB23-4519-82B8-476A53EF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5D52765-1A02-4E77-A55C-8CA087F0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7D73A2-7734-4283-B082-5DF887B7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6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E58C40-6B0C-412E-8735-F0C1C4E7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4AB9EFE-6384-49FB-A037-516905A9D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A32FC7C-FD18-49C0-891A-EF6C7E6DD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7F09BFC-8214-46C7-886E-8FF412E53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D074065-42C2-466F-B737-980ADD4D3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0E092E2-ECA9-4214-B72F-AAC42779C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C61E136-A71C-4E84-B075-3F2DC0DEF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D5883A9-603B-4500-BDDA-0596F0FD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99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3C387F-892A-4041-B1D8-842376483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355E322-5750-4DAF-A6D3-13B94E1A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28940DD-D26D-4F18-B048-58CFFC75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0AC550D-32B8-4E27-9A3D-AB699160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65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CB5F805-4620-49D7-9B5E-1F50C42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525E723-CC80-4A94-930A-3F611BEB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237A67-D732-4BE4-A1DD-E6C124E47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783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F28281-F049-4B20-A566-C00CD4A2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91E838-EE61-4A1C-BA1C-97273A6B3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C57722-0D25-48EA-8386-5CF2FA732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191429-B0F1-4B93-A6CE-20D2C147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6AC8AB3-92C7-4151-B451-2728119B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35FA128-3469-49CA-9FC2-1EF6BCAC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39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F138A-253F-4D63-A04F-93AEAFB7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736C2E8-787D-44EF-AC6A-DA06B8177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93B232-D429-47EA-99E2-EFDEB8893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6E3AD01-9FEB-4FF1-BB78-E166EBA5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C06EB33-44D1-41B6-BC10-28784806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01C977E-DC38-4533-ADA3-584769D3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934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D6062E2-3067-440F-95D2-645415E3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8F136D9-D4B6-4B05-A4DE-CDE4C9D5A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A70BB8-4EBB-4566-8D6F-182DA4822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0C713-66BF-4BFE-8FFB-92C13BF3B88A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49E79D-2DA2-47A8-8B16-5476079EB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F17411-FF62-48A9-AA85-DF323C61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2B748-44DF-4B97-97C0-ED3B7D1A4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7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62E77F-DFC7-45C4-B0F8-2905ED3B0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sz="4400" dirty="0"/>
              <a:t>Efficient continuous wave accelerating structure for ion beams</a:t>
            </a:r>
            <a:endParaRPr lang="ko-KR" altLang="en-US" sz="4400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935D8F5-9E2D-4F3B-9670-808D12F4AE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Feb. 21, 2025</a:t>
            </a:r>
          </a:p>
          <a:p>
            <a:r>
              <a:rPr lang="en-US" altLang="ko-KR" dirty="0" err="1"/>
              <a:t>Woojin</a:t>
            </a:r>
            <a:r>
              <a:rPr lang="en-US" altLang="ko-KR" dirty="0"/>
              <a:t> Song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0694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853545" cy="570155"/>
          </a:xfrm>
        </p:spPr>
        <p:txBody>
          <a:bodyPr/>
          <a:lstStyle/>
          <a:p>
            <a:r>
              <a:rPr lang="en-US" altLang="ko-KR" dirty="0"/>
              <a:t>Beam Dynamics Requirements in the FS1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79F5B90-9023-4FA2-BF71-2E8A2BC8C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82860"/>
            <a:ext cx="12192001" cy="364886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408353A-4AFD-4980-A5C7-78BBF9E49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86" y="4113416"/>
            <a:ext cx="7883842" cy="27445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06E6DA6-C99C-4BA1-A4FB-347F3FEA6B04}"/>
              </a:ext>
            </a:extLst>
          </p:cNvPr>
          <p:cNvSpPr/>
          <p:nvPr/>
        </p:nvSpPr>
        <p:spPr>
          <a:xfrm>
            <a:off x="268941" y="2054711"/>
            <a:ext cx="2969111" cy="1032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08DC640C-5A9B-4E79-AF7B-E37BA8522181}"/>
              </a:ext>
            </a:extLst>
          </p:cNvPr>
          <p:cNvCxnSpPr/>
          <p:nvPr/>
        </p:nvCxnSpPr>
        <p:spPr>
          <a:xfrm>
            <a:off x="2280621" y="3087445"/>
            <a:ext cx="484094" cy="1025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23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44DEA4-20DA-448A-B9C1-D45E0F81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07332" cy="570155"/>
          </a:xfrm>
        </p:spPr>
        <p:txBody>
          <a:bodyPr/>
          <a:lstStyle/>
          <a:p>
            <a:r>
              <a:rPr lang="en-US" altLang="ko-KR" dirty="0"/>
              <a:t>Beam Dynamics Requirements in the FS1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D7DC66-0302-4C0E-A70C-845C71CFC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/>
              <a:t>Consists of three </a:t>
            </a:r>
            <a:r>
              <a:rPr lang="en-US" altLang="ko-KR" sz="2400" dirty="0" err="1"/>
              <a:t>rebunchers</a:t>
            </a:r>
            <a:r>
              <a:rPr lang="en-US" altLang="ko-KR" sz="2400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2400" dirty="0"/>
              <a:t>Superconducting (SC) </a:t>
            </a:r>
            <a:r>
              <a:rPr lang="en-US" altLang="ko-KR" sz="2400" dirty="0" err="1"/>
              <a:t>rebunvcher</a:t>
            </a:r>
            <a:r>
              <a:rPr lang="en-US" altLang="ko-KR" sz="2400" dirty="0"/>
              <a:t> (QWR)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000" dirty="0"/>
              <a:t>Performs time focusing (shortening) at the stripper.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2400" dirty="0"/>
              <a:t>Room temperature (RT) </a:t>
            </a:r>
            <a:r>
              <a:rPr lang="en-US" altLang="ko-KR" sz="2400" dirty="0" err="1"/>
              <a:t>rebuncher</a:t>
            </a:r>
            <a:endParaRPr lang="en-US" altLang="ko-KR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000" dirty="0"/>
              <a:t>Addresses concerns of uncontrolled losses of contaminant ions (q/A is smaller than the normal beam) after passing through the stripper.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000" dirty="0"/>
              <a:t>The first RT </a:t>
            </a:r>
            <a:r>
              <a:rPr lang="en-US" altLang="ko-KR" sz="2000" dirty="0" err="1"/>
              <a:t>rebuncher</a:t>
            </a:r>
            <a:r>
              <a:rPr lang="en-US" altLang="ko-KR" sz="2000" dirty="0"/>
              <a:t> is used to reduce the increase in momentum spread at the 180° bend.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000" dirty="0"/>
              <a:t>The second RT </a:t>
            </a:r>
            <a:r>
              <a:rPr lang="en-US" altLang="ko-KR" sz="2000" dirty="0" err="1"/>
              <a:t>rebuncher</a:t>
            </a:r>
            <a:r>
              <a:rPr lang="en-US" altLang="ko-KR" sz="2000" dirty="0"/>
              <a:t> is used for injection into LS2.</a:t>
            </a:r>
            <a:endParaRPr lang="ko-KR" altLang="en-US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C4148F-5761-4A60-BB2F-8D9705998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88" y="4355645"/>
            <a:ext cx="7188040" cy="2502355"/>
          </a:xfrm>
          <a:prstGeom prst="rect">
            <a:avLst/>
          </a:prstGeom>
          <a:ln w="38100">
            <a:noFill/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99F5DB6-EB7C-420C-8342-3B9195482E46}"/>
              </a:ext>
            </a:extLst>
          </p:cNvPr>
          <p:cNvSpPr/>
          <p:nvPr/>
        </p:nvSpPr>
        <p:spPr>
          <a:xfrm>
            <a:off x="4539343" y="4484914"/>
            <a:ext cx="1415143" cy="9470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8F60D2D-784A-4907-A26D-C09624D43726}"/>
              </a:ext>
            </a:extLst>
          </p:cNvPr>
          <p:cNvSpPr/>
          <p:nvPr/>
        </p:nvSpPr>
        <p:spPr>
          <a:xfrm>
            <a:off x="8088085" y="4355645"/>
            <a:ext cx="1415143" cy="9470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DC9F7BF-92C6-46E4-8490-F7B3D8187C28}"/>
              </a:ext>
            </a:extLst>
          </p:cNvPr>
          <p:cNvSpPr/>
          <p:nvPr/>
        </p:nvSpPr>
        <p:spPr>
          <a:xfrm>
            <a:off x="5388428" y="5606822"/>
            <a:ext cx="1415143" cy="9470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519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20619F2-1FE1-481C-AABC-9CC22F347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181" y="285077"/>
            <a:ext cx="2521669" cy="202037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853545" cy="570155"/>
          </a:xfrm>
        </p:spPr>
        <p:txBody>
          <a:bodyPr/>
          <a:lstStyle/>
          <a:p>
            <a:r>
              <a:rPr lang="en-US" altLang="ko-KR" dirty="0"/>
              <a:t>Beam Dynamics Requirements in the FS1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74C697-CEF8-42C8-B19E-2E961FCCF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217" y="2161720"/>
            <a:ext cx="7883842" cy="2744583"/>
          </a:xfrm>
          <a:prstGeom prst="rect">
            <a:avLst/>
          </a:prstGeom>
          <a:ln w="38100">
            <a:noFill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B4CD37-AE0D-4640-A380-4CD701BC0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823" y="426424"/>
            <a:ext cx="2552457" cy="20203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F1B5030-DCA7-4C5E-BE0A-D1EF0877D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41" y="816978"/>
            <a:ext cx="2704566" cy="20203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DEBFDCF-D255-4D3C-82EF-CB9D42FB4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20" y="4604952"/>
            <a:ext cx="2704566" cy="200635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3702F0A-5EB8-434A-BAB5-541BEA6C1E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79"/>
          <a:stretch/>
        </p:blipFill>
        <p:spPr>
          <a:xfrm>
            <a:off x="5438774" y="4837626"/>
            <a:ext cx="2704566" cy="202037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0BCC7BA-B640-4AEA-8365-944628F91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601" y="4823604"/>
            <a:ext cx="2608988" cy="2020375"/>
          </a:xfrm>
          <a:prstGeom prst="rect">
            <a:avLst/>
          </a:prstGeom>
        </p:spPr>
      </p:pic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481A7082-6DA5-4BFE-9DFF-08CB1D63806D}"/>
              </a:ext>
            </a:extLst>
          </p:cNvPr>
          <p:cNvSpPr/>
          <p:nvPr/>
        </p:nvSpPr>
        <p:spPr>
          <a:xfrm>
            <a:off x="10322694" y="1488274"/>
            <a:ext cx="905156" cy="2161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87EA6-23EE-45E2-A408-B723FA42D899}"/>
              </a:ext>
            </a:extLst>
          </p:cNvPr>
          <p:cNvSpPr txBox="1"/>
          <p:nvPr/>
        </p:nvSpPr>
        <p:spPr>
          <a:xfrm>
            <a:off x="10452266" y="1118942"/>
            <a:ext cx="64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Drift</a:t>
            </a:r>
            <a:endParaRPr lang="ko-KR" altLang="en-US" dirty="0"/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40F31E3F-6C19-46DD-AD84-363C23991479}"/>
              </a:ext>
            </a:extLst>
          </p:cNvPr>
          <p:cNvSpPr/>
          <p:nvPr/>
        </p:nvSpPr>
        <p:spPr>
          <a:xfrm rot="10800000">
            <a:off x="9036601" y="708886"/>
            <a:ext cx="905156" cy="2161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66275170-5078-4AF2-A447-9FE0789CF67C}"/>
              </a:ext>
            </a:extLst>
          </p:cNvPr>
          <p:cNvCxnSpPr>
            <a:cxnSpLocks/>
          </p:cNvCxnSpPr>
          <p:nvPr/>
        </p:nvCxnSpPr>
        <p:spPr>
          <a:xfrm flipV="1">
            <a:off x="7312135" y="1685330"/>
            <a:ext cx="1106159" cy="882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2E544133-7B4D-4A59-A824-0C9505C771E0}"/>
              </a:ext>
            </a:extLst>
          </p:cNvPr>
          <p:cNvCxnSpPr>
            <a:cxnSpLocks/>
          </p:cNvCxnSpPr>
          <p:nvPr/>
        </p:nvCxnSpPr>
        <p:spPr>
          <a:xfrm flipH="1" flipV="1">
            <a:off x="5844989" y="1914897"/>
            <a:ext cx="374292" cy="5319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8CC742ED-ED36-4E5B-8855-3D74E644C654}"/>
              </a:ext>
            </a:extLst>
          </p:cNvPr>
          <p:cNvCxnSpPr>
            <a:cxnSpLocks/>
          </p:cNvCxnSpPr>
          <p:nvPr/>
        </p:nvCxnSpPr>
        <p:spPr>
          <a:xfrm flipH="1" flipV="1">
            <a:off x="3058178" y="2020374"/>
            <a:ext cx="2675648" cy="8628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0E9A3A03-5D75-4206-BA17-A73BBE6B930E}"/>
              </a:ext>
            </a:extLst>
          </p:cNvPr>
          <p:cNvCxnSpPr>
            <a:cxnSpLocks/>
          </p:cNvCxnSpPr>
          <p:nvPr/>
        </p:nvCxnSpPr>
        <p:spPr>
          <a:xfrm flipH="1">
            <a:off x="3641486" y="4167994"/>
            <a:ext cx="2924858" cy="4369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F19EE44A-4E72-492B-98C9-1190D0925CFF}"/>
              </a:ext>
            </a:extLst>
          </p:cNvPr>
          <p:cNvCxnSpPr>
            <a:cxnSpLocks/>
          </p:cNvCxnSpPr>
          <p:nvPr/>
        </p:nvCxnSpPr>
        <p:spPr>
          <a:xfrm>
            <a:off x="7207624" y="4227992"/>
            <a:ext cx="104511" cy="8196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40CF8854-2D2B-43D7-BB1B-426B701791C3}"/>
              </a:ext>
            </a:extLst>
          </p:cNvPr>
          <p:cNvCxnSpPr>
            <a:cxnSpLocks/>
          </p:cNvCxnSpPr>
          <p:nvPr/>
        </p:nvCxnSpPr>
        <p:spPr>
          <a:xfrm>
            <a:off x="9080985" y="4088319"/>
            <a:ext cx="1051497" cy="7352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731EAAA2-03FC-424F-999A-D8FFF302C134}"/>
              </a:ext>
            </a:extLst>
          </p:cNvPr>
          <p:cNvSpPr/>
          <p:nvPr/>
        </p:nvSpPr>
        <p:spPr>
          <a:xfrm rot="5400000">
            <a:off x="4162434" y="1318358"/>
            <a:ext cx="905156" cy="2161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5D473C21-6DC3-48B2-A57C-4E6D5C3A4294}"/>
              </a:ext>
            </a:extLst>
          </p:cNvPr>
          <p:cNvSpPr/>
          <p:nvPr/>
        </p:nvSpPr>
        <p:spPr>
          <a:xfrm rot="16200000">
            <a:off x="5183914" y="1104434"/>
            <a:ext cx="905156" cy="21618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924A25-E72D-403D-9629-98F6700B59ED}"/>
              </a:ext>
            </a:extLst>
          </p:cNvPr>
          <p:cNvSpPr txBox="1"/>
          <p:nvPr/>
        </p:nvSpPr>
        <p:spPr>
          <a:xfrm>
            <a:off x="4638750" y="1786280"/>
            <a:ext cx="126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Accelerate</a:t>
            </a:r>
            <a:endParaRPr lang="ko-KR" altLang="en-US" dirty="0"/>
          </a:p>
        </p:txBody>
      </p:sp>
      <p:sp>
        <p:nvSpPr>
          <p:cNvPr id="42" name="화살표: 오른쪽 41">
            <a:extLst>
              <a:ext uri="{FF2B5EF4-FFF2-40B4-BE49-F238E27FC236}">
                <a16:creationId xmlns:a16="http://schemas.microsoft.com/office/drawing/2014/main" id="{A1CC232E-0CE1-45A8-ADBF-C1C4243F78B1}"/>
              </a:ext>
            </a:extLst>
          </p:cNvPr>
          <p:cNvSpPr/>
          <p:nvPr/>
        </p:nvSpPr>
        <p:spPr>
          <a:xfrm rot="10800000">
            <a:off x="4490473" y="5557874"/>
            <a:ext cx="905156" cy="2161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BD993DF2-F266-44C5-8BD2-F32B7C96B85D}"/>
              </a:ext>
            </a:extLst>
          </p:cNvPr>
          <p:cNvSpPr/>
          <p:nvPr/>
        </p:nvSpPr>
        <p:spPr>
          <a:xfrm rot="5400000">
            <a:off x="6206655" y="5783266"/>
            <a:ext cx="476986" cy="24239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AC8708CC-5FCA-4F6A-938B-3CC856490B00}"/>
              </a:ext>
            </a:extLst>
          </p:cNvPr>
          <p:cNvSpPr/>
          <p:nvPr/>
        </p:nvSpPr>
        <p:spPr>
          <a:xfrm rot="16200000">
            <a:off x="7334224" y="5316501"/>
            <a:ext cx="476986" cy="24239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화살표: 오른쪽 45">
            <a:extLst>
              <a:ext uri="{FF2B5EF4-FFF2-40B4-BE49-F238E27FC236}">
                <a16:creationId xmlns:a16="http://schemas.microsoft.com/office/drawing/2014/main" id="{3EF8FFEE-E5DD-4F45-8EAD-4B17423DCEF8}"/>
              </a:ext>
            </a:extLst>
          </p:cNvPr>
          <p:cNvSpPr/>
          <p:nvPr/>
        </p:nvSpPr>
        <p:spPr>
          <a:xfrm>
            <a:off x="9489179" y="5960834"/>
            <a:ext cx="905156" cy="2161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4631C1EC-16B5-4DCF-8D05-414C78C677E9}"/>
              </a:ext>
            </a:extLst>
          </p:cNvPr>
          <p:cNvSpPr/>
          <p:nvPr/>
        </p:nvSpPr>
        <p:spPr>
          <a:xfrm rot="10800000">
            <a:off x="10645699" y="5153541"/>
            <a:ext cx="905156" cy="2161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B2C87F-AC6D-44C8-92E0-97AAC3E364EC}"/>
              </a:ext>
            </a:extLst>
          </p:cNvPr>
          <p:cNvSpPr txBox="1"/>
          <p:nvPr/>
        </p:nvSpPr>
        <p:spPr>
          <a:xfrm>
            <a:off x="10793172" y="5423913"/>
            <a:ext cx="64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Drift</a:t>
            </a:r>
            <a:endParaRPr lang="ko-KR" alt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859588A-27A0-4CCB-9F9C-6DCDA89306E9}"/>
              </a:ext>
            </a:extLst>
          </p:cNvPr>
          <p:cNvSpPr txBox="1"/>
          <p:nvPr/>
        </p:nvSpPr>
        <p:spPr>
          <a:xfrm>
            <a:off x="6751523" y="5793245"/>
            <a:ext cx="126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Accelerate</a:t>
            </a:r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A94F4D-7308-4E36-96C1-13F2721AEA99}"/>
              </a:ext>
            </a:extLst>
          </p:cNvPr>
          <p:cNvSpPr txBox="1"/>
          <p:nvPr/>
        </p:nvSpPr>
        <p:spPr>
          <a:xfrm>
            <a:off x="9673061" y="1630149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&lt;15 </a:t>
            </a:r>
            <a:r>
              <a:rPr lang="en-US" altLang="ko-KR" dirty="0" err="1"/>
              <a:t>ps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7071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327342" cy="570155"/>
          </a:xfrm>
        </p:spPr>
        <p:txBody>
          <a:bodyPr/>
          <a:lstStyle/>
          <a:p>
            <a:r>
              <a:rPr lang="en-US" altLang="ko-KR" dirty="0"/>
              <a:t>Multiphysics Design of the Accelerating Structure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0A45DA-BE5F-4C18-A319-C0023E83D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868194"/>
            <a:ext cx="11554609" cy="5231391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Has high shunt impedance at low beta, making it suitable for CW operation.</a:t>
            </a:r>
          </a:p>
          <a:p>
            <a:r>
              <a:rPr lang="en-US" altLang="ko-KR" sz="2400" dirty="0"/>
              <a:t>Requires velocity acceptance and shunt impedance optimization.</a:t>
            </a:r>
          </a:p>
          <a:p>
            <a:pPr marL="0" indent="0"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   </a:t>
            </a:r>
            <a:r>
              <a:rPr lang="en-US" altLang="ko-KR" sz="2400" dirty="0"/>
              <a:t>Utilizes 7 gaps.</a:t>
            </a:r>
            <a:endParaRPr lang="ko-KR" altLang="en-US" sz="2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8E0EF34-2314-455B-8764-5D0EB36A5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" y="2917104"/>
            <a:ext cx="4619625" cy="35052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9150543-27F1-4296-AC91-880AEA6AF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362" y="3075594"/>
            <a:ext cx="2662030" cy="150321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B30934E-D3AA-474E-8344-C334A7724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276" y="3178708"/>
            <a:ext cx="3252892" cy="1296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5EF8AC-B92C-41CB-A5EC-19022A40B27D}"/>
              </a:ext>
            </a:extLst>
          </p:cNvPr>
          <p:cNvSpPr txBox="1"/>
          <p:nvPr/>
        </p:nvSpPr>
        <p:spPr>
          <a:xfrm>
            <a:off x="5361967" y="5162997"/>
            <a:ext cx="298030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gaps =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factor = 17577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Shunt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impedence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 M</a:t>
            </a:r>
            <a:r>
              <a:rPr lang="el-GR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DC00C-631A-4EA3-AFF6-3E66F9420153}"/>
              </a:ext>
            </a:extLst>
          </p:cNvPr>
          <p:cNvSpPr txBox="1"/>
          <p:nvPr/>
        </p:nvSpPr>
        <p:spPr>
          <a:xfrm>
            <a:off x="8727570" y="5162997"/>
            <a:ext cx="298030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gaps =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factor = 19235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Shunt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impedence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65 M</a:t>
            </a:r>
            <a:r>
              <a:rPr lang="el-GR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98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327342" cy="570155"/>
          </a:xfrm>
        </p:spPr>
        <p:txBody>
          <a:bodyPr/>
          <a:lstStyle/>
          <a:p>
            <a:r>
              <a:rPr lang="en-US" altLang="ko-KR" dirty="0"/>
              <a:t>Multiphysics Design of the Accelerating Structure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0A45DA-BE5F-4C18-A319-C0023E83D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868194"/>
            <a:ext cx="11554609" cy="5231391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The rf power of 17.5 kW is sufficient to provide the required voltages for the ion species in the energy range from 13 to 22 MeV/u.</a:t>
            </a:r>
            <a:endParaRPr lang="ko-KR" altLang="en-US" sz="24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714E55-11EA-45E6-B34E-BC4CBF2E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99" y="2351256"/>
            <a:ext cx="4953000" cy="363855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991F062-0F93-4C3E-9B0B-7635F1A77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587" y="2506476"/>
            <a:ext cx="48196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0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1C4CBAAD-BBF1-4498-926C-80E4D3A79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868194"/>
            <a:ext cx="11554609" cy="5231391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Cooling water channels are installed throughout the resonator body, stems, couplers, and tuners.</a:t>
            </a:r>
          </a:p>
          <a:p>
            <a:r>
              <a:rPr lang="en-US" altLang="ko-KR" sz="2400" dirty="0"/>
              <a:t>The motorized tuner is in the feedback with a LLRF</a:t>
            </a:r>
            <a:r>
              <a:rPr lang="ko-KR" altLang="en-US" sz="2400" dirty="0"/>
              <a:t> </a:t>
            </a:r>
            <a:r>
              <a:rPr lang="en-US" altLang="ko-KR" sz="2400" dirty="0"/>
              <a:t>system.</a:t>
            </a:r>
            <a:endParaRPr lang="ko-KR" altLang="en-US" sz="24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327342" cy="570155"/>
          </a:xfrm>
        </p:spPr>
        <p:txBody>
          <a:bodyPr/>
          <a:lstStyle/>
          <a:p>
            <a:r>
              <a:rPr lang="en-US" altLang="ko-KR" dirty="0"/>
              <a:t>Mechanical Design and Fabrication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E1F9A9-DEC5-4219-BE74-5F89FB584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55" y="2669950"/>
            <a:ext cx="7453929" cy="402668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DD8FBFA-9E52-4F07-9C56-84E5F6C1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37" y="2420470"/>
            <a:ext cx="3231656" cy="41335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828B73-F526-431F-A6E9-EF4504C0C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29" y="4246693"/>
            <a:ext cx="1181772" cy="22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666435E2-1635-4D49-AF32-118BEB993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868194"/>
            <a:ext cx="11554609" cy="5231391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Both fabricated </a:t>
            </a:r>
            <a:r>
              <a:rPr lang="en-US" altLang="ko-KR" sz="2400" dirty="0" err="1"/>
              <a:t>rebunchers</a:t>
            </a:r>
            <a:r>
              <a:rPr lang="en-US" altLang="ko-KR" sz="2400" dirty="0"/>
              <a:t> were installed in the FRIB beamline, followed by RF commissioning.</a:t>
            </a:r>
            <a:endParaRPr lang="ko-KR" altLang="en-US" sz="24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327342" cy="570155"/>
          </a:xfrm>
        </p:spPr>
        <p:txBody>
          <a:bodyPr/>
          <a:lstStyle/>
          <a:p>
            <a:r>
              <a:rPr lang="en-US" altLang="ko-KR" dirty="0"/>
              <a:t>RF and Beam Testing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E1EEA2-0975-40C2-963A-00878E34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03" y="1956966"/>
            <a:ext cx="4550485" cy="26112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9A4EE37-F0DB-4BE9-BA2B-C81A8F33D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53"/>
          <a:stretch/>
        </p:blipFill>
        <p:spPr>
          <a:xfrm>
            <a:off x="0" y="4245250"/>
            <a:ext cx="5747109" cy="281367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01798D3-629B-4CEF-B28D-CD24361BA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77" b="9804"/>
          <a:stretch/>
        </p:blipFill>
        <p:spPr>
          <a:xfrm>
            <a:off x="6155332" y="1378236"/>
            <a:ext cx="5747109" cy="57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8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327342" cy="570155"/>
          </a:xfrm>
        </p:spPr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B6862F-5D8E-4FF6-929A-1812D78F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868194"/>
            <a:ext cx="11554609" cy="5231391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The </a:t>
            </a:r>
            <a:r>
              <a:rPr lang="en-US" altLang="ko-KR" sz="2400" dirty="0" err="1"/>
              <a:t>rebuncher</a:t>
            </a:r>
            <a:r>
              <a:rPr lang="en-US" altLang="ko-KR" sz="2400" dirty="0"/>
              <a:t> was well-designed, closely matching the design specifications.</a:t>
            </a:r>
          </a:p>
          <a:p>
            <a:r>
              <a:rPr lang="en-US" altLang="ko-KR" sz="2400" dirty="0"/>
              <a:t>At low energies below 20 MeV/u, RT-DTL has a higher shunt impedance than SC </a:t>
            </a:r>
            <a:r>
              <a:rPr lang="en-US" altLang="ko-KR" sz="2400" dirty="0" err="1"/>
              <a:t>rebuncher</a:t>
            </a:r>
            <a:r>
              <a:rPr lang="en-US" altLang="ko-KR" sz="2400" dirty="0"/>
              <a:t>.</a:t>
            </a:r>
          </a:p>
          <a:p>
            <a:r>
              <a:rPr lang="en-US" altLang="ko-KR" sz="2400" dirty="0"/>
              <a:t>Considering cooling and contamination issues, RT-DTL may be more advantageous than SC </a:t>
            </a:r>
            <a:r>
              <a:rPr lang="en-US" altLang="ko-KR" sz="2400" dirty="0" err="1"/>
              <a:t>rebuncher</a:t>
            </a:r>
            <a:r>
              <a:rPr lang="en-US" altLang="ko-K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671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AC4CF830-BE88-4639-A9CD-1162D083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12" y="3525819"/>
            <a:ext cx="4218870" cy="321888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B370CB4-6178-4C0A-A2AE-87AF9BC2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305365" cy="570155"/>
          </a:xfrm>
        </p:spPr>
        <p:txBody>
          <a:bodyPr/>
          <a:lstStyle/>
          <a:p>
            <a:r>
              <a:rPr lang="en-US" altLang="ko-KR" dirty="0" err="1"/>
              <a:t>Rebuncher</a:t>
            </a:r>
            <a:r>
              <a:rPr lang="en-US" altLang="ko-KR" dirty="0"/>
              <a:t> at SCL3-KoBRA Beamline (RAON)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5208D6D-4629-4685-8EA2-E3EC6C3E3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8" b="26012"/>
          <a:stretch/>
        </p:blipFill>
        <p:spPr>
          <a:xfrm>
            <a:off x="635391" y="1285631"/>
            <a:ext cx="10599174" cy="2364506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B1CCB120-C59B-4F00-9059-4252E491378F}"/>
              </a:ext>
            </a:extLst>
          </p:cNvPr>
          <p:cNvCxnSpPr/>
          <p:nvPr/>
        </p:nvCxnSpPr>
        <p:spPr>
          <a:xfrm>
            <a:off x="2643228" y="1008404"/>
            <a:ext cx="0" cy="612189"/>
          </a:xfrm>
          <a:prstGeom prst="straightConnector1">
            <a:avLst/>
          </a:prstGeom>
          <a:ln w="57150">
            <a:solidFill>
              <a:srgbClr val="0033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BACB17-06A0-4D73-9673-A5069A34412C}"/>
              </a:ext>
            </a:extLst>
          </p:cNvPr>
          <p:cNvSpPr txBox="1"/>
          <p:nvPr/>
        </p:nvSpPr>
        <p:spPr>
          <a:xfrm>
            <a:off x="1734937" y="622225"/>
            <a:ext cx="1816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KoBRA</a:t>
            </a:r>
            <a:r>
              <a:rPr lang="en-US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target</a:t>
            </a:r>
            <a:endParaRPr lang="ko-KR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FFAEE4E4-62C6-4010-AF3B-FF37D11845B5}"/>
              </a:ext>
            </a:extLst>
          </p:cNvPr>
          <p:cNvSpPr txBox="1"/>
          <p:nvPr/>
        </p:nvSpPr>
        <p:spPr>
          <a:xfrm>
            <a:off x="10847537" y="906701"/>
            <a:ext cx="596638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SCL3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2938439-EF37-4913-A70C-2035B55F4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015" y="1226427"/>
            <a:ext cx="894031" cy="277332"/>
          </a:xfrm>
          <a:prstGeom prst="rect">
            <a:avLst/>
          </a:prstGeom>
        </p:spPr>
      </p:pic>
      <p:sp>
        <p:nvSpPr>
          <p:cNvPr id="9" name="아래쪽 화살표 78">
            <a:extLst>
              <a:ext uri="{FF2B5EF4-FFF2-40B4-BE49-F238E27FC236}">
                <a16:creationId xmlns:a16="http://schemas.microsoft.com/office/drawing/2014/main" id="{AE5DE23E-1DF9-45E1-A6B5-B15E54B1F824}"/>
              </a:ext>
            </a:extLst>
          </p:cNvPr>
          <p:cNvSpPr/>
          <p:nvPr/>
        </p:nvSpPr>
        <p:spPr>
          <a:xfrm rot="5400000">
            <a:off x="5509197" y="-73496"/>
            <a:ext cx="195021" cy="3009855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8DE82-6D13-4BC4-B5BA-BA273EFB8832}"/>
              </a:ext>
            </a:extLst>
          </p:cNvPr>
          <p:cNvSpPr txBox="1"/>
          <p:nvPr/>
        </p:nvSpPr>
        <p:spPr>
          <a:xfrm>
            <a:off x="5788707" y="1045201"/>
            <a:ext cx="826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ko-KR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F21BC60-4757-47D9-B5C5-723D0E96266D}"/>
              </a:ext>
            </a:extLst>
          </p:cNvPr>
          <p:cNvSpPr/>
          <p:nvPr/>
        </p:nvSpPr>
        <p:spPr>
          <a:xfrm>
            <a:off x="5788707" y="1643464"/>
            <a:ext cx="292100" cy="2485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D636247-E1C9-4ABD-A0E3-D3A3CE1C0EBA}"/>
              </a:ext>
            </a:extLst>
          </p:cNvPr>
          <p:cNvCxnSpPr/>
          <p:nvPr/>
        </p:nvCxnSpPr>
        <p:spPr>
          <a:xfrm>
            <a:off x="6068380" y="1901100"/>
            <a:ext cx="267246" cy="1908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47D750F-CD66-4E24-8264-4ED76D248FF1}"/>
              </a:ext>
            </a:extLst>
          </p:cNvPr>
          <p:cNvSpPr txBox="1"/>
          <p:nvPr/>
        </p:nvSpPr>
        <p:spPr>
          <a:xfrm>
            <a:off x="6263708" y="1895571"/>
            <a:ext cx="1127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Rebuncher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7A1E471B-591B-4AA4-B971-E2890E2B1095}"/>
              </a:ext>
            </a:extLst>
          </p:cNvPr>
          <p:cNvCxnSpPr/>
          <p:nvPr/>
        </p:nvCxnSpPr>
        <p:spPr>
          <a:xfrm>
            <a:off x="9477187" y="1010577"/>
            <a:ext cx="0" cy="360000"/>
          </a:xfrm>
          <a:prstGeom prst="straightConnector1">
            <a:avLst/>
          </a:prstGeom>
          <a:ln w="57150">
            <a:solidFill>
              <a:srgbClr val="0033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33F07C-851A-427F-8576-6F46D511A05D}"/>
              </a:ext>
            </a:extLst>
          </p:cNvPr>
          <p:cNvSpPr txBox="1"/>
          <p:nvPr/>
        </p:nvSpPr>
        <p:spPr>
          <a:xfrm>
            <a:off x="8733709" y="650342"/>
            <a:ext cx="1515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SCL3</a:t>
            </a:r>
            <a:endParaRPr lang="ko-KR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B84DD2F8-A15D-45B1-97C5-D19986323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856" y="4245610"/>
            <a:ext cx="6168048" cy="22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370CB4-6178-4C0A-A2AE-87AF9BC2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305365" cy="570155"/>
          </a:xfrm>
        </p:spPr>
        <p:txBody>
          <a:bodyPr/>
          <a:lstStyle/>
          <a:p>
            <a:r>
              <a:rPr lang="en-US" altLang="ko-KR" dirty="0" err="1"/>
              <a:t>Rebuncher</a:t>
            </a:r>
            <a:r>
              <a:rPr lang="en-US" altLang="ko-KR" dirty="0"/>
              <a:t> at SCL3-KoBRA Beamline (RAON)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A0639FB-EB5B-4468-A1B8-B864441CF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86" y="766955"/>
            <a:ext cx="5719906" cy="571990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6FA010D-EC5E-41FC-80FB-C41146ED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654" y="825447"/>
            <a:ext cx="4765509" cy="265500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861E8D7-CA27-4A40-B5CF-EB6AD442A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654" y="3841890"/>
            <a:ext cx="4765508" cy="26449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0697BB-7633-4646-BDB4-204127E8596C}"/>
              </a:ext>
            </a:extLst>
          </p:cNvPr>
          <p:cNvSpPr txBox="1"/>
          <p:nvPr/>
        </p:nvSpPr>
        <p:spPr>
          <a:xfrm>
            <a:off x="7022311" y="4066461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Ez</a:t>
            </a:r>
            <a:endParaRPr lang="ko-KR" alt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272E29-08DE-4484-A0F1-2336C0C0033E}"/>
              </a:ext>
            </a:extLst>
          </p:cNvPr>
          <p:cNvSpPr txBox="1"/>
          <p:nvPr/>
        </p:nvSpPr>
        <p:spPr>
          <a:xfrm>
            <a:off x="7022311" y="93159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Ey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264864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5A428C4-7AC1-4FC1-85D1-4EAC1C9147FD}"/>
              </a:ext>
            </a:extLst>
          </p:cNvPr>
          <p:cNvGrpSpPr/>
          <p:nvPr/>
        </p:nvGrpSpPr>
        <p:grpSpPr>
          <a:xfrm>
            <a:off x="623775" y="3108961"/>
            <a:ext cx="4390466" cy="2936837"/>
            <a:chOff x="2786062" y="1172584"/>
            <a:chExt cx="6619875" cy="4428116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6266DBE-B6E8-4D6D-98A8-F0E08371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6062" y="1257300"/>
              <a:ext cx="6619875" cy="4343400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80E24F9-E3DE-468E-8660-C1AB17F41630}"/>
                </a:ext>
              </a:extLst>
            </p:cNvPr>
            <p:cNvSpPr/>
            <p:nvPr/>
          </p:nvSpPr>
          <p:spPr>
            <a:xfrm>
              <a:off x="8186569" y="1172584"/>
              <a:ext cx="1219368" cy="344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94976B73-2278-42FA-9F9F-9D5779608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34" y="4123147"/>
            <a:ext cx="5629723" cy="2734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645BB1-EAAE-4170-9B56-18F97E9E073F}"/>
              </a:ext>
            </a:extLst>
          </p:cNvPr>
          <p:cNvSpPr txBox="1"/>
          <p:nvPr/>
        </p:nvSpPr>
        <p:spPr>
          <a:xfrm>
            <a:off x="355116" y="828121"/>
            <a:ext cx="5223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The </a:t>
            </a:r>
            <a:r>
              <a:rPr lang="en-US" altLang="ko-KR" b="1" dirty="0" err="1"/>
              <a:t>Wideroe</a:t>
            </a:r>
            <a:r>
              <a:rPr lang="en-US" altLang="ko-KR" b="1" dirty="0"/>
              <a:t> </a:t>
            </a:r>
            <a:r>
              <a:rPr lang="en-US" altLang="ko-KR" b="1" dirty="0" err="1"/>
              <a:t>Linac</a:t>
            </a:r>
            <a:r>
              <a:rPr lang="en-US" altLang="ko-KR" b="1" dirty="0"/>
              <a:t> (1927)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Composed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en-US" altLang="ko-KR" dirty="0"/>
              <a:t>series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metal</a:t>
            </a:r>
            <a:r>
              <a:rPr lang="ko-KR" altLang="en-US" dirty="0"/>
              <a:t> </a:t>
            </a:r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High-frequency AC is</a:t>
            </a:r>
            <a:r>
              <a:rPr lang="ko-KR" altLang="en-US" dirty="0"/>
              <a:t> </a:t>
            </a:r>
            <a:r>
              <a:rPr lang="en-US" altLang="ko-KR" dirty="0"/>
              <a:t>applied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However, at higher energy levels, it becomes excessively long.</a:t>
            </a:r>
            <a:br>
              <a:rPr lang="en-US" altLang="ko-KR" dirty="0"/>
            </a:br>
            <a:r>
              <a:rPr lang="en-US" altLang="ko-KR" dirty="0"/>
              <a:t>(For 10 MeV proton, ~2 m tube)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2F7630-F0B2-4C1F-ADF7-0B8EF07C9B8C}"/>
              </a:ext>
            </a:extLst>
          </p:cNvPr>
          <p:cNvSpPr txBox="1"/>
          <p:nvPr/>
        </p:nvSpPr>
        <p:spPr>
          <a:xfrm>
            <a:off x="5875582" y="944321"/>
            <a:ext cx="5837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W. W. Hansen (1947) - </a:t>
            </a:r>
            <a:r>
              <a:rPr lang="en-US" altLang="ko-KR" dirty="0"/>
              <a:t>Disk-loaded structure </a:t>
            </a:r>
            <a:r>
              <a:rPr lang="en-US" altLang="ko-KR" dirty="0" err="1"/>
              <a:t>linac</a:t>
            </a:r>
            <a:endParaRPr lang="en-US" altLang="ko-K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RF technology advanced through WW2, and based on this progress, it was proposed.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Primarily used for accelerating relativistic particles in the high-frequency range.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D2E57DF-F66B-4D5F-A5F1-97EAFBA90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87362"/>
            <a:ext cx="5223118" cy="15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7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EFF7E002-68A4-42C1-B632-65EA3B288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1" y="1065257"/>
            <a:ext cx="3822223" cy="418447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011E675-29D8-47F2-887E-0450F7062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18"/>
          <a:stretch/>
        </p:blipFill>
        <p:spPr>
          <a:xfrm>
            <a:off x="8093018" y="740228"/>
            <a:ext cx="4098982" cy="6117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EF291-BA6F-443E-932A-BD792F719782}"/>
              </a:ext>
            </a:extLst>
          </p:cNvPr>
          <p:cNvSpPr txBox="1"/>
          <p:nvPr/>
        </p:nvSpPr>
        <p:spPr>
          <a:xfrm>
            <a:off x="259384" y="628247"/>
            <a:ext cx="797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1. Alvarez type – Regular acceleration, Strong periodic transverse focusing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E8AB98C-6CEE-4309-B6B4-A07B74336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49"/>
          <a:stretch/>
        </p:blipFill>
        <p:spPr>
          <a:xfrm>
            <a:off x="259384" y="5249732"/>
            <a:ext cx="7267575" cy="1471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95E037-0894-4B8D-942E-71BF114C7C80}"/>
              </a:ext>
            </a:extLst>
          </p:cNvPr>
          <p:cNvSpPr txBox="1"/>
          <p:nvPr/>
        </p:nvSpPr>
        <p:spPr>
          <a:xfrm>
            <a:off x="4975110" y="2448278"/>
            <a:ext cx="2868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CERN Linac-4, 1</a:t>
            </a:r>
            <a:r>
              <a:rPr lang="en-US" altLang="ko-KR" baseline="30000" dirty="0"/>
              <a:t>st</a:t>
            </a:r>
            <a:r>
              <a:rPr lang="en-US" altLang="ko-KR" dirty="0"/>
              <a:t> DTL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28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Peak V &lt; 0.31 MV/gap</a:t>
            </a:r>
          </a:p>
        </p:txBody>
      </p:sp>
    </p:spTree>
    <p:extLst>
      <p:ext uri="{BB962C8B-B14F-4D97-AF65-F5344CB8AC3E}">
        <p14:creationId xmlns:p14="http://schemas.microsoft.com/office/powerpoint/2010/main" val="154032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BFDE44D-BC95-478D-AF4C-BE80815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20" y="3764180"/>
            <a:ext cx="4370594" cy="300589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C6612-3B16-4ADC-928B-2CA5813D9077}"/>
              </a:ext>
            </a:extLst>
          </p:cNvPr>
          <p:cNvSpPr txBox="1"/>
          <p:nvPr/>
        </p:nvSpPr>
        <p:spPr>
          <a:xfrm>
            <a:off x="259384" y="628247"/>
            <a:ext cx="684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2. Inter-digital H-mode (IH-DTL)</a:t>
            </a:r>
          </a:p>
          <a:p>
            <a:r>
              <a:rPr lang="en-US" altLang="ko-KR" dirty="0"/>
              <a:t> - High voltage, Transverse focusing, Few drift tubes with Quad.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962D24D-A7DB-4F1A-9A99-903AAA774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87" y="1274578"/>
            <a:ext cx="3672761" cy="269436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0D909AC-ACF9-440F-BC6B-44FE63704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937" y="1828576"/>
            <a:ext cx="4816695" cy="4622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0FCBF7-A3C4-4403-A313-4CC84BF209AD}"/>
              </a:ext>
            </a:extLst>
          </p:cNvPr>
          <p:cNvSpPr txBox="1"/>
          <p:nvPr/>
        </p:nvSpPr>
        <p:spPr>
          <a:xfrm>
            <a:off x="8148615" y="570155"/>
            <a:ext cx="3483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GSI Darmstadt, 1</a:t>
            </a:r>
            <a:r>
              <a:rPr lang="en-US" altLang="ko-KR" baseline="30000" dirty="0"/>
              <a:t>st</a:t>
            </a:r>
            <a:r>
              <a:rPr lang="en-US" altLang="ko-KR" dirty="0"/>
              <a:t> HIS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53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Peak V &lt; 0.75 MV/gap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35 MHz</a:t>
            </a:r>
          </a:p>
        </p:txBody>
      </p:sp>
    </p:spTree>
    <p:extLst>
      <p:ext uri="{BB962C8B-B14F-4D97-AF65-F5344CB8AC3E}">
        <p14:creationId xmlns:p14="http://schemas.microsoft.com/office/powerpoint/2010/main" val="77629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3098750-6B9B-4899-9F48-EAE8F875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57" y="1254366"/>
            <a:ext cx="4569618" cy="295285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1AC2C-AE96-4190-963D-4985FCA58FCC}"/>
              </a:ext>
            </a:extLst>
          </p:cNvPr>
          <p:cNvSpPr txBox="1"/>
          <p:nvPr/>
        </p:nvSpPr>
        <p:spPr>
          <a:xfrm>
            <a:off x="259384" y="628247"/>
            <a:ext cx="4408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+mj-lt"/>
              </a:rPr>
              <a:t>3. Crossed-bar H-mode (CH-DTL, spoke)</a:t>
            </a:r>
          </a:p>
          <a:p>
            <a:r>
              <a:rPr lang="en-US" altLang="ko-KR" dirty="0">
                <a:latin typeface="+mj-lt"/>
              </a:rPr>
              <a:t> - High voltage, No transverse focusing</a:t>
            </a:r>
          </a:p>
          <a:p>
            <a:r>
              <a:rPr lang="en-US" altLang="ko-KR" dirty="0">
                <a:latin typeface="+mj-lt"/>
              </a:rPr>
              <a:t> - Higher mode </a:t>
            </a:r>
            <a:r>
              <a:rPr lang="en-US" altLang="ko-KR" dirty="0">
                <a:latin typeface="+mj-lt"/>
                <a:cs typeface="Times New Roman" panose="02020603050405020304" pitchFamily="18" charset="0"/>
              </a:rPr>
              <a:t>↔ IH-DTL</a:t>
            </a:r>
            <a:endParaRPr lang="ko-KR" altLang="en-US" dirty="0">
              <a:latin typeface="+mj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65A257-BB32-4601-A416-619949933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226" y="2309532"/>
            <a:ext cx="5290295" cy="35580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362E7C-77DC-43E7-9CF3-9FE9602CD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52" y="4207216"/>
            <a:ext cx="5572548" cy="2557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C21E1-D198-40AD-8944-5F104752C1C7}"/>
              </a:ext>
            </a:extLst>
          </p:cNvPr>
          <p:cNvSpPr txBox="1"/>
          <p:nvPr/>
        </p:nvSpPr>
        <p:spPr>
          <a:xfrm>
            <a:off x="8342253" y="812913"/>
            <a:ext cx="3217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GSI Darmstadt, 1</a:t>
            </a:r>
            <a:r>
              <a:rPr lang="en-US" altLang="ko-KR" baseline="30000" dirty="0"/>
              <a:t>st</a:t>
            </a:r>
            <a:r>
              <a:rPr lang="en-US" altLang="ko-KR" dirty="0"/>
              <a:t> p-</a:t>
            </a:r>
            <a:r>
              <a:rPr lang="en-US" altLang="ko-KR" dirty="0" err="1"/>
              <a:t>Linac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21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Peak V &lt; 0.33 MV/gap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352 MHz</a:t>
            </a:r>
          </a:p>
        </p:txBody>
      </p:sp>
    </p:spTree>
    <p:extLst>
      <p:ext uri="{BB962C8B-B14F-4D97-AF65-F5344CB8AC3E}">
        <p14:creationId xmlns:p14="http://schemas.microsoft.com/office/powerpoint/2010/main" val="305044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4D561A-F120-4A72-B403-EDD13F1B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75" y="794647"/>
            <a:ext cx="8401050" cy="569595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BD68D43-691E-4A56-84F9-66F743E7C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8" y="1105797"/>
            <a:ext cx="3247870" cy="1834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8197A2-8668-4788-A943-73CAB0626F8E}"/>
              </a:ext>
            </a:extLst>
          </p:cNvPr>
          <p:cNvSpPr txBox="1"/>
          <p:nvPr/>
        </p:nvSpPr>
        <p:spPr>
          <a:xfrm>
            <a:off x="1244600" y="73646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E-field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71F4835-850E-44D8-8BEE-C9048E413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4" y="4542705"/>
            <a:ext cx="3298318" cy="17839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8673793-8E4E-46A0-8E86-99A55E0BF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60" b="96742" l="6658" r="89946">
                        <a14:foregroundMark x1="54348" y1="39438" x2="36957" y2="66966"/>
                        <a14:foregroundMark x1="36957" y1="66966" x2="71196" y2="67640"/>
                        <a14:foregroundMark x1="71196" y1="67640" x2="97554" y2="40337"/>
                        <a14:foregroundMark x1="97554" y1="40337" x2="81658" y2="7303"/>
                        <a14:foregroundMark x1="81658" y1="7303" x2="57609" y2="20899"/>
                        <a14:foregroundMark x1="57609" y1="20899" x2="41304" y2="45056"/>
                        <a14:foregroundMark x1="41304" y1="45056" x2="63723" y2="29888"/>
                        <a14:foregroundMark x1="63723" y1="29888" x2="24049" y2="58539"/>
                        <a14:foregroundMark x1="24049" y1="58539" x2="59918" y2="63483"/>
                        <a14:foregroundMark x1="59918" y1="63483" x2="32201" y2="84157"/>
                        <a14:foregroundMark x1="32201" y1="84157" x2="49049" y2="70899"/>
                        <a14:foregroundMark x1="49049" y1="70899" x2="49592" y2="69438"/>
                        <a14:foregroundMark x1="49592" y1="60562" x2="22554" y2="70225"/>
                        <a14:foregroundMark x1="22554" y1="70225" x2="6793" y2="54382"/>
                        <a14:foregroundMark x1="6793" y1="54382" x2="10462" y2="42584"/>
                        <a14:foregroundMark x1="13723" y1="65281" x2="6114" y2="83146"/>
                        <a14:foregroundMark x1="6114" y1="83146" x2="22554" y2="96742"/>
                        <a14:foregroundMark x1="22554" y1="96742" x2="34511" y2="78090"/>
                        <a14:foregroundMark x1="34511" y1="78090" x2="24864" y2="62022"/>
                        <a14:foregroundMark x1="34511" y1="78427" x2="32745" y2="88876"/>
                        <a14:foregroundMark x1="85870" y1="49326" x2="88723" y2="6404"/>
                        <a14:foregroundMark x1="88723" y1="6404" x2="74457" y2="23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64" y="3019462"/>
            <a:ext cx="2112850" cy="2554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EBEB98-8BF4-4FDF-8DDE-A6B6271CD811}"/>
              </a:ext>
            </a:extLst>
          </p:cNvPr>
          <p:cNvSpPr txBox="1"/>
          <p:nvPr/>
        </p:nvSpPr>
        <p:spPr>
          <a:xfrm>
            <a:off x="2297507" y="373328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H-field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125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BB0FF5-EFBE-435F-8976-8D042FAB4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94" y="742278"/>
            <a:ext cx="11046212" cy="58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1B76570-F6BE-4ABB-98CD-0425E4CF9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84" y="688490"/>
            <a:ext cx="10762861" cy="592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5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AE91E3A-13AD-41C6-BB3F-4FFF85A6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8" y="666974"/>
            <a:ext cx="7515922" cy="619102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9A71249-D693-493E-A3CC-43AC602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Drift</a:t>
            </a:r>
            <a:r>
              <a:rPr lang="ko-KR" altLang="en-US" dirty="0"/>
              <a:t> </a:t>
            </a:r>
            <a:r>
              <a:rPr lang="en-US" altLang="ko-KR" dirty="0"/>
              <a:t>Tube</a:t>
            </a:r>
            <a:r>
              <a:rPr lang="ko-KR" altLang="en-US" dirty="0"/>
              <a:t> </a:t>
            </a:r>
            <a:r>
              <a:rPr lang="en-US" altLang="ko-KR" dirty="0" err="1"/>
              <a:t>Linac</a:t>
            </a:r>
            <a:r>
              <a:rPr lang="ko-KR" altLang="en-US" dirty="0"/>
              <a:t> </a:t>
            </a:r>
            <a:r>
              <a:rPr lang="en-US" altLang="ko-KR" dirty="0"/>
              <a:t>(DTL)</a:t>
            </a:r>
            <a:endParaRPr lang="ko-KR" altLang="en-US" dirty="0"/>
          </a:p>
        </p:txBody>
      </p:sp>
      <p:pic>
        <p:nvPicPr>
          <p:cNvPr id="10" name="Picture 2" descr="Bridge coupler RF design.">
            <a:extLst>
              <a:ext uri="{FF2B5EF4-FFF2-40B4-BE49-F238E27FC236}">
                <a16:creationId xmlns:a16="http://schemas.microsoft.com/office/drawing/2014/main" id="{1CC38E2F-7F4D-4794-8B8E-9CCDB295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513" y="666974"/>
            <a:ext cx="2867866" cy="28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F373A8C-9F0A-4AA6-814C-DE47B8520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391" y="3990809"/>
            <a:ext cx="3012988" cy="23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45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14829</TotalTime>
  <Words>596</Words>
  <Application>Microsoft Office PowerPoint</Application>
  <PresentationFormat>와이드스크린</PresentationFormat>
  <Paragraphs>97</Paragraphs>
  <Slides>19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4" baseType="lpstr">
      <vt:lpstr>맑은 고딕</vt:lpstr>
      <vt:lpstr>Arial</vt:lpstr>
      <vt:lpstr>Times New Roman</vt:lpstr>
      <vt:lpstr>Wingdings</vt:lpstr>
      <vt:lpstr>Office 테마</vt:lpstr>
      <vt:lpstr>Efficient continuous wave accelerating structure for ion beams</vt:lpstr>
      <vt:lpstr>Drift Tube Linac (DTL)</vt:lpstr>
      <vt:lpstr>Drift Tube Linac (DTL)</vt:lpstr>
      <vt:lpstr>Drift Tube Linac (DTL)</vt:lpstr>
      <vt:lpstr>Drift Tube Linac (DTL)</vt:lpstr>
      <vt:lpstr>Drift Tube Linac (DTL)</vt:lpstr>
      <vt:lpstr>Drift Tube Linac (DTL)</vt:lpstr>
      <vt:lpstr>Drift Tube Linac (DTL)</vt:lpstr>
      <vt:lpstr>Drift Tube Linac (DTL)</vt:lpstr>
      <vt:lpstr>Beam Dynamics Requirements in the FS1</vt:lpstr>
      <vt:lpstr>Beam Dynamics Requirements in the FS1</vt:lpstr>
      <vt:lpstr>Beam Dynamics Requirements in the FS1</vt:lpstr>
      <vt:lpstr>Multiphysics Design of the Accelerating Structure</vt:lpstr>
      <vt:lpstr>Multiphysics Design of the Accelerating Structure</vt:lpstr>
      <vt:lpstr>Mechanical Design and Fabrication</vt:lpstr>
      <vt:lpstr>RF and Beam Testing</vt:lpstr>
      <vt:lpstr>Summary</vt:lpstr>
      <vt:lpstr>Rebuncher at SCL3-KoBRA Beamline (RAON)</vt:lpstr>
      <vt:lpstr>Rebuncher at SCL3-KoBRA Beamline (RAON)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Review: Selective electron beam sensing through coherent Cherenkov diffraction radiation</dc:title>
  <dc:creator>송우진(첨단원자력공학부)</dc:creator>
  <cp:lastModifiedBy>송우진 Song woojin</cp:lastModifiedBy>
  <cp:revision>77</cp:revision>
  <dcterms:created xsi:type="dcterms:W3CDTF">2024-11-08T06:32:50Z</dcterms:created>
  <dcterms:modified xsi:type="dcterms:W3CDTF">2025-02-18T12:28:13Z</dcterms:modified>
</cp:coreProperties>
</file>