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5"/>
  </p:notesMasterIdLst>
  <p:sldIdLst>
    <p:sldId id="273" r:id="rId2"/>
    <p:sldId id="496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276" r:id="rId14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0000FF"/>
    <a:srgbClr val="E6EAEE"/>
    <a:srgbClr val="2E2EB1"/>
    <a:srgbClr val="FF0000"/>
    <a:srgbClr val="FF4F4F"/>
    <a:srgbClr val="AD2222"/>
    <a:srgbClr val="37A9FF"/>
    <a:srgbClr val="4A4A4A"/>
    <a:srgbClr val="24A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6242" autoAdjust="0"/>
  </p:normalViewPr>
  <p:slideViewPr>
    <p:cSldViewPr snapToGrid="0">
      <p:cViewPr varScale="1">
        <p:scale>
          <a:sx n="151" d="100"/>
          <a:sy n="151" d="100"/>
        </p:scale>
        <p:origin x="16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660E84-B54A-43A4-A955-0C7C0FC4E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D31548-05B2-5181-24BF-6A1C43285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1838" y="148277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9BD7B8-A163-D13B-07BA-19942A4E4C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11838" y="148277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6" y="1627769"/>
            <a:ext cx="10509337" cy="119565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Experimental Demonstration of Energy-Chirp Control in Relativistic Electron Bunches</a:t>
            </a:r>
            <a:b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Using a Corrugated Pipe</a:t>
            </a:r>
            <a:endParaRPr lang="ko-KR" alt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2025-02-28,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F94D-DE70-9E9A-8934-FED3ADB2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1A75D9-806B-2280-68A3-E37D2FA3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Measure and Simulation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4136DF0-1079-E91E-4F89-ECAB94351D6E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437697-D06A-6372-AF31-4FAEA59F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72" y="1402275"/>
            <a:ext cx="4620270" cy="4458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AADBB-6F20-013B-D5DA-38DC7689E050}"/>
              </a:ext>
            </a:extLst>
          </p:cNvPr>
          <p:cNvSpPr txBox="1"/>
          <p:nvPr/>
        </p:nvSpPr>
        <p:spPr>
          <a:xfrm>
            <a:off x="2632692" y="1205858"/>
            <a:ext cx="6471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on axis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F90C4-773F-BC10-5676-795EE9A6DED8}"/>
              </a:ext>
            </a:extLst>
          </p:cNvPr>
          <p:cNvSpPr txBox="1"/>
          <p:nvPr/>
        </p:nvSpPr>
        <p:spPr>
          <a:xfrm>
            <a:off x="4460412" y="1205858"/>
            <a:ext cx="7169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off axis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5C6FF-DEE4-7290-A71E-B02EDFA3CCDA}"/>
              </a:ext>
            </a:extLst>
          </p:cNvPr>
          <p:cNvSpPr txBox="1"/>
          <p:nvPr/>
        </p:nvSpPr>
        <p:spPr>
          <a:xfrm>
            <a:off x="502901" y="2381996"/>
            <a:ext cx="949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Measured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5FA09-E3E9-33D9-A93B-62C739BAB5EC}"/>
              </a:ext>
            </a:extLst>
          </p:cNvPr>
          <p:cNvSpPr txBox="1"/>
          <p:nvPr/>
        </p:nvSpPr>
        <p:spPr>
          <a:xfrm>
            <a:off x="452311" y="4352291"/>
            <a:ext cx="99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dirty="0"/>
              <a:t>Simulation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42EC3-7CF5-35EC-E22E-7191F6937A2D}"/>
              </a:ext>
            </a:extLst>
          </p:cNvPr>
          <p:cNvSpPr txBox="1"/>
          <p:nvPr/>
        </p:nvSpPr>
        <p:spPr>
          <a:xfrm>
            <a:off x="6200451" y="1945296"/>
            <a:ext cx="48001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Turn off rf deflector and adjust L0a rf phase to make strong energy chirp.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Better to measure through screen 5 without time coordinates.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1D3799-C920-5CFF-9B11-91011E8B382F}"/>
                  </a:ext>
                </a:extLst>
              </p:cNvPr>
              <p:cNvSpPr txBox="1"/>
              <p:nvPr/>
            </p:nvSpPr>
            <p:spPr>
              <a:xfrm>
                <a:off x="7584911" y="2544052"/>
                <a:ext cx="203126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axis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time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1D3799-C920-5CFF-9B11-91011E8B3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11" y="2544052"/>
                <a:ext cx="2031262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C0098D-D0C2-A296-32C5-51924BFB75A9}"/>
                  </a:ext>
                </a:extLst>
              </p:cNvPr>
              <p:cNvSpPr txBox="1"/>
              <p:nvPr/>
            </p:nvSpPr>
            <p:spPr>
              <a:xfrm>
                <a:off x="8059560" y="3068170"/>
                <a:ext cx="1081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axis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C0098D-D0C2-A296-32C5-51924BFB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560" y="3068170"/>
                <a:ext cx="1081963" cy="276999"/>
              </a:xfrm>
              <a:prstGeom prst="rect">
                <a:avLst/>
              </a:prstGeom>
              <a:blipFill>
                <a:blip r:embed="rId4"/>
                <a:stretch>
                  <a:fillRect l="-5056" r="-4494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8CE6F180-F3B3-5795-FAC6-8E03B552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479" y="4025682"/>
            <a:ext cx="3353867" cy="162611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4850D59-410F-A225-2A34-CB2022FE3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57" y="735334"/>
            <a:ext cx="4647222" cy="11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4C2C-F966-C6A6-B6E8-F1528DC1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0A85D48-7382-6BB8-678F-A91C315CCDBA}"/>
              </a:ext>
            </a:extLst>
          </p:cNvPr>
          <p:cNvCxnSpPr>
            <a:cxnSpLocks/>
          </p:cNvCxnSpPr>
          <p:nvPr/>
        </p:nvCxnSpPr>
        <p:spPr>
          <a:xfrm>
            <a:off x="7198198" y="4775704"/>
            <a:ext cx="1713721" cy="9547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65AB57-A2DE-A4A0-D084-5D66E50FBBE0}"/>
                  </a:ext>
                </a:extLst>
              </p:cNvPr>
              <p:cNvSpPr txBox="1"/>
              <p:nvPr/>
            </p:nvSpPr>
            <p:spPr>
              <a:xfrm>
                <a:off x="8763892" y="5309954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65AB57-A2DE-A4A0-D084-5D66E50FB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892" y="5309954"/>
                <a:ext cx="183319" cy="276999"/>
              </a:xfrm>
              <a:prstGeom prst="rect">
                <a:avLst/>
              </a:prstGeom>
              <a:blipFill>
                <a:blip r:embed="rId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60BF35E4-1435-352A-4109-96FA9675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Measure and Simulation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2D6FAE5-D502-132B-EA7F-076A03674100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976175F-076F-0E66-AB8B-DE62B45C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56" y="897054"/>
            <a:ext cx="4620270" cy="22101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61951D-F8F1-CD64-0475-96E9A4671B01}"/>
                  </a:ext>
                </a:extLst>
              </p:cNvPr>
              <p:cNvSpPr txBox="1"/>
              <p:nvPr/>
            </p:nvSpPr>
            <p:spPr>
              <a:xfrm>
                <a:off x="3317100" y="3125465"/>
                <a:ext cx="48001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/>
                  <a:t>Turn on rf deflector to measure by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 vs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ko-KR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61951D-F8F1-CD64-0475-96E9A4671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00" y="3125465"/>
                <a:ext cx="480018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A2B4DC3-0A21-558F-0A10-5D3562A5B655}"/>
              </a:ext>
            </a:extLst>
          </p:cNvPr>
          <p:cNvCxnSpPr>
            <a:cxnSpLocks/>
          </p:cNvCxnSpPr>
          <p:nvPr/>
        </p:nvCxnSpPr>
        <p:spPr>
          <a:xfrm flipV="1">
            <a:off x="8007023" y="4211223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5AF7F7-D4C4-08C5-E004-2E090DECCFD4}"/>
                  </a:ext>
                </a:extLst>
              </p:cNvPr>
              <p:cNvSpPr txBox="1"/>
              <p:nvPr/>
            </p:nvSpPr>
            <p:spPr>
              <a:xfrm>
                <a:off x="3098527" y="3645261"/>
                <a:ext cx="523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R" dirty="0"/>
                  <a:t>axis deflector on  (Calibration by varying rf degrees)</a:t>
                </a:r>
                <a:endParaRPr lang="ko-KR" alt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5AF7F7-D4C4-08C5-E004-2E090DECC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27" y="3645261"/>
                <a:ext cx="5237331" cy="276999"/>
              </a:xfrm>
              <a:prstGeom prst="rect">
                <a:avLst/>
              </a:prstGeom>
              <a:blipFill>
                <a:blip r:embed="rId5"/>
                <a:stretch>
                  <a:fillRect l="-1630" t="-28889" r="-1164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A5A14E4-7AC4-ED87-8E5A-E98ED5F1F4F4}"/>
              </a:ext>
            </a:extLst>
          </p:cNvPr>
          <p:cNvCxnSpPr>
            <a:cxnSpLocks/>
          </p:cNvCxnSpPr>
          <p:nvPr/>
        </p:nvCxnSpPr>
        <p:spPr>
          <a:xfrm flipV="1">
            <a:off x="3655307" y="4133645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C789D9-2FE2-8BDE-9553-C1121106703A}"/>
              </a:ext>
            </a:extLst>
          </p:cNvPr>
          <p:cNvCxnSpPr>
            <a:cxnSpLocks/>
          </p:cNvCxnSpPr>
          <p:nvPr/>
        </p:nvCxnSpPr>
        <p:spPr>
          <a:xfrm>
            <a:off x="2749124" y="5217194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8913FB-6DE1-A3EB-00F4-958E166DB04A}"/>
                  </a:ext>
                </a:extLst>
              </p:cNvPr>
              <p:cNvSpPr txBox="1"/>
              <p:nvPr/>
            </p:nvSpPr>
            <p:spPr>
              <a:xfrm>
                <a:off x="4477967" y="5227224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8913FB-6DE1-A3EB-00F4-958E166DB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67" y="5227224"/>
                <a:ext cx="169084" cy="276999"/>
              </a:xfrm>
              <a:prstGeom prst="rect">
                <a:avLst/>
              </a:prstGeom>
              <a:blipFill>
                <a:blip r:embed="rId6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타원 21">
            <a:extLst>
              <a:ext uri="{FF2B5EF4-FFF2-40B4-BE49-F238E27FC236}">
                <a16:creationId xmlns:a16="http://schemas.microsoft.com/office/drawing/2014/main" id="{835EFBBE-BA39-67CF-7E2C-D9A77EE14A65}"/>
              </a:ext>
            </a:extLst>
          </p:cNvPr>
          <p:cNvSpPr/>
          <p:nvPr/>
        </p:nvSpPr>
        <p:spPr>
          <a:xfrm>
            <a:off x="3056942" y="4998459"/>
            <a:ext cx="127361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F6BA4E0-80CB-2FFA-78BA-160089B6A0E7}"/>
              </a:ext>
            </a:extLst>
          </p:cNvPr>
          <p:cNvCxnSpPr>
            <a:cxnSpLocks/>
          </p:cNvCxnSpPr>
          <p:nvPr/>
        </p:nvCxnSpPr>
        <p:spPr>
          <a:xfrm flipV="1">
            <a:off x="6068075" y="4133645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692C95F-EF19-B834-7854-D32216DF1657}"/>
              </a:ext>
            </a:extLst>
          </p:cNvPr>
          <p:cNvCxnSpPr>
            <a:cxnSpLocks/>
          </p:cNvCxnSpPr>
          <p:nvPr/>
        </p:nvCxnSpPr>
        <p:spPr>
          <a:xfrm>
            <a:off x="5161892" y="5217194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25C08F-A05D-7C3C-35C6-C77990A8F228}"/>
                  </a:ext>
                </a:extLst>
              </p:cNvPr>
              <p:cNvSpPr txBox="1"/>
              <p:nvPr/>
            </p:nvSpPr>
            <p:spPr>
              <a:xfrm>
                <a:off x="6890735" y="5227224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25C08F-A05D-7C3C-35C6-C77990A8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35" y="5227224"/>
                <a:ext cx="169084" cy="276999"/>
              </a:xfrm>
              <a:prstGeom prst="rect">
                <a:avLst/>
              </a:prstGeom>
              <a:blipFill>
                <a:blip r:embed="rId7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타원 25">
            <a:extLst>
              <a:ext uri="{FF2B5EF4-FFF2-40B4-BE49-F238E27FC236}">
                <a16:creationId xmlns:a16="http://schemas.microsoft.com/office/drawing/2014/main" id="{64DA7301-1569-92CF-156E-C964C866090B}"/>
              </a:ext>
            </a:extLst>
          </p:cNvPr>
          <p:cNvSpPr/>
          <p:nvPr/>
        </p:nvSpPr>
        <p:spPr>
          <a:xfrm rot="19800000">
            <a:off x="5431266" y="4992197"/>
            <a:ext cx="127361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71891-A09A-E300-D3FC-656B53AF05EE}"/>
                  </a:ext>
                </a:extLst>
              </p:cNvPr>
              <p:cNvSpPr txBox="1"/>
              <p:nvPr/>
            </p:nvSpPr>
            <p:spPr>
              <a:xfrm>
                <a:off x="5803059" y="407272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71891-A09A-E300-D3FC-656B53AF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59" y="4072725"/>
                <a:ext cx="186718" cy="276999"/>
              </a:xfrm>
              <a:prstGeom prst="rect">
                <a:avLst/>
              </a:prstGeom>
              <a:blipFill>
                <a:blip r:embed="rId8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4472E1-F066-1154-172C-8177C7D22072}"/>
                  </a:ext>
                </a:extLst>
              </p:cNvPr>
              <p:cNvSpPr txBox="1"/>
              <p:nvPr/>
            </p:nvSpPr>
            <p:spPr>
              <a:xfrm>
                <a:off x="3386702" y="4072724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4472E1-F066-1154-172C-8177C7D2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02" y="4072724"/>
                <a:ext cx="186718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직사각형 28">
            <a:extLst>
              <a:ext uri="{FF2B5EF4-FFF2-40B4-BE49-F238E27FC236}">
                <a16:creationId xmlns:a16="http://schemas.microsoft.com/office/drawing/2014/main" id="{E8FB6947-03AA-CAFE-ACA3-D3E3CECB8227}"/>
              </a:ext>
            </a:extLst>
          </p:cNvPr>
          <p:cNvSpPr/>
          <p:nvPr/>
        </p:nvSpPr>
        <p:spPr>
          <a:xfrm>
            <a:off x="7250154" y="4575950"/>
            <a:ext cx="1661765" cy="1322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4A60A0F-5596-02FA-6627-40CDA81A4B8E}"/>
              </a:ext>
            </a:extLst>
          </p:cNvPr>
          <p:cNvSpPr/>
          <p:nvPr/>
        </p:nvSpPr>
        <p:spPr>
          <a:xfrm>
            <a:off x="7934678" y="5016650"/>
            <a:ext cx="144690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12F9F8-3009-4D86-5894-F670D1504AB0}"/>
              </a:ext>
            </a:extLst>
          </p:cNvPr>
          <p:cNvSpPr txBox="1"/>
          <p:nvPr/>
        </p:nvSpPr>
        <p:spPr>
          <a:xfrm rot="16200000">
            <a:off x="7964923" y="4255087"/>
            <a:ext cx="4648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Time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F5A896-A559-2B9F-C013-F519E8AED228}"/>
              </a:ext>
            </a:extLst>
          </p:cNvPr>
          <p:cNvSpPr txBox="1"/>
          <p:nvPr/>
        </p:nvSpPr>
        <p:spPr>
          <a:xfrm>
            <a:off x="7786893" y="6121442"/>
            <a:ext cx="8209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Screen-5</a:t>
            </a:r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6F4F5A60-4483-A155-B9B5-F5AFFE063C99}"/>
              </a:ext>
            </a:extLst>
          </p:cNvPr>
          <p:cNvSpPr/>
          <p:nvPr/>
        </p:nvSpPr>
        <p:spPr>
          <a:xfrm>
            <a:off x="6511727" y="2182807"/>
            <a:ext cx="463550" cy="4635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BCEDE59C-D0AB-5070-F2E2-665A528EBFE4}"/>
              </a:ext>
            </a:extLst>
          </p:cNvPr>
          <p:cNvCxnSpPr>
            <a:cxnSpLocks/>
            <a:endCxn id="36" idx="6"/>
          </p:cNvCxnSpPr>
          <p:nvPr/>
        </p:nvCxnSpPr>
        <p:spPr>
          <a:xfrm flipH="1" flipV="1">
            <a:off x="6975277" y="2414582"/>
            <a:ext cx="1686123" cy="4097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47320C-16DC-3AE9-1A2E-4156A43F9D33}"/>
                  </a:ext>
                </a:extLst>
              </p:cNvPr>
              <p:cNvSpPr txBox="1"/>
              <p:nvPr/>
            </p:nvSpPr>
            <p:spPr>
              <a:xfrm>
                <a:off x="7868831" y="2761531"/>
                <a:ext cx="36096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C00000"/>
                    </a:solidFill>
                  </a:rPr>
                  <a:t>Extra focusing </a:t>
                </a:r>
                <a:br>
                  <a:rPr lang="en-US" altLang="ko-KR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Can lead emittance growth (10 %)</a:t>
                </a:r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47320C-16DC-3AE9-1A2E-4156A43F9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831" y="2761531"/>
                <a:ext cx="3609643" cy="646331"/>
              </a:xfrm>
              <a:prstGeom prst="rect">
                <a:avLst/>
              </a:prstGeom>
              <a:blipFill>
                <a:blip r:embed="rId10"/>
                <a:stretch>
                  <a:fillRect l="-1520" t="-4717" r="-676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14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E34B-D63D-CDBB-F74E-3750B64A2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F33744-6DEA-7CE6-B9D9-78513554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Summary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8CD2A5C-8431-2FF4-1330-7BAF6D3BA2E3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A1391-7591-2F47-4E88-D194ED225DEE}"/>
              </a:ext>
            </a:extLst>
          </p:cNvPr>
          <p:cNvSpPr txBox="1"/>
          <p:nvPr/>
        </p:nvSpPr>
        <p:spPr>
          <a:xfrm>
            <a:off x="724238" y="1269561"/>
            <a:ext cx="1090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By using time-resolved measurements, they confirm both the linearity and the approximate scale of the wake-induced chirp of the corrugated chamber.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This results give on confidence in the practicality of including a corrugated-wall </a:t>
            </a:r>
            <a:r>
              <a:rPr lang="en-US" altLang="ko-KR" dirty="0" err="1"/>
              <a:t>dechirper</a:t>
            </a:r>
            <a:r>
              <a:rPr lang="en-US" altLang="ko-KR" dirty="0"/>
              <a:t> in the design of next-generation FELs.</a:t>
            </a:r>
          </a:p>
        </p:txBody>
      </p:sp>
    </p:spTree>
    <p:extLst>
      <p:ext uri="{BB962C8B-B14F-4D97-AF65-F5344CB8AC3E}">
        <p14:creationId xmlns:p14="http://schemas.microsoft.com/office/powerpoint/2010/main" val="393466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04A3-DA83-3104-3300-F68B469C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34C5A3-DA5C-924B-EE5F-48616CF9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Basic structure in FEL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6A3C9F-2B04-6B09-D019-0370C1426B0E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49EB1A-31EF-56E9-F970-1261B4367BBD}"/>
                  </a:ext>
                </a:extLst>
              </p:cNvPr>
              <p:cNvSpPr txBox="1"/>
              <p:nvPr/>
            </p:nvSpPr>
            <p:spPr>
              <a:xfrm>
                <a:off x="516942" y="1046673"/>
                <a:ext cx="5282609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/>
                  <a:t>Energy chirp </a:t>
                </a:r>
              </a:p>
              <a:p>
                <a:endParaRPr lang="en-US" altLang="ko-KR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Correlation between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altLang="ko-KR" dirty="0"/>
                  <a:t> in the longitudinal direction.</a:t>
                </a:r>
                <a:endParaRPr lang="en-US" altLang="ko-KR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In a typical </a:t>
                </a:r>
                <a:r>
                  <a:rPr lang="en-US" altLang="ko-KR" b="1" dirty="0"/>
                  <a:t>free-electron laser (FEL)</a:t>
                </a:r>
                <a:r>
                  <a:rPr lang="en-US" altLang="ko-KR" dirty="0"/>
                  <a:t>, RF phase of linac can induce energy chirp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49EB1A-31EF-56E9-F970-1261B4367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046673"/>
                <a:ext cx="5282609" cy="1846659"/>
              </a:xfrm>
              <a:prstGeom prst="rect">
                <a:avLst/>
              </a:prstGeom>
              <a:blipFill>
                <a:blip r:embed="rId2"/>
                <a:stretch>
                  <a:fillRect l="-1848" t="-2640" b="-4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D7F3C6E-3654-9ABD-F8B1-4B54711D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2893332"/>
            <a:ext cx="5645863" cy="38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0E7A8-8D19-BAC3-B801-CF5E2F18F764}"/>
              </a:ext>
            </a:extLst>
          </p:cNvPr>
          <p:cNvSpPr txBox="1"/>
          <p:nvPr/>
        </p:nvSpPr>
        <p:spPr>
          <a:xfrm>
            <a:off x="950911" y="4739991"/>
            <a:ext cx="5065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Chirp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5C1C908-AC96-101A-5EB0-9DFE3F3859E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04186" y="5016990"/>
            <a:ext cx="543195" cy="3253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4BEDD3-4100-7503-167E-EEEC4664EE04}"/>
                  </a:ext>
                </a:extLst>
              </p:cNvPr>
              <p:cNvSpPr txBox="1"/>
              <p:nvPr/>
            </p:nvSpPr>
            <p:spPr>
              <a:xfrm>
                <a:off x="6348697" y="1046673"/>
                <a:ext cx="5436295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1" dirty="0"/>
                  <a:t>Bunch compressor</a:t>
                </a:r>
              </a:p>
              <a:p>
                <a:endParaRPr lang="en-US" altLang="ko-KR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Reduces bunch length through a magnet structure (e.g. Chicane)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Energy deviation remains unchanged during passage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b="1" dirty="0"/>
                  <a:t>Chirp remain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4BEDD3-4100-7503-167E-EEEC4664E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697" y="1046673"/>
                <a:ext cx="5436295" cy="1846659"/>
              </a:xfrm>
              <a:prstGeom prst="rect">
                <a:avLst/>
              </a:prstGeom>
              <a:blipFill>
                <a:blip r:embed="rId4"/>
                <a:stretch>
                  <a:fillRect l="-1682" t="-2640" r="-336" b="-4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>
            <a:extLst>
              <a:ext uri="{FF2B5EF4-FFF2-40B4-BE49-F238E27FC236}">
                <a16:creationId xmlns:a16="http://schemas.microsoft.com/office/drawing/2014/main" id="{8561670A-B96F-D00F-633E-7C02396DA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519" y="3723907"/>
            <a:ext cx="2615475" cy="203216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9375C15-9EE6-D6BF-4B6D-F1DAB652C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333" y="3809256"/>
            <a:ext cx="2382410" cy="1797113"/>
          </a:xfrm>
          <a:prstGeom prst="rect">
            <a:avLst/>
          </a:prstGeom>
        </p:spPr>
      </p:pic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EC2357B2-9063-404B-4643-56C0C6EB1F64}"/>
              </a:ext>
            </a:extLst>
          </p:cNvPr>
          <p:cNvSpPr/>
          <p:nvPr/>
        </p:nvSpPr>
        <p:spPr>
          <a:xfrm>
            <a:off x="8508371" y="4438502"/>
            <a:ext cx="558474" cy="53862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57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67D0-BF7B-82F0-C7D2-CB62B383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34B4D-7229-8A6E-77F7-9C036B5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Basic structure in FEL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F516D14-F52F-12B8-D8B0-4D710BEBC631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E0DE8-F740-8DD2-FF8F-9EC634418E95}"/>
              </a:ext>
            </a:extLst>
          </p:cNvPr>
          <p:cNvSpPr txBox="1"/>
          <p:nvPr/>
        </p:nvSpPr>
        <p:spPr>
          <a:xfrm>
            <a:off x="2560479" y="813110"/>
            <a:ext cx="7023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Energy chirp vs FEL </a:t>
            </a:r>
            <a:r>
              <a:rPr lang="en-US" altLang="ko-KR" sz="2400" b="1" dirty="0" err="1"/>
              <a:t>efficienty</a:t>
            </a:r>
            <a:r>
              <a:rPr lang="en-US" altLang="ko-KR" sz="2400" b="1" dirty="0"/>
              <a:t> </a:t>
            </a:r>
          </a:p>
          <a:p>
            <a:pPr algn="ctr"/>
            <a:endParaRPr lang="en-US" altLang="ko-KR" b="1" dirty="0"/>
          </a:p>
          <a:p>
            <a:pPr algn="ctr"/>
            <a:r>
              <a:rPr lang="en-US" altLang="ko-KR" dirty="0"/>
              <a:t>Energy chirp can </a:t>
            </a:r>
            <a:r>
              <a:rPr lang="en-US" altLang="ko-KR" b="1" dirty="0">
                <a:solidFill>
                  <a:srgbClr val="C00000"/>
                </a:solidFill>
              </a:rPr>
              <a:t>broaden the FEL bandwidth </a:t>
            </a:r>
            <a:r>
              <a:rPr lang="en-US" altLang="ko-KR" dirty="0"/>
              <a:t>and </a:t>
            </a:r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</a:rPr>
              <a:t>reduced FEL power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4B0210-0AC2-3A0B-07AF-08D93240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9" y="1973868"/>
            <a:ext cx="5702231" cy="38051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5A89B90-53A6-634E-1322-1FDA5E7FA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88" y="2430050"/>
            <a:ext cx="5592337" cy="254394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922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EAA7-D347-5472-D070-03C2C2637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52D2E5F-AFDD-3C56-572A-B08AC07604CB}"/>
              </a:ext>
            </a:extLst>
          </p:cNvPr>
          <p:cNvSpPr txBox="1"/>
          <p:nvPr/>
        </p:nvSpPr>
        <p:spPr>
          <a:xfrm>
            <a:off x="6197496" y="1046673"/>
            <a:ext cx="553314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 err="1"/>
              <a:t>Dechirper</a:t>
            </a:r>
            <a:endParaRPr lang="en-US" altLang="ko-KR" sz="2400" b="1" dirty="0"/>
          </a:p>
          <a:p>
            <a:pPr algn="ctr"/>
            <a:endParaRPr lang="en-US" altLang="ko-KR" b="1" dirty="0"/>
          </a:p>
          <a:p>
            <a:pPr algn="ctr"/>
            <a:r>
              <a:rPr lang="en-US" altLang="ko-KR" b="1" dirty="0" err="1"/>
              <a:t>Dechirp</a:t>
            </a:r>
            <a:r>
              <a:rPr lang="en-US" altLang="ko-KR" dirty="0"/>
              <a:t> : Remove energy chirp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err="1"/>
              <a:t>Dechirper</a:t>
            </a:r>
            <a:r>
              <a:rPr lang="en-US" altLang="ko-KR" dirty="0"/>
              <a:t> : structure to generate strong longitudinal </a:t>
            </a:r>
            <a:r>
              <a:rPr lang="en-US" altLang="ko-KR" dirty="0" err="1"/>
              <a:t>wakefields</a:t>
            </a:r>
            <a:r>
              <a:rPr lang="en-US" altLang="ko-KR" dirty="0"/>
              <a:t> to </a:t>
            </a:r>
            <a:r>
              <a:rPr lang="en-US" altLang="ko-KR" dirty="0" err="1"/>
              <a:t>dechirp</a:t>
            </a:r>
            <a:r>
              <a:rPr lang="en-US" altLang="ko-KR" dirty="0"/>
              <a:t> the beam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Solution can be costly or impractical in next-generation FELs.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1FA20-62E6-8A2D-C8A3-CB1F2BFBFD2A}"/>
              </a:ext>
            </a:extLst>
          </p:cNvPr>
          <p:cNvSpPr txBox="1"/>
          <p:nvPr/>
        </p:nvSpPr>
        <p:spPr>
          <a:xfrm>
            <a:off x="516942" y="1046673"/>
            <a:ext cx="553314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Previous method to remove chirp</a:t>
            </a:r>
          </a:p>
          <a:p>
            <a:endParaRPr lang="en-US" altLang="ko-K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Construct additional linac section and adjust RF phase </a:t>
            </a:r>
            <a:br>
              <a:rPr lang="en-US" altLang="ko-KR" dirty="0"/>
            </a:br>
            <a:r>
              <a:rPr lang="en-US" altLang="ko-KR" dirty="0"/>
              <a:t>to remove energy chirp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Solution can be costly or impractical in next-generation FELs.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Requires</a:t>
            </a:r>
            <a:r>
              <a:rPr lang="ko-KR" altLang="en-US" dirty="0"/>
              <a:t> </a:t>
            </a:r>
            <a:r>
              <a:rPr lang="en-US" altLang="ko-KR" dirty="0"/>
              <a:t>additional space for RF cavities.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1912741-B5AD-FABE-4A91-73A0F7F3FCF1}"/>
              </a:ext>
            </a:extLst>
          </p:cNvPr>
          <p:cNvCxnSpPr>
            <a:cxnSpLocks/>
          </p:cNvCxnSpPr>
          <p:nvPr/>
        </p:nvCxnSpPr>
        <p:spPr>
          <a:xfrm flipV="1">
            <a:off x="4513679" y="2443417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D19305-05F1-9DFA-1CAA-27E8DC14BA36}"/>
                  </a:ext>
                </a:extLst>
              </p:cNvPr>
              <p:cNvSpPr txBox="1"/>
              <p:nvPr/>
            </p:nvSpPr>
            <p:spPr>
              <a:xfrm>
                <a:off x="3827397" y="2443417"/>
                <a:ext cx="60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D19305-05F1-9DFA-1CAA-27E8DC14B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97" y="2443417"/>
                <a:ext cx="606384" cy="276999"/>
              </a:xfrm>
              <a:prstGeom prst="rect">
                <a:avLst/>
              </a:prstGeom>
              <a:blipFill>
                <a:blip r:embed="rId2"/>
                <a:stretch>
                  <a:fillRect l="-9091" t="-2222" r="-808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AC4C583-7C03-98BE-CA85-52D77528A53E}"/>
              </a:ext>
            </a:extLst>
          </p:cNvPr>
          <p:cNvCxnSpPr>
            <a:cxnSpLocks/>
          </p:cNvCxnSpPr>
          <p:nvPr/>
        </p:nvCxnSpPr>
        <p:spPr>
          <a:xfrm>
            <a:off x="160432" y="3526966"/>
            <a:ext cx="551385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8D1CDDD-3722-C4BD-C1A5-4E2207D18012}"/>
              </a:ext>
            </a:extLst>
          </p:cNvPr>
          <p:cNvCxnSpPr>
            <a:cxnSpLocks/>
          </p:cNvCxnSpPr>
          <p:nvPr/>
        </p:nvCxnSpPr>
        <p:spPr>
          <a:xfrm flipV="1">
            <a:off x="1203224" y="2443417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E74CA37-201B-1CE9-275D-38839410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Basic structure in FEL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3BA8F1C-1ACF-600D-689E-8C95EDBFECB4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AFE74EE-15FF-DD97-63FC-026A8BD220E5}"/>
              </a:ext>
            </a:extLst>
          </p:cNvPr>
          <p:cNvSpPr/>
          <p:nvPr/>
        </p:nvSpPr>
        <p:spPr>
          <a:xfrm rot="18961149">
            <a:off x="466620" y="3308231"/>
            <a:ext cx="147320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C2B170-147C-4089-DF09-CB9E680219C9}"/>
                  </a:ext>
                </a:extLst>
              </p:cNvPr>
              <p:cNvSpPr txBox="1"/>
              <p:nvPr/>
            </p:nvSpPr>
            <p:spPr>
              <a:xfrm>
                <a:off x="5336339" y="3536996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C2B170-147C-4089-DF09-CB9E68021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339" y="3536996"/>
                <a:ext cx="169084" cy="276999"/>
              </a:xfrm>
              <a:prstGeom prst="rect">
                <a:avLst/>
              </a:prstGeom>
              <a:blipFill>
                <a:blip r:embed="rId3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F027A4-92E2-A220-72D7-62BE1A2A3A45}"/>
                  </a:ext>
                </a:extLst>
              </p:cNvPr>
              <p:cNvSpPr txBox="1"/>
              <p:nvPr/>
            </p:nvSpPr>
            <p:spPr>
              <a:xfrm>
                <a:off x="516942" y="2443417"/>
                <a:ext cx="606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F027A4-92E2-A220-72D7-62BE1A2A3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2443417"/>
                <a:ext cx="606384" cy="276999"/>
              </a:xfrm>
              <a:prstGeom prst="rect">
                <a:avLst/>
              </a:prstGeom>
              <a:blipFill>
                <a:blip r:embed="rId4"/>
                <a:stretch>
                  <a:fillRect l="-9091" t="-2222" r="-8081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AB1B832C-F84C-EFAA-51E6-62567FF16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1345" r="74056" b="47571"/>
          <a:stretch/>
        </p:blipFill>
        <p:spPr bwMode="auto">
          <a:xfrm>
            <a:off x="2078495" y="2523133"/>
            <a:ext cx="1466372" cy="23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A69F013B-DA06-8DF5-AA7C-45FE46A32136}"/>
              </a:ext>
            </a:extLst>
          </p:cNvPr>
          <p:cNvSpPr/>
          <p:nvPr/>
        </p:nvSpPr>
        <p:spPr>
          <a:xfrm>
            <a:off x="3915314" y="3308231"/>
            <a:ext cx="127361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913B51E8-4F3B-9710-8CFA-DAFE8378A4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5339"/>
          <a:stretch/>
        </p:blipFill>
        <p:spPr>
          <a:xfrm>
            <a:off x="7018901" y="3008687"/>
            <a:ext cx="4081047" cy="16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60739-C8B7-0CE6-D726-7B656483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07C5C0-5850-F79B-E39E-358F9134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err="1">
                <a:cs typeface="Times New Roman" panose="02020603050405020304" pitchFamily="18" charset="0"/>
              </a:rPr>
              <a:t>Dechirper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5307EB9D-8CA4-5D96-87E2-E7D27FAD2FAA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013572-2538-0AA7-C8FE-8FFBEFB0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89" y="4659518"/>
            <a:ext cx="2459534" cy="1665310"/>
          </a:xfrm>
          <a:prstGeom prst="rect">
            <a:avLst/>
          </a:prstGeom>
        </p:spPr>
      </p:pic>
      <p:pic>
        <p:nvPicPr>
          <p:cNvPr id="5122" name="Picture 2" descr="Resistive-wall impedance of an elliptical multilayer beam pipe -  ScienceDirect">
            <a:extLst>
              <a:ext uri="{FF2B5EF4-FFF2-40B4-BE49-F238E27FC236}">
                <a16:creationId xmlns:a16="http://schemas.microsoft.com/office/drawing/2014/main" id="{CFA29E41-ACEA-21D8-A1DF-A9356F7B5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8"/>
          <a:stretch/>
        </p:blipFill>
        <p:spPr bwMode="auto">
          <a:xfrm>
            <a:off x="1509384" y="2624876"/>
            <a:ext cx="1753645" cy="16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59CF67-AAAB-D0F5-F0DC-904F25AFCF08}"/>
              </a:ext>
            </a:extLst>
          </p:cNvPr>
          <p:cNvSpPr txBox="1"/>
          <p:nvPr/>
        </p:nvSpPr>
        <p:spPr>
          <a:xfrm>
            <a:off x="1072807" y="6324828"/>
            <a:ext cx="263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Metallic corrugated wall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9F198-7603-A21B-C373-5D04260B36D2}"/>
              </a:ext>
            </a:extLst>
          </p:cNvPr>
          <p:cNvSpPr txBox="1"/>
          <p:nvPr/>
        </p:nvSpPr>
        <p:spPr>
          <a:xfrm>
            <a:off x="1072807" y="4253974"/>
            <a:ext cx="263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Small radius resistive pipe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DAEB3D9-957C-0588-031D-C31CDA36D4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339"/>
          <a:stretch/>
        </p:blipFill>
        <p:spPr>
          <a:xfrm>
            <a:off x="4851967" y="758133"/>
            <a:ext cx="5610854" cy="221436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3BFFBCC-FC10-D78F-494C-F30A5A37B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384" y="914708"/>
            <a:ext cx="1741687" cy="14270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4B1D20-356B-D932-829B-CEA31C2C8839}"/>
              </a:ext>
            </a:extLst>
          </p:cNvPr>
          <p:cNvSpPr txBox="1"/>
          <p:nvPr/>
        </p:nvSpPr>
        <p:spPr>
          <a:xfrm>
            <a:off x="807275" y="2186272"/>
            <a:ext cx="315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Dielectric-lined waveguide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4F593-FC98-214C-A716-076CC3A99CE5}"/>
              </a:ext>
            </a:extLst>
          </p:cNvPr>
          <p:cNvSpPr txBox="1"/>
          <p:nvPr/>
        </p:nvSpPr>
        <p:spPr>
          <a:xfrm>
            <a:off x="6118652" y="2949974"/>
            <a:ext cx="3077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Rectangular corrugated wall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38D80-DA40-6BF9-2A96-745FEC095013}"/>
              </a:ext>
            </a:extLst>
          </p:cNvPr>
          <p:cNvSpPr txBox="1"/>
          <p:nvPr/>
        </p:nvSpPr>
        <p:spPr>
          <a:xfrm>
            <a:off x="4081214" y="3225361"/>
            <a:ext cx="71523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Smooth pipe shows non-linearity, while corrugated pipe shows linear.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Flat geometry (Rectangular geometry) has better controllability.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Effective for variable bunch charge and bunch length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Unwanted transverse </a:t>
            </a:r>
            <a:r>
              <a:rPr lang="en-US" altLang="ko-KR" dirty="0" err="1"/>
              <a:t>wakefields</a:t>
            </a:r>
            <a:r>
              <a:rPr lang="en-US" altLang="ko-KR" dirty="0"/>
              <a:t> can increases beam emittance and deterioration of FEL 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13C1B-3081-0911-9796-AB0FB6F25B88}"/>
              </a:ext>
            </a:extLst>
          </p:cNvPr>
          <p:cNvSpPr txBox="1"/>
          <p:nvPr/>
        </p:nvSpPr>
        <p:spPr>
          <a:xfrm>
            <a:off x="4081214" y="5432799"/>
            <a:ext cx="7152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Measurements of both longitudinal and transverse wake effects was needed.</a:t>
            </a:r>
          </a:p>
        </p:txBody>
      </p:sp>
    </p:spTree>
    <p:extLst>
      <p:ext uri="{BB962C8B-B14F-4D97-AF65-F5344CB8AC3E}">
        <p14:creationId xmlns:p14="http://schemas.microsoft.com/office/powerpoint/2010/main" val="406883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E82C7-05E1-FEB7-0B69-2E50F082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A2611-32F4-6E82-9AE3-BBB3DCC8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err="1">
                <a:cs typeface="Times New Roman" panose="02020603050405020304" pitchFamily="18" charset="0"/>
              </a:rPr>
              <a:t>Dechirper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3D059733-17CC-AB5E-263B-9301826B8B77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9AC7D5-BBBE-3474-1B99-836BFD77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6" y="1105925"/>
            <a:ext cx="6824231" cy="21837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E4B0E3-7C4C-EC62-6FF5-A493B897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36" y="3767796"/>
            <a:ext cx="5160723" cy="1211893"/>
          </a:xfrm>
          <a:prstGeom prst="rect">
            <a:avLst/>
          </a:prstGeom>
          <a:ln w="28575">
            <a:noFill/>
            <a:prstDash val="dash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F8522-1567-40A4-0162-9D579B542962}"/>
                  </a:ext>
                </a:extLst>
              </p:cNvPr>
              <p:cNvSpPr txBox="1"/>
              <p:nvPr/>
            </p:nvSpPr>
            <p:spPr>
              <a:xfrm>
                <a:off x="5219409" y="1614140"/>
                <a:ext cx="3876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F8522-1567-40A4-0162-9D579B54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09" y="1614140"/>
                <a:ext cx="387677" cy="276999"/>
              </a:xfrm>
              <a:prstGeom prst="rect">
                <a:avLst/>
              </a:prstGeom>
              <a:blipFill>
                <a:blip r:embed="rId4"/>
                <a:stretch>
                  <a:fillRect l="-10938" r="-1563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354114-E66C-DE15-85BD-37EEAD147F67}"/>
                  </a:ext>
                </a:extLst>
              </p:cNvPr>
              <p:cNvSpPr txBox="1"/>
              <p:nvPr/>
            </p:nvSpPr>
            <p:spPr>
              <a:xfrm>
                <a:off x="4649243" y="1985777"/>
                <a:ext cx="360439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19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1919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1919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1919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354114-E66C-DE15-85BD-37EEAD14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243" y="1985777"/>
                <a:ext cx="360439" cy="298415"/>
              </a:xfrm>
              <a:prstGeom prst="rect">
                <a:avLst/>
              </a:prstGeom>
              <a:blipFill>
                <a:blip r:embed="rId5"/>
                <a:stretch>
                  <a:fillRect l="-13559" r="-3390" b="-204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A8E280D-0074-1216-A7AC-6B5C92CF4656}"/>
              </a:ext>
            </a:extLst>
          </p:cNvPr>
          <p:cNvSpPr txBox="1"/>
          <p:nvPr/>
        </p:nvSpPr>
        <p:spPr>
          <a:xfrm>
            <a:off x="2328010" y="5320430"/>
            <a:ext cx="25907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Maxwell numerical solution</a:t>
            </a:r>
            <a:endParaRPr lang="ko-KR" altLang="en-US" dirty="0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31C0287-C502-4C37-C3E1-37285454B67F}"/>
              </a:ext>
            </a:extLst>
          </p:cNvPr>
          <p:cNvCxnSpPr/>
          <p:nvPr/>
        </p:nvCxnSpPr>
        <p:spPr>
          <a:xfrm>
            <a:off x="285212" y="5458929"/>
            <a:ext cx="6951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168397C-3F71-F4B5-4DFD-AB6F24A9B8AD}"/>
              </a:ext>
            </a:extLst>
          </p:cNvPr>
          <p:cNvCxnSpPr/>
          <p:nvPr/>
        </p:nvCxnSpPr>
        <p:spPr>
          <a:xfrm>
            <a:off x="285212" y="4475636"/>
            <a:ext cx="695195" cy="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53BCD8-9A2B-F230-6C04-9D1371078C24}"/>
                  </a:ext>
                </a:extLst>
              </p:cNvPr>
              <p:cNvSpPr txBox="1"/>
              <p:nvPr/>
            </p:nvSpPr>
            <p:spPr>
              <a:xfrm>
                <a:off x="6594953" y="3630423"/>
                <a:ext cx="4383379" cy="2862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𝑘𝑠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0.22</m:t>
                          </m:r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𝑔h𝑡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b="0" dirty="0"/>
              </a:p>
              <a:p>
                <a:endParaRPr lang="en-US" altLang="ko-K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ko-KR" b="0" dirty="0"/>
              </a:p>
              <a:p>
                <a:endParaRPr lang="en-US" altLang="ko-KR" dirty="0"/>
              </a:p>
              <a:p>
                <a:pPr algn="ctr"/>
                <a:r>
                  <a:rPr lang="en-US" altLang="ko-KR" dirty="0"/>
                  <a:t>Let we assume</a:t>
                </a:r>
                <a:r>
                  <a:rPr lang="en-US" altLang="ko-KR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53BCD8-9A2B-F230-6C04-9D137107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53" y="3630423"/>
                <a:ext cx="4383379" cy="28623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104088AB-2240-07DA-63CB-51CFBD7083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5339"/>
          <a:stretch/>
        </p:blipFill>
        <p:spPr>
          <a:xfrm>
            <a:off x="8071212" y="778129"/>
            <a:ext cx="2882800" cy="1137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표 24">
                <a:extLst>
                  <a:ext uri="{FF2B5EF4-FFF2-40B4-BE49-F238E27FC236}">
                    <a16:creationId xmlns:a16="http://schemas.microsoft.com/office/drawing/2014/main" id="{B049C87E-A276-F8CB-1D23-74DA3147B4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640970"/>
                  </p:ext>
                </p:extLst>
              </p:nvPr>
            </p:nvGraphicFramePr>
            <p:xfrm>
              <a:off x="8596472" y="2025962"/>
              <a:ext cx="18322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6140">
                      <a:extLst>
                        <a:ext uri="{9D8B030D-6E8A-4147-A177-3AD203B41FA5}">
                          <a16:colId xmlns:a16="http://schemas.microsoft.com/office/drawing/2014/main" val="4284006584"/>
                        </a:ext>
                      </a:extLst>
                    </a:gridCol>
                    <a:gridCol w="916140">
                      <a:extLst>
                        <a:ext uri="{9D8B030D-6E8A-4147-A177-3AD203B41FA5}">
                          <a16:colId xmlns:a16="http://schemas.microsoft.com/office/drawing/2014/main" val="2147956745"/>
                        </a:ext>
                      </a:extLst>
                    </a:gridCol>
                  </a:tblGrid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Value (mm)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191798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5~28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7149308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4250236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4224979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t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8349626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w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1290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표 24">
                <a:extLst>
                  <a:ext uri="{FF2B5EF4-FFF2-40B4-BE49-F238E27FC236}">
                    <a16:creationId xmlns:a16="http://schemas.microsoft.com/office/drawing/2014/main" id="{B049C87E-A276-F8CB-1D23-74DA3147B4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6640970"/>
                  </p:ext>
                </p:extLst>
              </p:nvPr>
            </p:nvGraphicFramePr>
            <p:xfrm>
              <a:off x="8596472" y="2025962"/>
              <a:ext cx="18322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6140">
                      <a:extLst>
                        <a:ext uri="{9D8B030D-6E8A-4147-A177-3AD203B41FA5}">
                          <a16:colId xmlns:a16="http://schemas.microsoft.com/office/drawing/2014/main" val="4284006584"/>
                        </a:ext>
                      </a:extLst>
                    </a:gridCol>
                    <a:gridCol w="916140">
                      <a:extLst>
                        <a:ext uri="{9D8B030D-6E8A-4147-A177-3AD203B41FA5}">
                          <a16:colId xmlns:a16="http://schemas.microsoft.com/office/drawing/2014/main" val="2147956745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Value (mm)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19179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33" t="-126667" r="-1333" b="-4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14930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33" t="-219355" r="-1333" b="-33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25023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h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33" t="-330000" r="-1333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22497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t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33" t="-430000" r="-1333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834962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w</a:t>
                          </a:r>
                          <a:endParaRPr lang="ko-KR" altLang="en-US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1333" t="-530000" r="-1333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1290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402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BC3F3-0845-283D-3ABA-4ED20E291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BBC9F9-0105-0D57-5F1A-19E5F6F7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PAL-ITF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35913EC-DEE9-479D-1B40-4E2210750E48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35B300-76F8-7BF5-495C-511606F4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38" y="728740"/>
            <a:ext cx="9247123" cy="2220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47225-2890-5691-B471-DC1DD4438751}"/>
              </a:ext>
            </a:extLst>
          </p:cNvPr>
          <p:cNvSpPr txBox="1"/>
          <p:nvPr/>
        </p:nvSpPr>
        <p:spPr>
          <a:xfrm>
            <a:off x="801666" y="2239028"/>
            <a:ext cx="18233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/>
              <a:t>Photo-cathode gun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18FB3-A088-E0F5-4C8C-9ADEE331CC8F}"/>
              </a:ext>
            </a:extLst>
          </p:cNvPr>
          <p:cNvSpPr txBox="1"/>
          <p:nvPr/>
        </p:nvSpPr>
        <p:spPr>
          <a:xfrm>
            <a:off x="3352800" y="1082457"/>
            <a:ext cx="28795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/>
              <a:t>S-band accelerating structures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0A3E57-D560-C121-779E-A08A7087FD22}"/>
                  </a:ext>
                </a:extLst>
              </p:cNvPr>
              <p:cNvSpPr txBox="1"/>
              <p:nvPr/>
            </p:nvSpPr>
            <p:spPr>
              <a:xfrm>
                <a:off x="724238" y="3225361"/>
                <a:ext cx="8964643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PAL-ITF(Injection Test Facility)</a:t>
                </a:r>
              </a:p>
              <a:p>
                <a:pPr lvl="1"/>
                <a:r>
                  <a:rPr lang="en-US" altLang="ko-KR" dirty="0"/>
                  <a:t>2856 MHz rf photocathode gun (beam charge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3-m long S-band accelerating structures (beam energy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70 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1-m long rf deflector (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Spectrometer (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°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4 </a:t>
                </a:r>
                <a:r>
                  <a:rPr lang="en-US" altLang="ko-KR" dirty="0" err="1"/>
                  <a:t>YAG:Ce</a:t>
                </a:r>
                <a:r>
                  <a:rPr lang="en-US" altLang="ko-KR" dirty="0"/>
                  <a:t> screens and CCD camera (9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pixel</m:t>
                    </m:r>
                  </m:oMath>
                </a14:m>
                <a:r>
                  <a:rPr lang="en-US" altLang="ko-KR" dirty="0"/>
                  <a:t> resolution)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altLang="ko-KR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Screen 3-4 </a:t>
                </a: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→</m:t>
                    </m:r>
                  </m:oMath>
                </a14:m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Beam size measure</a:t>
                </a:r>
                <a:endParaRPr lang="en-US" altLang="ko-KR" dirty="0">
                  <a:solidFill>
                    <a:prstClr val="black"/>
                  </a:solidFill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>
                    <a:solidFill>
                      <a:prstClr val="black"/>
                    </a:solidFill>
                  </a:rPr>
                  <a:t>Screen 5-6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>
                    <a:solidFill>
                      <a:prstClr val="black"/>
                    </a:solidFill>
                  </a:rPr>
                  <a:t> Time resolved measurements of longitudinal and transverse wake effects</a:t>
                </a:r>
                <a:endParaRPr lang="en-US" altLang="ko-K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0A3E57-D560-C121-779E-A08A7087F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38" y="3225361"/>
                <a:ext cx="8964643" cy="2862322"/>
              </a:xfrm>
              <a:prstGeom prst="rect">
                <a:avLst/>
              </a:prstGeom>
              <a:blipFill>
                <a:blip r:embed="rId3"/>
                <a:stretch>
                  <a:fillRect l="-476" t="-1064" b="-23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Design of a two-cell rf-deflector cavity for ultra-short electron bunch  measurement - ScienceDirect">
            <a:extLst>
              <a:ext uri="{FF2B5EF4-FFF2-40B4-BE49-F238E27FC236}">
                <a16:creationId xmlns:a16="http://schemas.microsoft.com/office/drawing/2014/main" id="{C36797BA-8659-C604-403F-36B11E02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708868"/>
            <a:ext cx="3676650" cy="14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2 Schematic of the YAG/OTR screen monitor. | Download Scientific Diagram">
            <a:extLst>
              <a:ext uri="{FF2B5EF4-FFF2-40B4-BE49-F238E27FC236}">
                <a16:creationId xmlns:a16="http://schemas.microsoft.com/office/drawing/2014/main" id="{7AB91D0A-58DC-3248-B7C4-96C78731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61" y="4291786"/>
            <a:ext cx="2151890" cy="13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37A63-16F5-0A8D-5C3F-DB927F75A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>
            <a:extLst>
              <a:ext uri="{FF2B5EF4-FFF2-40B4-BE49-F238E27FC236}">
                <a16:creationId xmlns:a16="http://schemas.microsoft.com/office/drawing/2014/main" id="{10154270-992C-4E29-1552-D8F5795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6" y="3904737"/>
            <a:ext cx="4015292" cy="2605068"/>
          </a:xfrm>
          <a:prstGeom prst="rect">
            <a:avLst/>
          </a:prstGeom>
        </p:spPr>
      </p:pic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76DE53C6-2E80-5B35-3A2A-0957164769BC}"/>
              </a:ext>
            </a:extLst>
          </p:cNvPr>
          <p:cNvCxnSpPr>
            <a:cxnSpLocks/>
          </p:cNvCxnSpPr>
          <p:nvPr/>
        </p:nvCxnSpPr>
        <p:spPr>
          <a:xfrm>
            <a:off x="9237037" y="5115891"/>
            <a:ext cx="1713721" cy="9547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7BA7576-A284-F02B-D2EA-2F3019996D89}"/>
              </a:ext>
            </a:extLst>
          </p:cNvPr>
          <p:cNvCxnSpPr>
            <a:cxnSpLocks/>
          </p:cNvCxnSpPr>
          <p:nvPr/>
        </p:nvCxnSpPr>
        <p:spPr>
          <a:xfrm flipV="1">
            <a:off x="10080419" y="2234469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A0BF97B-D2DC-3F28-A69F-98A1AD0E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Measurements method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838A322-CA9C-CFAC-DD94-073D3F4C360E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61A5C-BE6E-615E-8972-35482C37A432}"/>
              </a:ext>
            </a:extLst>
          </p:cNvPr>
          <p:cNvSpPr txBox="1"/>
          <p:nvPr/>
        </p:nvSpPr>
        <p:spPr>
          <a:xfrm>
            <a:off x="724238" y="1246249"/>
            <a:ext cx="9315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solidFill>
                  <a:prstClr val="black"/>
                </a:solidFill>
              </a:rPr>
              <a:t>Time resolved measurements of longitudinal and transverse wake effects</a:t>
            </a:r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A81F36F-8BA4-9031-5370-E32CB94B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4" y="1765500"/>
            <a:ext cx="3120878" cy="2061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DCB9E9-AD22-AFDD-C2ED-22143620AF77}"/>
                  </a:ext>
                </a:extLst>
              </p:cNvPr>
              <p:cNvSpPr txBox="1"/>
              <p:nvPr/>
            </p:nvSpPr>
            <p:spPr>
              <a:xfrm>
                <a:off x="4234400" y="1748471"/>
                <a:ext cx="523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R" dirty="0"/>
                  <a:t>axis deflector on  (Calibration by varying rf degrees)</a:t>
                </a:r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DCB9E9-AD22-AFDD-C2ED-22143620A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400" y="1748471"/>
                <a:ext cx="5237331" cy="276999"/>
              </a:xfrm>
              <a:prstGeom prst="rect">
                <a:avLst/>
              </a:prstGeom>
              <a:blipFill>
                <a:blip r:embed="rId4"/>
                <a:stretch>
                  <a:fillRect l="-1630" t="-28889" r="-1048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372D8B6-287C-5805-EEA7-EA66411D593E}"/>
              </a:ext>
            </a:extLst>
          </p:cNvPr>
          <p:cNvCxnSpPr>
            <a:cxnSpLocks/>
          </p:cNvCxnSpPr>
          <p:nvPr/>
        </p:nvCxnSpPr>
        <p:spPr>
          <a:xfrm flipV="1">
            <a:off x="5728703" y="2156891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02D8D5D-C2C3-6796-2DE8-C85821D794C2}"/>
              </a:ext>
            </a:extLst>
          </p:cNvPr>
          <p:cNvCxnSpPr>
            <a:cxnSpLocks/>
          </p:cNvCxnSpPr>
          <p:nvPr/>
        </p:nvCxnSpPr>
        <p:spPr>
          <a:xfrm>
            <a:off x="4822520" y="3240440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B61D46-66CB-3812-B347-31FFB87423CA}"/>
                  </a:ext>
                </a:extLst>
              </p:cNvPr>
              <p:cNvSpPr txBox="1"/>
              <p:nvPr/>
            </p:nvSpPr>
            <p:spPr>
              <a:xfrm>
                <a:off x="6551363" y="3250470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B61D46-66CB-3812-B347-31FFB8742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363" y="3250470"/>
                <a:ext cx="169084" cy="276999"/>
              </a:xfrm>
              <a:prstGeom prst="rect">
                <a:avLst/>
              </a:prstGeom>
              <a:blipFill>
                <a:blip r:embed="rId5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타원 16">
            <a:extLst>
              <a:ext uri="{FF2B5EF4-FFF2-40B4-BE49-F238E27FC236}">
                <a16:creationId xmlns:a16="http://schemas.microsoft.com/office/drawing/2014/main" id="{BEDB18C3-7C8F-2ED1-6737-6944FE479977}"/>
              </a:ext>
            </a:extLst>
          </p:cNvPr>
          <p:cNvSpPr/>
          <p:nvPr/>
        </p:nvSpPr>
        <p:spPr>
          <a:xfrm>
            <a:off x="5130338" y="3021705"/>
            <a:ext cx="127361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2E40AF0-2E1F-1DBB-822A-198E65DCAC74}"/>
              </a:ext>
            </a:extLst>
          </p:cNvPr>
          <p:cNvCxnSpPr>
            <a:cxnSpLocks/>
          </p:cNvCxnSpPr>
          <p:nvPr/>
        </p:nvCxnSpPr>
        <p:spPr>
          <a:xfrm flipV="1">
            <a:off x="8141471" y="2156891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1514564-068D-FFD6-8306-8CA1D90CED84}"/>
              </a:ext>
            </a:extLst>
          </p:cNvPr>
          <p:cNvCxnSpPr>
            <a:cxnSpLocks/>
          </p:cNvCxnSpPr>
          <p:nvPr/>
        </p:nvCxnSpPr>
        <p:spPr>
          <a:xfrm>
            <a:off x="7235288" y="3240440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EECEDB-B116-4CD0-1ACE-B1E8CC9F2F90}"/>
                  </a:ext>
                </a:extLst>
              </p:cNvPr>
              <p:cNvSpPr txBox="1"/>
              <p:nvPr/>
            </p:nvSpPr>
            <p:spPr>
              <a:xfrm>
                <a:off x="8964131" y="3250470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EECEDB-B116-4CD0-1ACE-B1E8CC9F2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131" y="3250470"/>
                <a:ext cx="169084" cy="276999"/>
              </a:xfrm>
              <a:prstGeom prst="rect">
                <a:avLst/>
              </a:prstGeom>
              <a:blipFill>
                <a:blip r:embed="rId6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타원 21">
            <a:extLst>
              <a:ext uri="{FF2B5EF4-FFF2-40B4-BE49-F238E27FC236}">
                <a16:creationId xmlns:a16="http://schemas.microsoft.com/office/drawing/2014/main" id="{51F4ADF6-3B2E-0B87-1E00-13B8556C566B}"/>
              </a:ext>
            </a:extLst>
          </p:cNvPr>
          <p:cNvSpPr/>
          <p:nvPr/>
        </p:nvSpPr>
        <p:spPr>
          <a:xfrm rot="19800000">
            <a:off x="7504662" y="3015443"/>
            <a:ext cx="1273618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9CC95-D336-DB53-3FB1-8473D5748117}"/>
                  </a:ext>
                </a:extLst>
              </p:cNvPr>
              <p:cNvSpPr txBox="1"/>
              <p:nvPr/>
            </p:nvSpPr>
            <p:spPr>
              <a:xfrm>
                <a:off x="7876455" y="2095971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C9CC95-D336-DB53-3FB1-8473D574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455" y="2095971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5C82D5-0AF6-E91E-1872-1EFB28A37E77}"/>
                  </a:ext>
                </a:extLst>
              </p:cNvPr>
              <p:cNvSpPr txBox="1"/>
              <p:nvPr/>
            </p:nvSpPr>
            <p:spPr>
              <a:xfrm>
                <a:off x="5460098" y="20959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5C82D5-0AF6-E91E-1872-1EFB28A37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98" y="2095970"/>
                <a:ext cx="186718" cy="276999"/>
              </a:xfrm>
              <a:prstGeom prst="rect">
                <a:avLst/>
              </a:prstGeom>
              <a:blipFill>
                <a:blip r:embed="rId8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24">
            <a:extLst>
              <a:ext uri="{FF2B5EF4-FFF2-40B4-BE49-F238E27FC236}">
                <a16:creationId xmlns:a16="http://schemas.microsoft.com/office/drawing/2014/main" id="{E3C34FCE-27A3-2F2E-4DD3-9814C1F7D54C}"/>
              </a:ext>
            </a:extLst>
          </p:cNvPr>
          <p:cNvSpPr/>
          <p:nvPr/>
        </p:nvSpPr>
        <p:spPr>
          <a:xfrm>
            <a:off x="9323550" y="2599196"/>
            <a:ext cx="1661765" cy="1322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6D3C1F13-80F7-3145-91E4-C4D5690752D9}"/>
              </a:ext>
            </a:extLst>
          </p:cNvPr>
          <p:cNvSpPr/>
          <p:nvPr/>
        </p:nvSpPr>
        <p:spPr>
          <a:xfrm>
            <a:off x="10008074" y="3039896"/>
            <a:ext cx="144690" cy="4499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DBF4DB-45BC-942E-B8C3-5215B8575811}"/>
              </a:ext>
            </a:extLst>
          </p:cNvPr>
          <p:cNvSpPr txBox="1"/>
          <p:nvPr/>
        </p:nvSpPr>
        <p:spPr>
          <a:xfrm rot="16200000">
            <a:off x="10038319" y="2278333"/>
            <a:ext cx="4648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Time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F9376-BF66-53D5-2077-C4C6F6ADEE67}"/>
              </a:ext>
            </a:extLst>
          </p:cNvPr>
          <p:cNvSpPr txBox="1"/>
          <p:nvPr/>
        </p:nvSpPr>
        <p:spPr>
          <a:xfrm>
            <a:off x="10574850" y="4493640"/>
            <a:ext cx="8209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Screen-6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26E0C-E51C-8DBE-3FC0-DCD247007A82}"/>
              </a:ext>
            </a:extLst>
          </p:cNvPr>
          <p:cNvSpPr txBox="1"/>
          <p:nvPr/>
        </p:nvSpPr>
        <p:spPr>
          <a:xfrm>
            <a:off x="4234400" y="4222193"/>
            <a:ext cx="45657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Bending on (Calibration by bend’s magnetic field)</a:t>
            </a:r>
            <a:endParaRPr lang="ko-KR" altLang="en-US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37B6F24-CB47-B1BE-6667-F612A426CCDE}"/>
              </a:ext>
            </a:extLst>
          </p:cNvPr>
          <p:cNvCxnSpPr>
            <a:cxnSpLocks/>
          </p:cNvCxnSpPr>
          <p:nvPr/>
        </p:nvCxnSpPr>
        <p:spPr>
          <a:xfrm flipV="1">
            <a:off x="5728703" y="4806502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AFD6E92-CA1E-7ABC-399B-9F4039BEB322}"/>
              </a:ext>
            </a:extLst>
          </p:cNvPr>
          <p:cNvCxnSpPr>
            <a:cxnSpLocks/>
          </p:cNvCxnSpPr>
          <p:nvPr/>
        </p:nvCxnSpPr>
        <p:spPr>
          <a:xfrm>
            <a:off x="4822520" y="5721706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1846E2-6C3D-C963-E991-1E4A6CADFD8E}"/>
                  </a:ext>
                </a:extLst>
              </p:cNvPr>
              <p:cNvSpPr txBox="1"/>
              <p:nvPr/>
            </p:nvSpPr>
            <p:spPr>
              <a:xfrm>
                <a:off x="6551363" y="573173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1846E2-6C3D-C963-E991-1E4A6CAD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363" y="5731736"/>
                <a:ext cx="183320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타원 34">
            <a:extLst>
              <a:ext uri="{FF2B5EF4-FFF2-40B4-BE49-F238E27FC236}">
                <a16:creationId xmlns:a16="http://schemas.microsoft.com/office/drawing/2014/main" id="{738C3546-FD22-86BA-5E52-40344DAC1F48}"/>
              </a:ext>
            </a:extLst>
          </p:cNvPr>
          <p:cNvSpPr/>
          <p:nvPr/>
        </p:nvSpPr>
        <p:spPr>
          <a:xfrm>
            <a:off x="5669725" y="5037232"/>
            <a:ext cx="117956" cy="126629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4BB7723-BD2C-B335-0A6D-E06E1B780564}"/>
              </a:ext>
            </a:extLst>
          </p:cNvPr>
          <p:cNvCxnSpPr>
            <a:cxnSpLocks/>
          </p:cNvCxnSpPr>
          <p:nvPr/>
        </p:nvCxnSpPr>
        <p:spPr>
          <a:xfrm flipV="1">
            <a:off x="8141471" y="4806502"/>
            <a:ext cx="0" cy="1910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C1D52AC-0100-9755-085B-8A6E635459ED}"/>
              </a:ext>
            </a:extLst>
          </p:cNvPr>
          <p:cNvCxnSpPr>
            <a:cxnSpLocks/>
          </p:cNvCxnSpPr>
          <p:nvPr/>
        </p:nvCxnSpPr>
        <p:spPr>
          <a:xfrm>
            <a:off x="7235288" y="5721706"/>
            <a:ext cx="20667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4B85CC-7CFC-8246-510C-15F1F0EB3569}"/>
                  </a:ext>
                </a:extLst>
              </p:cNvPr>
              <p:cNvSpPr txBox="1"/>
              <p:nvPr/>
            </p:nvSpPr>
            <p:spPr>
              <a:xfrm>
                <a:off x="5297867" y="4577236"/>
                <a:ext cx="339259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4B85CC-7CFC-8246-510C-15F1F0EB3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67" y="4577236"/>
                <a:ext cx="339259" cy="524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타원 41">
            <a:extLst>
              <a:ext uri="{FF2B5EF4-FFF2-40B4-BE49-F238E27FC236}">
                <a16:creationId xmlns:a16="http://schemas.microsoft.com/office/drawing/2014/main" id="{90361559-5B5E-09A0-0467-B250865411CC}"/>
              </a:ext>
            </a:extLst>
          </p:cNvPr>
          <p:cNvSpPr/>
          <p:nvPr/>
        </p:nvSpPr>
        <p:spPr>
          <a:xfrm rot="3249436">
            <a:off x="8060514" y="5098588"/>
            <a:ext cx="117956" cy="126629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185147-06D9-AE0C-FECC-16A1AF388451}"/>
                  </a:ext>
                </a:extLst>
              </p:cNvPr>
              <p:cNvSpPr txBox="1"/>
              <p:nvPr/>
            </p:nvSpPr>
            <p:spPr>
              <a:xfrm>
                <a:off x="7723914" y="4577236"/>
                <a:ext cx="339259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185147-06D9-AE0C-FECC-16A1AF388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914" y="4577236"/>
                <a:ext cx="339259" cy="5241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EE8F74-3591-3423-91BC-2CB1ABFF3839}"/>
                  </a:ext>
                </a:extLst>
              </p:cNvPr>
              <p:cNvSpPr txBox="1"/>
              <p:nvPr/>
            </p:nvSpPr>
            <p:spPr>
              <a:xfrm>
                <a:off x="8957013" y="5731736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EE8F74-3591-3423-91BC-2CB1ABFF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013" y="5731736"/>
                <a:ext cx="183320" cy="276999"/>
              </a:xfrm>
              <a:prstGeom prst="rect">
                <a:avLst/>
              </a:prstGeom>
              <a:blipFill>
                <a:blip r:embed="rId12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직사각형 45">
            <a:extLst>
              <a:ext uri="{FF2B5EF4-FFF2-40B4-BE49-F238E27FC236}">
                <a16:creationId xmlns:a16="http://schemas.microsoft.com/office/drawing/2014/main" id="{B36B7B89-E415-782D-77E1-2D8CE43A2976}"/>
              </a:ext>
            </a:extLst>
          </p:cNvPr>
          <p:cNvSpPr/>
          <p:nvPr/>
        </p:nvSpPr>
        <p:spPr>
          <a:xfrm>
            <a:off x="9323550" y="4938537"/>
            <a:ext cx="1661765" cy="1322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D642E451-E986-3EFA-C808-1273BA30C345}"/>
              </a:ext>
            </a:extLst>
          </p:cNvPr>
          <p:cNvSpPr/>
          <p:nvPr/>
        </p:nvSpPr>
        <p:spPr>
          <a:xfrm rot="7153469">
            <a:off x="10109344" y="5131062"/>
            <a:ext cx="108373" cy="102853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FBB527-A2BA-FB4A-C28C-C19AF7E644AF}"/>
                  </a:ext>
                </a:extLst>
              </p:cNvPr>
              <p:cNvSpPr txBox="1"/>
              <p:nvPr/>
            </p:nvSpPr>
            <p:spPr>
              <a:xfrm>
                <a:off x="10815685" y="5399581"/>
                <a:ext cx="339259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FBB527-A2BA-FB4A-C28C-C19AF7E64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685" y="5399581"/>
                <a:ext cx="339259" cy="524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07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F04D-2B2D-40A1-D665-1B664C9BF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CF44A-ED2B-9066-C48E-928BCDD4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Measure and Simulation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3D83CC22-F985-93AA-ED5D-869CC36D46FC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6A7B38-22B0-3E18-F8E9-E2745FF8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82" y="1168731"/>
            <a:ext cx="4029637" cy="55062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6952E7-DC7E-BBBE-7502-0108406F0857}"/>
                  </a:ext>
                </a:extLst>
              </p:cNvPr>
              <p:cNvSpPr txBox="1"/>
              <p:nvPr/>
            </p:nvSpPr>
            <p:spPr>
              <a:xfrm>
                <a:off x="3462862" y="851022"/>
                <a:ext cx="957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wake</a:t>
                </a:r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6952E7-DC7E-BBBE-7502-0108406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862" y="851022"/>
                <a:ext cx="957185" cy="276999"/>
              </a:xfrm>
              <a:prstGeom prst="rect">
                <a:avLst/>
              </a:prstGeom>
              <a:blipFill>
                <a:blip r:embed="rId3"/>
                <a:stretch>
                  <a:fillRect l="-6369" t="-28889" r="-14650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2956A-3D9E-AC3E-BB73-A0DC1C9E210C}"/>
                  </a:ext>
                </a:extLst>
              </p:cNvPr>
              <p:cNvSpPr txBox="1"/>
              <p:nvPr/>
            </p:nvSpPr>
            <p:spPr>
              <a:xfrm>
                <a:off x="5091246" y="851022"/>
                <a:ext cx="1005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with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wake</a:t>
                </a:r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52956A-3D9E-AC3E-BB73-A0DC1C9E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46" y="851022"/>
                <a:ext cx="1005468" cy="276999"/>
              </a:xfrm>
              <a:prstGeom prst="rect">
                <a:avLst/>
              </a:prstGeom>
              <a:blipFill>
                <a:blip r:embed="rId4"/>
                <a:stretch>
                  <a:fillRect l="-8485" t="-28889" r="-12727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350CBA-BBF3-7C99-1B16-AAAC11D294CA}"/>
              </a:ext>
            </a:extLst>
          </p:cNvPr>
          <p:cNvSpPr txBox="1"/>
          <p:nvPr/>
        </p:nvSpPr>
        <p:spPr>
          <a:xfrm>
            <a:off x="912420" y="1628617"/>
            <a:ext cx="949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Measured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C981D-BF6E-1C00-00B2-5E7618A34AF0}"/>
              </a:ext>
            </a:extLst>
          </p:cNvPr>
          <p:cNvSpPr txBox="1"/>
          <p:nvPr/>
        </p:nvSpPr>
        <p:spPr>
          <a:xfrm>
            <a:off x="201553" y="3429000"/>
            <a:ext cx="23709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Measured and correction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978D6-2E02-A7C7-821F-743542B0305B}"/>
              </a:ext>
            </a:extLst>
          </p:cNvPr>
          <p:cNvSpPr txBox="1"/>
          <p:nvPr/>
        </p:nvSpPr>
        <p:spPr>
          <a:xfrm>
            <a:off x="208060" y="5019805"/>
            <a:ext cx="23578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dirty="0"/>
              <a:t>Simulation </a:t>
            </a:r>
            <a:br>
              <a:rPr lang="en-US" altLang="ko-KR" dirty="0"/>
            </a:br>
            <a:r>
              <a:rPr lang="en-US" altLang="ko-KR" dirty="0"/>
              <a:t>(ASTRA to L0b, ELEGANT)</a:t>
            </a:r>
            <a:endParaRPr lang="ko-KR" altLang="en-US" dirty="0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FBE47728-3498-67A1-CA27-27DA69E0E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518" y="989521"/>
            <a:ext cx="4448796" cy="22482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A86549C-0863-3B37-7BC9-731AD56CA36E}"/>
              </a:ext>
            </a:extLst>
          </p:cNvPr>
          <p:cNvSpPr txBox="1"/>
          <p:nvPr/>
        </p:nvSpPr>
        <p:spPr>
          <a:xfrm>
            <a:off x="7114226" y="3237735"/>
            <a:ext cx="480018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/>
              <a:t>Energy loss measurements</a:t>
            </a:r>
            <a:endParaRPr lang="ko-KR" alt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Measure beam centroid horizontal position as the </a:t>
            </a:r>
            <a:r>
              <a:rPr lang="en-US" altLang="ko-KR" dirty="0" err="1"/>
              <a:t>dechirper</a:t>
            </a:r>
            <a:r>
              <a:rPr lang="en-US" altLang="ko-KR" dirty="0"/>
              <a:t> gap is varied from 5 to 28 mm.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Error bar : N=4 rms variation (~ 2 days)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RF deflector is switched off for centroid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37646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92467</TotalTime>
  <Words>653</Words>
  <Application>Microsoft Office PowerPoint</Application>
  <PresentationFormat>와이드스크린</PresentationFormat>
  <Paragraphs>175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HelveticaNeue-Bold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Experimental Demonstration of Energy-Chirp Control in Relativistic Electron Bunches Using a Corrugated Pipe</vt:lpstr>
      <vt:lpstr>Basic structure in FEL</vt:lpstr>
      <vt:lpstr>Basic structure in FEL</vt:lpstr>
      <vt:lpstr>Basic structure in FEL</vt:lpstr>
      <vt:lpstr>Dechirper</vt:lpstr>
      <vt:lpstr>Dechirper</vt:lpstr>
      <vt:lpstr>PAL-ITF</vt:lpstr>
      <vt:lpstr>Measurements method</vt:lpstr>
      <vt:lpstr>Measure and Simulation</vt:lpstr>
      <vt:lpstr>Measure and Simulation</vt:lpstr>
      <vt:lpstr>Measure and Simulation</vt:lpstr>
      <vt:lpstr>Summary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93</cp:revision>
  <cp:lastPrinted>2024-12-11T05:34:46Z</cp:lastPrinted>
  <dcterms:created xsi:type="dcterms:W3CDTF">2023-05-12T02:11:01Z</dcterms:created>
  <dcterms:modified xsi:type="dcterms:W3CDTF">2025-02-28T00:26:33Z</dcterms:modified>
</cp:coreProperties>
</file>